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1" r:id="rId3"/>
    <p:sldId id="280" r:id="rId4"/>
    <p:sldId id="261" r:id="rId5"/>
    <p:sldId id="258" r:id="rId6"/>
    <p:sldId id="28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0" r:id="rId17"/>
    <p:sldId id="313" r:id="rId18"/>
    <p:sldId id="320" r:id="rId19"/>
    <p:sldId id="333" r:id="rId20"/>
    <p:sldId id="334" r:id="rId21"/>
    <p:sldId id="335" r:id="rId22"/>
    <p:sldId id="336" r:id="rId23"/>
    <p:sldId id="312" r:id="rId24"/>
    <p:sldId id="315" r:id="rId25"/>
    <p:sldId id="319" r:id="rId26"/>
    <p:sldId id="332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9" autoAdjust="0"/>
  </p:normalViewPr>
  <p:slideViewPr>
    <p:cSldViewPr>
      <p:cViewPr>
        <p:scale>
          <a:sx n="80" d="100"/>
          <a:sy n="80" d="100"/>
        </p:scale>
        <p:origin x="-2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ublications\accepted\IPDPS%202010\final\scf-multi-nod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ublications\in%20preparation\ppac09\HPL%20in%20GPU%20clust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Home\gshi\My%20Documents\scf-multi-no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910585667913961"/>
          <c:y val="5.8736239437674101E-2"/>
          <c:w val="0.82905574345354793"/>
          <c:h val="0.83227744019651062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NVIDIA GPU</c:v>
                </c:pt>
              </c:strCache>
            </c:strRef>
          </c:tx>
          <c:spPr>
            <a:ln w="31750">
              <a:solidFill>
                <a:srgbClr val="73B900"/>
              </a:solidFill>
            </a:ln>
          </c:spPr>
          <c:marker>
            <c:symbol val="square"/>
            <c:size val="8"/>
            <c:spPr>
              <a:solidFill>
                <a:srgbClr val="73B900"/>
              </a:solidFill>
              <a:ln w="15875">
                <a:solidFill>
                  <a:srgbClr val="73B900"/>
                </a:solidFill>
              </a:ln>
            </c:spPr>
          </c:marker>
          <c:xVal>
            <c:numRef>
              <c:f>Sheet1!$A$2:$A$10</c:f>
              <c:numCache>
                <c:formatCode>m/d/yy</c:formatCode>
                <c:ptCount val="9"/>
                <c:pt idx="0">
                  <c:v>37622</c:v>
                </c:pt>
                <c:pt idx="1">
                  <c:v>37773</c:v>
                </c:pt>
                <c:pt idx="2">
                  <c:v>38078</c:v>
                </c:pt>
                <c:pt idx="3">
                  <c:v>38504</c:v>
                </c:pt>
                <c:pt idx="4">
                  <c:v>38777</c:v>
                </c:pt>
                <c:pt idx="5">
                  <c:v>39022</c:v>
                </c:pt>
                <c:pt idx="6">
                  <c:v>39203</c:v>
                </c:pt>
                <c:pt idx="7">
                  <c:v>39617</c:v>
                </c:pt>
                <c:pt idx="8">
                  <c:v>39828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25.6</c:v>
                </c:pt>
                <c:pt idx="1">
                  <c:v>51.2</c:v>
                </c:pt>
                <c:pt idx="2">
                  <c:v>76.8</c:v>
                </c:pt>
                <c:pt idx="3">
                  <c:v>165.12</c:v>
                </c:pt>
                <c:pt idx="4">
                  <c:v>246</c:v>
                </c:pt>
                <c:pt idx="5">
                  <c:v>518.4</c:v>
                </c:pt>
                <c:pt idx="6">
                  <c:v>576</c:v>
                </c:pt>
                <c:pt idx="7">
                  <c:v>933</c:v>
                </c:pt>
                <c:pt idx="8">
                  <c:v>1062.72</c:v>
                </c:pt>
              </c:numCache>
            </c:numRef>
          </c:yVal>
        </c:ser>
        <c:ser>
          <c:idx val="0"/>
          <c:order val="1"/>
          <c:tx>
            <c:strRef>
              <c:f>Sheet1!$F$1</c:f>
              <c:strCache>
                <c:ptCount val="1"/>
                <c:pt idx="0">
                  <c:v>Intel CPU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10"/>
            <c:spPr>
              <a:solidFill>
                <a:srgbClr val="00B0F0"/>
              </a:solidFill>
              <a:ln w="15875">
                <a:solidFill>
                  <a:srgbClr val="00B0F0"/>
                </a:solidFill>
              </a:ln>
            </c:spPr>
          </c:marker>
          <c:xVal>
            <c:numRef>
              <c:f>Sheet1!$E$2:$E$8</c:f>
              <c:numCache>
                <c:formatCode>m/d/yy</c:formatCode>
                <c:ptCount val="7"/>
                <c:pt idx="0">
                  <c:v>37622</c:v>
                </c:pt>
                <c:pt idx="1">
                  <c:v>37773</c:v>
                </c:pt>
                <c:pt idx="2">
                  <c:v>38078</c:v>
                </c:pt>
                <c:pt idx="3">
                  <c:v>38504</c:v>
                </c:pt>
                <c:pt idx="4">
                  <c:v>38749</c:v>
                </c:pt>
                <c:pt idx="5">
                  <c:v>39022</c:v>
                </c:pt>
                <c:pt idx="6">
                  <c:v>39617</c:v>
                </c:pt>
              </c:numCache>
            </c:numRef>
          </c:xVal>
          <c:yVal>
            <c:numRef>
              <c:f>Sheet1!$F$2:$F$8</c:f>
              <c:numCache>
                <c:formatCode>General</c:formatCode>
                <c:ptCount val="7"/>
                <c:pt idx="0">
                  <c:v>12</c:v>
                </c:pt>
                <c:pt idx="1">
                  <c:v>12.8</c:v>
                </c:pt>
                <c:pt idx="2">
                  <c:v>13.6</c:v>
                </c:pt>
                <c:pt idx="3">
                  <c:v>24</c:v>
                </c:pt>
                <c:pt idx="4">
                  <c:v>27.68</c:v>
                </c:pt>
                <c:pt idx="5">
                  <c:v>48</c:v>
                </c:pt>
                <c:pt idx="6">
                  <c:v>96</c:v>
                </c:pt>
              </c:numCache>
            </c:numRef>
          </c:yVal>
        </c:ser>
        <c:axId val="98791424"/>
        <c:axId val="98793344"/>
      </c:scatterChart>
      <c:valAx>
        <c:axId val="98791424"/>
        <c:scaling>
          <c:orientation val="minMax"/>
          <c:max val="39899"/>
          <c:min val="37521"/>
        </c:scaling>
        <c:axPos val="b"/>
        <c:numFmt formatCode="m/d/yy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793344"/>
        <c:crosses val="autoZero"/>
        <c:crossBetween val="midCat"/>
      </c:valAx>
      <c:valAx>
        <c:axId val="987933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  <a:lumOff val="1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GFlop</a:t>
                </a:r>
                <a:r>
                  <a:rPr lang="en-US" dirty="0" smtClean="0"/>
                  <a:t>/s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791424"/>
        <c:crosses val="autoZero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78795311657053146"/>
          <c:y val="0.49586581261856832"/>
          <c:w val="0.19951658678232859"/>
          <c:h val="0.1129310928606100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CspA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6"/>
          <c:order val="0"/>
          <c:tx>
            <c:strRef>
              <c:f>cspa.inp!$A$9</c:f>
              <c:strCache>
                <c:ptCount val="1"/>
                <c:pt idx="0">
                  <c:v>uncounted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cspa.inp!$B$9:$H$9</c:f>
              <c:numCache>
                <c:formatCode>0.00</c:formatCode>
                <c:ptCount val="7"/>
                <c:pt idx="0">
                  <c:v>1.0600000000000591</c:v>
                </c:pt>
                <c:pt idx="1">
                  <c:v>1.0799999999999832</c:v>
                </c:pt>
                <c:pt idx="2">
                  <c:v>1.0600000000000307</c:v>
                </c:pt>
                <c:pt idx="3">
                  <c:v>1.049999999999996</c:v>
                </c:pt>
                <c:pt idx="4">
                  <c:v>1.0499999999999816</c:v>
                </c:pt>
                <c:pt idx="5">
                  <c:v>1.0400000000000063</c:v>
                </c:pt>
                <c:pt idx="6">
                  <c:v>1.050000000000012</c:v>
                </c:pt>
              </c:numCache>
            </c:numRef>
          </c:val>
        </c:ser>
        <c:ser>
          <c:idx val="5"/>
          <c:order val="1"/>
          <c:tx>
            <c:strRef>
              <c:f>cspa.inp!$A$8</c:f>
              <c:strCache>
                <c:ptCount val="1"/>
                <c:pt idx="0">
                  <c:v>J/K  reduction cost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cspa.inp!$B$8:$H$8</c:f>
              <c:numCache>
                <c:formatCode>0.00</c:formatCode>
                <c:ptCount val="7"/>
                <c:pt idx="0">
                  <c:v>3.18</c:v>
                </c:pt>
                <c:pt idx="1">
                  <c:v>4.6399999999999997</c:v>
                </c:pt>
                <c:pt idx="2">
                  <c:v>5.29</c:v>
                </c:pt>
                <c:pt idx="3" formatCode="General">
                  <c:v>6.95</c:v>
                </c:pt>
                <c:pt idx="4" formatCode="General">
                  <c:v>8.59</c:v>
                </c:pt>
                <c:pt idx="5" formatCode="General">
                  <c:v>8.94</c:v>
                </c:pt>
                <c:pt idx="6" formatCode="General">
                  <c:v>10.1</c:v>
                </c:pt>
              </c:numCache>
            </c:numRef>
          </c:val>
        </c:ser>
        <c:ser>
          <c:idx val="4"/>
          <c:order val="2"/>
          <c:tx>
            <c:strRef>
              <c:f>cspa.inp!$A$7</c:f>
              <c:strCache>
                <c:ptCount val="1"/>
                <c:pt idx="0">
                  <c:v>LA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cspa.inp!$B$7:$H$7</c:f>
              <c:numCache>
                <c:formatCode>0.00</c:formatCode>
                <c:ptCount val="7"/>
                <c:pt idx="0">
                  <c:v>392.56</c:v>
                </c:pt>
                <c:pt idx="1">
                  <c:v>185.26999999999998</c:v>
                </c:pt>
                <c:pt idx="2">
                  <c:v>101.6</c:v>
                </c:pt>
                <c:pt idx="3" formatCode="General">
                  <c:v>50.449999999999996</c:v>
                </c:pt>
                <c:pt idx="4" formatCode="General">
                  <c:v>48.52</c:v>
                </c:pt>
                <c:pt idx="5" formatCode="General">
                  <c:v>66.940000000000026</c:v>
                </c:pt>
                <c:pt idx="6" formatCode="General">
                  <c:v>49.83</c:v>
                </c:pt>
              </c:numCache>
            </c:numRef>
          </c:val>
        </c:ser>
        <c:ser>
          <c:idx val="2"/>
          <c:order val="3"/>
          <c:tx>
            <c:strRef>
              <c:f>cspa.inp!$A$5</c:f>
              <c:strCache>
                <c:ptCount val="1"/>
                <c:pt idx="0">
                  <c:v>KPQ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cspa.inp!$B$5:$H$5</c:f>
              <c:numCache>
                <c:formatCode>0.00</c:formatCode>
                <c:ptCount val="7"/>
                <c:pt idx="0">
                  <c:v>3.4099999999999997</c:v>
                </c:pt>
                <c:pt idx="1">
                  <c:v>2.9699999999999998</c:v>
                </c:pt>
                <c:pt idx="2">
                  <c:v>2.84</c:v>
                </c:pt>
                <c:pt idx="3" formatCode="General">
                  <c:v>3.24</c:v>
                </c:pt>
                <c:pt idx="4" formatCode="General">
                  <c:v>2.96</c:v>
                </c:pt>
                <c:pt idx="5" formatCode="General">
                  <c:v>2.9899999999999998</c:v>
                </c:pt>
                <c:pt idx="6" formatCode="General">
                  <c:v>2.96</c:v>
                </c:pt>
              </c:numCache>
            </c:numRef>
          </c:val>
        </c:ser>
        <c:ser>
          <c:idx val="0"/>
          <c:order val="4"/>
          <c:tx>
            <c:strRef>
              <c:f>cspa.inp!$A$3</c:f>
              <c:strCache>
                <c:ptCount val="1"/>
                <c:pt idx="0">
                  <c:v>JPQ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cspa.inp!$B$3:$H$3</c:f>
              <c:numCache>
                <c:formatCode>0.00</c:formatCode>
                <c:ptCount val="7"/>
                <c:pt idx="0">
                  <c:v>4.6899999999999995</c:v>
                </c:pt>
                <c:pt idx="1">
                  <c:v>3.69</c:v>
                </c:pt>
                <c:pt idx="2">
                  <c:v>3.9299999999999997</c:v>
                </c:pt>
                <c:pt idx="3" formatCode="General">
                  <c:v>3.56</c:v>
                </c:pt>
                <c:pt idx="4" formatCode="General">
                  <c:v>3.55</c:v>
                </c:pt>
                <c:pt idx="5" formatCode="General">
                  <c:v>3.54</c:v>
                </c:pt>
                <c:pt idx="6" formatCode="General">
                  <c:v>3.52</c:v>
                </c:pt>
              </c:numCache>
            </c:numRef>
          </c:val>
        </c:ser>
        <c:ser>
          <c:idx val="3"/>
          <c:order val="5"/>
          <c:tx>
            <c:strRef>
              <c:f>cspa.inp!$A$6</c:f>
              <c:strCache>
                <c:ptCount val="1"/>
                <c:pt idx="0">
                  <c:v>K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cspa.inp!$B$6:$H$6</c:f>
              <c:numCache>
                <c:formatCode>0.00</c:formatCode>
                <c:ptCount val="7"/>
                <c:pt idx="0">
                  <c:v>141.84</c:v>
                </c:pt>
                <c:pt idx="1">
                  <c:v>72.169999999999987</c:v>
                </c:pt>
                <c:pt idx="2">
                  <c:v>37.690000000000012</c:v>
                </c:pt>
                <c:pt idx="3" formatCode="General">
                  <c:v>18.97999999999999</c:v>
                </c:pt>
                <c:pt idx="4" formatCode="General">
                  <c:v>10.739999999999998</c:v>
                </c:pt>
                <c:pt idx="5" formatCode="General">
                  <c:v>6.89</c:v>
                </c:pt>
                <c:pt idx="6" formatCode="General">
                  <c:v>4.88</c:v>
                </c:pt>
              </c:numCache>
            </c:numRef>
          </c:val>
        </c:ser>
        <c:ser>
          <c:idx val="1"/>
          <c:order val="6"/>
          <c:tx>
            <c:strRef>
              <c:f>cspa.inp!$A$4</c:f>
              <c:strCache>
                <c:ptCount val="1"/>
                <c:pt idx="0">
                  <c:v>J</c:v>
                </c:pt>
              </c:strCache>
            </c:strRef>
          </c:tx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cspa.inp!$B$4:$H$4</c:f>
              <c:numCache>
                <c:formatCode>0.00</c:formatCode>
                <c:ptCount val="7"/>
                <c:pt idx="0">
                  <c:v>19.149999999999999</c:v>
                </c:pt>
                <c:pt idx="1">
                  <c:v>10.07</c:v>
                </c:pt>
                <c:pt idx="2">
                  <c:v>5.67</c:v>
                </c:pt>
                <c:pt idx="3" formatCode="General">
                  <c:v>3.3899999999999997</c:v>
                </c:pt>
                <c:pt idx="4" formatCode="General">
                  <c:v>2.44</c:v>
                </c:pt>
                <c:pt idx="5" formatCode="General">
                  <c:v>1.9300000000000006</c:v>
                </c:pt>
                <c:pt idx="6" formatCode="General">
                  <c:v>1.77</c:v>
                </c:pt>
              </c:numCache>
            </c:numRef>
          </c:val>
        </c:ser>
        <c:overlap val="100"/>
        <c:axId val="82936192"/>
        <c:axId val="82937728"/>
      </c:barChart>
      <c:catAx>
        <c:axId val="82936192"/>
        <c:scaling>
          <c:orientation val="minMax"/>
        </c:scaling>
        <c:axPos val="b"/>
        <c:numFmt formatCode="General" sourceLinked="1"/>
        <c:tickLblPos val="nextTo"/>
        <c:crossAx val="82937728"/>
        <c:crosses val="autoZero"/>
        <c:auto val="1"/>
        <c:lblAlgn val="ctr"/>
        <c:lblOffset val="100"/>
      </c:catAx>
      <c:valAx>
        <c:axId val="82937728"/>
        <c:scaling>
          <c:orientation val="minMax"/>
        </c:scaling>
        <c:axPos val="l"/>
        <c:numFmt formatCode="0.00" sourceLinked="1"/>
        <c:tickLblPos val="nextTo"/>
        <c:crossAx val="8293619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Olestra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olestra!$B$4</c:f>
              <c:strCache>
                <c:ptCount val="1"/>
                <c:pt idx="0">
                  <c:v>J</c:v>
                </c:pt>
              </c:strCache>
            </c:strRef>
          </c:tx>
          <c:marker>
            <c:symbol val="none"/>
          </c:marker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olestra!$C$4:$I$4</c:f>
              <c:numCache>
                <c:formatCode>General</c:formatCode>
                <c:ptCount val="7"/>
                <c:pt idx="0">
                  <c:v>2.42</c:v>
                </c:pt>
                <c:pt idx="1">
                  <c:v>1.3</c:v>
                </c:pt>
                <c:pt idx="2" formatCode="0.00">
                  <c:v>0.7100000000000003</c:v>
                </c:pt>
                <c:pt idx="3" formatCode="0.00">
                  <c:v>0.42000000000000015</c:v>
                </c:pt>
                <c:pt idx="4" formatCode="0.00">
                  <c:v>0.29000000000000015</c:v>
                </c:pt>
                <c:pt idx="5">
                  <c:v>0.21000000000000008</c:v>
                </c:pt>
                <c:pt idx="6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olestra!$B$6</c:f>
              <c:strCache>
                <c:ptCount val="1"/>
                <c:pt idx="0">
                  <c:v>K</c:v>
                </c:pt>
              </c:strCache>
            </c:strRef>
          </c:tx>
          <c:marker>
            <c:symbol val="none"/>
          </c:marker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olestra!$C$6:$I$6</c:f>
              <c:numCache>
                <c:formatCode>General</c:formatCode>
                <c:ptCount val="7"/>
                <c:pt idx="0">
                  <c:v>11.739999999999998</c:v>
                </c:pt>
                <c:pt idx="1">
                  <c:v>6.17</c:v>
                </c:pt>
                <c:pt idx="2" formatCode="0.00">
                  <c:v>3.12</c:v>
                </c:pt>
                <c:pt idx="3" formatCode="0.00">
                  <c:v>1.62</c:v>
                </c:pt>
                <c:pt idx="4" formatCode="0.00">
                  <c:v>0.93</c:v>
                </c:pt>
                <c:pt idx="5">
                  <c:v>0.55000000000000004</c:v>
                </c:pt>
                <c:pt idx="6">
                  <c:v>0.36000000000000015</c:v>
                </c:pt>
              </c:numCache>
            </c:numRef>
          </c:val>
        </c:ser>
        <c:ser>
          <c:idx val="2"/>
          <c:order val="2"/>
          <c:tx>
            <c:strRef>
              <c:f>olestra!$B$7</c:f>
              <c:strCache>
                <c:ptCount val="1"/>
                <c:pt idx="0">
                  <c:v>LA</c:v>
                </c:pt>
              </c:strCache>
            </c:strRef>
          </c:tx>
          <c:marker>
            <c:symbol val="none"/>
          </c:marker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olestra!$C$7:$I$7</c:f>
              <c:numCache>
                <c:formatCode>General</c:formatCode>
                <c:ptCount val="7"/>
                <c:pt idx="0">
                  <c:v>37.120000000000012</c:v>
                </c:pt>
                <c:pt idx="1">
                  <c:v>7.45</c:v>
                </c:pt>
                <c:pt idx="2" formatCode="0.00">
                  <c:v>4.03</c:v>
                </c:pt>
                <c:pt idx="3" formatCode="0.00">
                  <c:v>2.9899999999999998</c:v>
                </c:pt>
                <c:pt idx="4" formatCode="0.00">
                  <c:v>3.05</c:v>
                </c:pt>
                <c:pt idx="5">
                  <c:v>3.7600000000000002</c:v>
                </c:pt>
                <c:pt idx="6">
                  <c:v>3.7800000000000002</c:v>
                </c:pt>
              </c:numCache>
            </c:numRef>
          </c:val>
        </c:ser>
        <c:marker val="1"/>
        <c:axId val="81538432"/>
        <c:axId val="81544320"/>
      </c:lineChart>
      <c:catAx>
        <c:axId val="81538432"/>
        <c:scaling>
          <c:orientation val="minMax"/>
        </c:scaling>
        <c:axPos val="b"/>
        <c:numFmt formatCode="0" sourceLinked="1"/>
        <c:tickLblPos val="nextTo"/>
        <c:crossAx val="81544320"/>
        <c:crosses val="autoZero"/>
        <c:auto val="1"/>
        <c:lblAlgn val="ctr"/>
        <c:lblOffset val="100"/>
      </c:catAx>
      <c:valAx>
        <c:axId val="81544320"/>
        <c:scaling>
          <c:orientation val="minMax"/>
        </c:scaling>
        <c:axPos val="l"/>
        <c:numFmt formatCode="General" sourceLinked="1"/>
        <c:tickLblPos val="nextTo"/>
        <c:crossAx val="8153843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BPTI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7695833333333347"/>
          <c:y val="0.19305555555555548"/>
          <c:w val="0.75637500000000035"/>
          <c:h val="0.66587962962963021"/>
        </c:manualLayout>
      </c:layout>
      <c:lineChart>
        <c:grouping val="standard"/>
        <c:ser>
          <c:idx val="0"/>
          <c:order val="0"/>
          <c:tx>
            <c:strRef>
              <c:f>bpti!$C$5</c:f>
              <c:strCache>
                <c:ptCount val="1"/>
                <c:pt idx="0">
                  <c:v>J</c:v>
                </c:pt>
              </c:strCache>
            </c:strRef>
          </c:tx>
          <c:marker>
            <c:symbol val="none"/>
          </c:marker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bpti!$D$5:$K$5</c:f>
              <c:numCache>
                <c:formatCode>0.00</c:formatCode>
                <c:ptCount val="8"/>
                <c:pt idx="0">
                  <c:v>13.239999999999998</c:v>
                </c:pt>
                <c:pt idx="1">
                  <c:v>6.79</c:v>
                </c:pt>
                <c:pt idx="2">
                  <c:v>3.71</c:v>
                </c:pt>
                <c:pt idx="3">
                  <c:v>2.16</c:v>
                </c:pt>
                <c:pt idx="4" formatCode="General">
                  <c:v>1.4</c:v>
                </c:pt>
                <c:pt idx="5" formatCode="General">
                  <c:v>1</c:v>
                </c:pt>
                <c:pt idx="6" formatCode="General">
                  <c:v>0.8400000000000003</c:v>
                </c:pt>
                <c:pt idx="7" formatCode="General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bpti!$C$7</c:f>
              <c:strCache>
                <c:ptCount val="1"/>
                <c:pt idx="0">
                  <c:v>K</c:v>
                </c:pt>
              </c:strCache>
            </c:strRef>
          </c:tx>
          <c:marker>
            <c:symbol val="none"/>
          </c:marker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bpti!$D$7:$K$7</c:f>
              <c:numCache>
                <c:formatCode>0.00</c:formatCode>
                <c:ptCount val="8"/>
                <c:pt idx="0">
                  <c:v>84.169999999999987</c:v>
                </c:pt>
                <c:pt idx="1">
                  <c:v>42.260000000000012</c:v>
                </c:pt>
                <c:pt idx="2">
                  <c:v>21.55</c:v>
                </c:pt>
                <c:pt idx="3">
                  <c:v>11.139999999999999</c:v>
                </c:pt>
                <c:pt idx="4" formatCode="General">
                  <c:v>6.28</c:v>
                </c:pt>
                <c:pt idx="5" formatCode="General">
                  <c:v>3.36</c:v>
                </c:pt>
                <c:pt idx="6" formatCode="General">
                  <c:v>2.12</c:v>
                </c:pt>
                <c:pt idx="7" formatCode="General">
                  <c:v>1.41</c:v>
                </c:pt>
              </c:numCache>
            </c:numRef>
          </c:val>
        </c:ser>
        <c:ser>
          <c:idx val="2"/>
          <c:order val="2"/>
          <c:tx>
            <c:strRef>
              <c:f>bpti!$C$8</c:f>
              <c:strCache>
                <c:ptCount val="1"/>
                <c:pt idx="0">
                  <c:v>LA</c:v>
                </c:pt>
              </c:strCache>
            </c:strRef>
          </c:tx>
          <c:marker>
            <c:symbol val="none"/>
          </c:marker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bpti!$D$8:$K$8</c:f>
              <c:numCache>
                <c:formatCode>0.00</c:formatCode>
                <c:ptCount val="8"/>
                <c:pt idx="0">
                  <c:v>127.49000000000002</c:v>
                </c:pt>
                <c:pt idx="1">
                  <c:v>66.89</c:v>
                </c:pt>
                <c:pt idx="2">
                  <c:v>26.16</c:v>
                </c:pt>
                <c:pt idx="3">
                  <c:v>15.370000000000005</c:v>
                </c:pt>
                <c:pt idx="4" formatCode="General">
                  <c:v>14.639999999999999</c:v>
                </c:pt>
                <c:pt idx="5" formatCode="General">
                  <c:v>15.3</c:v>
                </c:pt>
                <c:pt idx="6" formatCode="General">
                  <c:v>20.88</c:v>
                </c:pt>
                <c:pt idx="7" formatCode="General">
                  <c:v>14.709999999999999</c:v>
                </c:pt>
              </c:numCache>
            </c:numRef>
          </c:val>
        </c:ser>
        <c:marker val="1"/>
        <c:axId val="81569664"/>
        <c:axId val="81571200"/>
      </c:lineChart>
      <c:catAx>
        <c:axId val="81569664"/>
        <c:scaling>
          <c:orientation val="minMax"/>
        </c:scaling>
        <c:axPos val="b"/>
        <c:numFmt formatCode="General" sourceLinked="1"/>
        <c:tickLblPos val="nextTo"/>
        <c:crossAx val="81571200"/>
        <c:crosses val="autoZero"/>
        <c:auto val="1"/>
        <c:lblAlgn val="ctr"/>
        <c:lblOffset val="100"/>
      </c:catAx>
      <c:valAx>
        <c:axId val="81571200"/>
        <c:scaling>
          <c:orientation val="minMax"/>
        </c:scaling>
        <c:axPos val="l"/>
        <c:numFmt formatCode="0.00" sourceLinked="1"/>
        <c:tickLblPos val="nextTo"/>
        <c:crossAx val="8156966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CspA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9066210993147223"/>
          <c:y val="0.19857142857142873"/>
          <c:w val="0.73750851029684061"/>
          <c:h val="0.65633333333333366"/>
        </c:manualLayout>
      </c:layout>
      <c:lineChart>
        <c:grouping val="standard"/>
        <c:ser>
          <c:idx val="0"/>
          <c:order val="0"/>
          <c:tx>
            <c:strRef>
              <c:f>cspa.inp!$A$4</c:f>
              <c:strCache>
                <c:ptCount val="1"/>
                <c:pt idx="0">
                  <c:v>J</c:v>
                </c:pt>
              </c:strCache>
            </c:strRef>
          </c:tx>
          <c:marker>
            <c:symbol val="none"/>
          </c:marker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cspa.inp!$B$4:$H$4</c:f>
              <c:numCache>
                <c:formatCode>0.00</c:formatCode>
                <c:ptCount val="7"/>
                <c:pt idx="0">
                  <c:v>19.149999999999999</c:v>
                </c:pt>
                <c:pt idx="1">
                  <c:v>10.07</c:v>
                </c:pt>
                <c:pt idx="2">
                  <c:v>5.67</c:v>
                </c:pt>
                <c:pt idx="3" formatCode="General">
                  <c:v>3.3899999999999997</c:v>
                </c:pt>
                <c:pt idx="4" formatCode="General">
                  <c:v>2.44</c:v>
                </c:pt>
                <c:pt idx="5" formatCode="General">
                  <c:v>1.9300000000000006</c:v>
                </c:pt>
                <c:pt idx="6" formatCode="General">
                  <c:v>1.77</c:v>
                </c:pt>
              </c:numCache>
            </c:numRef>
          </c:val>
        </c:ser>
        <c:ser>
          <c:idx val="1"/>
          <c:order val="1"/>
          <c:tx>
            <c:strRef>
              <c:f>cspa.inp!$A$6</c:f>
              <c:strCache>
                <c:ptCount val="1"/>
                <c:pt idx="0">
                  <c:v>K</c:v>
                </c:pt>
              </c:strCache>
            </c:strRef>
          </c:tx>
          <c:marker>
            <c:symbol val="none"/>
          </c:marker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cspa.inp!$B$6:$H$6</c:f>
              <c:numCache>
                <c:formatCode>0.00</c:formatCode>
                <c:ptCount val="7"/>
                <c:pt idx="0">
                  <c:v>141.84</c:v>
                </c:pt>
                <c:pt idx="1">
                  <c:v>72.169999999999987</c:v>
                </c:pt>
                <c:pt idx="2">
                  <c:v>37.690000000000012</c:v>
                </c:pt>
                <c:pt idx="3" formatCode="General">
                  <c:v>18.97999999999999</c:v>
                </c:pt>
                <c:pt idx="4" formatCode="General">
                  <c:v>10.739999999999998</c:v>
                </c:pt>
                <c:pt idx="5" formatCode="General">
                  <c:v>6.89</c:v>
                </c:pt>
                <c:pt idx="6" formatCode="General">
                  <c:v>4.88</c:v>
                </c:pt>
              </c:numCache>
            </c:numRef>
          </c:val>
        </c:ser>
        <c:ser>
          <c:idx val="2"/>
          <c:order val="2"/>
          <c:tx>
            <c:strRef>
              <c:f>cspa.inp!$A$7</c:f>
              <c:strCache>
                <c:ptCount val="1"/>
                <c:pt idx="0">
                  <c:v>LA</c:v>
                </c:pt>
              </c:strCache>
            </c:strRef>
          </c:tx>
          <c:marker>
            <c:symbol val="none"/>
          </c:marker>
          <c:cat>
            <c:numRef>
              <c:f>cspa.inp!$B$2:$H$2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cspa.inp!$B$7:$H$7</c:f>
              <c:numCache>
                <c:formatCode>0.00</c:formatCode>
                <c:ptCount val="7"/>
                <c:pt idx="0">
                  <c:v>392.56</c:v>
                </c:pt>
                <c:pt idx="1">
                  <c:v>185.26999999999998</c:v>
                </c:pt>
                <c:pt idx="2">
                  <c:v>101.6</c:v>
                </c:pt>
                <c:pt idx="3" formatCode="General">
                  <c:v>50.449999999999996</c:v>
                </c:pt>
                <c:pt idx="4" formatCode="General">
                  <c:v>48.52</c:v>
                </c:pt>
                <c:pt idx="5" formatCode="General">
                  <c:v>66.940000000000026</c:v>
                </c:pt>
                <c:pt idx="6" formatCode="General">
                  <c:v>49.83</c:v>
                </c:pt>
              </c:numCache>
            </c:numRef>
          </c:val>
        </c:ser>
        <c:marker val="1"/>
        <c:axId val="83042688"/>
        <c:axId val="83044224"/>
      </c:lineChart>
      <c:catAx>
        <c:axId val="83042688"/>
        <c:scaling>
          <c:orientation val="minMax"/>
        </c:scaling>
        <c:axPos val="b"/>
        <c:numFmt formatCode="General" sourceLinked="1"/>
        <c:tickLblPos val="nextTo"/>
        <c:crossAx val="83044224"/>
        <c:crosses val="autoZero"/>
        <c:auto val="1"/>
        <c:lblAlgn val="ctr"/>
        <c:lblOffset val="100"/>
      </c:catAx>
      <c:valAx>
        <c:axId val="83044224"/>
        <c:scaling>
          <c:orientation val="minMax"/>
        </c:scaling>
        <c:axPos val="l"/>
        <c:numFmt formatCode="0.00" sourceLinked="1"/>
        <c:tickLblPos val="nextTo"/>
        <c:crossAx val="83042688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220562558435561"/>
          <c:y val="4.7446665320681113E-2"/>
          <c:w val="0.82346096222950671"/>
          <c:h val="0.75385847654908034"/>
        </c:manualLayout>
      </c:layout>
      <c:barChart>
        <c:barDir val="col"/>
        <c:grouping val="stacked"/>
        <c:ser>
          <c:idx val="10"/>
          <c:order val="0"/>
          <c:tx>
            <c:strRef>
              <c:f>'cspa.inp'!$I$12</c:f>
              <c:strCache>
                <c:ptCount val="1"/>
                <c:pt idx="0">
                  <c:v>dgemm</c:v>
                </c:pt>
              </c:strCache>
            </c:strRef>
          </c:tx>
          <c:cat>
            <c:numRef>
              <c:f>'cspa.inp'!$B$2:$H$2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'cspa.inp'!$B$12:$H$12</c:f>
              <c:numCache>
                <c:formatCode>General</c:formatCode>
                <c:ptCount val="7"/>
                <c:pt idx="0">
                  <c:v>254.79</c:v>
                </c:pt>
                <c:pt idx="1">
                  <c:v>111.94000000000013</c:v>
                </c:pt>
                <c:pt idx="2">
                  <c:v>59.98</c:v>
                </c:pt>
                <c:pt idx="3">
                  <c:v>22.68</c:v>
                </c:pt>
                <c:pt idx="4">
                  <c:v>14.139999999999999</c:v>
                </c:pt>
                <c:pt idx="5">
                  <c:v>12.55</c:v>
                </c:pt>
                <c:pt idx="6">
                  <c:v>12.09</c:v>
                </c:pt>
              </c:numCache>
            </c:numRef>
          </c:val>
        </c:ser>
        <c:ser>
          <c:idx val="11"/>
          <c:order val="1"/>
          <c:tx>
            <c:strRef>
              <c:f>'cspa.inp'!$I$13</c:f>
              <c:strCache>
                <c:ptCount val="1"/>
                <c:pt idx="0">
                  <c:v>diagonalization</c:v>
                </c:pt>
              </c:strCache>
            </c:strRef>
          </c:tx>
          <c:cat>
            <c:numRef>
              <c:f>'cspa.inp'!$B$2:$H$2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'cspa.inp'!$B$13:$H$13</c:f>
              <c:numCache>
                <c:formatCode>General</c:formatCode>
                <c:ptCount val="7"/>
                <c:pt idx="0">
                  <c:v>123.89</c:v>
                </c:pt>
                <c:pt idx="1">
                  <c:v>63.9</c:v>
                </c:pt>
                <c:pt idx="2">
                  <c:v>34.410000000000004</c:v>
                </c:pt>
                <c:pt idx="3">
                  <c:v>21.93</c:v>
                </c:pt>
                <c:pt idx="4">
                  <c:v>29.18</c:v>
                </c:pt>
                <c:pt idx="5">
                  <c:v>45.93</c:v>
                </c:pt>
                <c:pt idx="6">
                  <c:v>31.71</c:v>
                </c:pt>
              </c:numCache>
            </c:numRef>
          </c:val>
        </c:ser>
        <c:ser>
          <c:idx val="12"/>
          <c:order val="2"/>
          <c:tx>
            <c:strRef>
              <c:f>'cspa.inp'!$I$14</c:f>
              <c:strCache>
                <c:ptCount val="1"/>
                <c:pt idx="0">
                  <c:v>P matrix assembly</c:v>
                </c:pt>
              </c:strCache>
            </c:strRef>
          </c:tx>
          <c:cat>
            <c:numRef>
              <c:f>'cspa.inp'!$B$2:$H$2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cat>
          <c:val>
            <c:numRef>
              <c:f>'cspa.inp'!$B$14:$H$14</c:f>
              <c:numCache>
                <c:formatCode>General</c:formatCode>
                <c:ptCount val="7"/>
                <c:pt idx="0">
                  <c:v>11.83</c:v>
                </c:pt>
                <c:pt idx="1">
                  <c:v>7.84</c:v>
                </c:pt>
                <c:pt idx="2">
                  <c:v>5.92</c:v>
                </c:pt>
                <c:pt idx="3">
                  <c:v>4.7699999999999996</c:v>
                </c:pt>
                <c:pt idx="4">
                  <c:v>4.01</c:v>
                </c:pt>
                <c:pt idx="5">
                  <c:v>4.34</c:v>
                </c:pt>
                <c:pt idx="6">
                  <c:v>5.1899999999999995</c:v>
                </c:pt>
              </c:numCache>
            </c:numRef>
          </c:val>
        </c:ser>
        <c:overlap val="100"/>
        <c:axId val="83172736"/>
        <c:axId val="83179008"/>
      </c:barChart>
      <c:catAx>
        <c:axId val="83172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# of cluster nodes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3179008"/>
        <c:crosses val="autoZero"/>
        <c:auto val="1"/>
        <c:lblAlgn val="ctr"/>
        <c:lblOffset val="100"/>
      </c:catAx>
      <c:valAx>
        <c:axId val="831790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US" sz="800" b="1"/>
                  <a:t>time per iteration (secs)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317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702861216422113"/>
          <c:y val="8.8684221988839781E-2"/>
          <c:w val="0.45793007355562038"/>
          <c:h val="0.24412529098890248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552639253426959"/>
          <c:y val="3.7767773268830455E-2"/>
          <c:w val="0.6854645857439805"/>
          <c:h val="0.76922539653320676"/>
        </c:manualLayout>
      </c:layout>
      <c:lineChart>
        <c:grouping val="standard"/>
        <c:ser>
          <c:idx val="1"/>
          <c:order val="0"/>
          <c:tx>
            <c:strRef>
              <c:f>Sheet1!$G$5</c:f>
              <c:strCache>
                <c:ptCount val="1"/>
                <c:pt idx="0">
                  <c:v>Lincoln (GFLOPS)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cat>
            <c:strRef>
              <c:f>Sheet1!$H$3:$M$3</c:f>
              <c:strCache>
                <c:ptCount val="6"/>
                <c:pt idx="0">
                  <c:v>1 node</c:v>
                </c:pt>
                <c:pt idx="1">
                  <c:v>2 nodes</c:v>
                </c:pt>
                <c:pt idx="2">
                  <c:v>4 nodes</c:v>
                </c:pt>
                <c:pt idx="3">
                  <c:v>8 nodes</c:v>
                </c:pt>
                <c:pt idx="4">
                  <c:v>16 nodes</c:v>
                </c:pt>
                <c:pt idx="5">
                  <c:v>32 nodes</c:v>
                </c:pt>
              </c:strCache>
            </c:strRef>
          </c:cat>
          <c:val>
            <c:numRef>
              <c:f>Sheet1!$H$5:$M$5</c:f>
              <c:numCache>
                <c:formatCode>General</c:formatCode>
                <c:ptCount val="6"/>
                <c:pt idx="0">
                  <c:v>105.2</c:v>
                </c:pt>
                <c:pt idx="1">
                  <c:v>157.5</c:v>
                </c:pt>
                <c:pt idx="2">
                  <c:v>301.10000000000002</c:v>
                </c:pt>
                <c:pt idx="3">
                  <c:v>608.29999999999995</c:v>
                </c:pt>
                <c:pt idx="4">
                  <c:v>1167</c:v>
                </c:pt>
                <c:pt idx="5">
                  <c:v>2333</c:v>
                </c:pt>
              </c:numCache>
            </c:numRef>
          </c:val>
        </c:ser>
        <c:marker val="1"/>
        <c:axId val="82125184"/>
        <c:axId val="82127104"/>
      </c:lineChart>
      <c:lineChart>
        <c:grouping val="standard"/>
        <c:ser>
          <c:idx val="3"/>
          <c:order val="1"/>
          <c:tx>
            <c:strRef>
              <c:f>Sheet1!$G$7</c:f>
              <c:strCache>
                <c:ptCount val="1"/>
                <c:pt idx="0">
                  <c:v>Lincoln (% of peak)</c:v>
                </c:pt>
              </c:strCache>
            </c:strRef>
          </c:tx>
          <c:spPr>
            <a:ln w="19050"/>
          </c:spPr>
          <c:marker>
            <c:symbol val="x"/>
            <c:size val="5"/>
          </c:marker>
          <c:cat>
            <c:strRef>
              <c:f>Sheet1!$H$3:$M$3</c:f>
              <c:strCache>
                <c:ptCount val="6"/>
                <c:pt idx="0">
                  <c:v>1 node</c:v>
                </c:pt>
                <c:pt idx="1">
                  <c:v>2 nodes</c:v>
                </c:pt>
                <c:pt idx="2">
                  <c:v>4 nodes</c:v>
                </c:pt>
                <c:pt idx="3">
                  <c:v>8 nodes</c:v>
                </c:pt>
                <c:pt idx="4">
                  <c:v>16 nodes</c:v>
                </c:pt>
                <c:pt idx="5">
                  <c:v>32 nodes</c:v>
                </c:pt>
              </c:strCache>
            </c:strRef>
          </c:cat>
          <c:val>
            <c:numRef>
              <c:f>Sheet1!$H$7:$M$7</c:f>
              <c:numCache>
                <c:formatCode>0.0%</c:formatCode>
                <c:ptCount val="6"/>
                <c:pt idx="0">
                  <c:v>0.42529107373868047</c:v>
                </c:pt>
                <c:pt idx="1">
                  <c:v>0.31836190168176393</c:v>
                </c:pt>
                <c:pt idx="2">
                  <c:v>0.304313551099617</c:v>
                </c:pt>
                <c:pt idx="3">
                  <c:v>0.30739610284605717</c:v>
                </c:pt>
                <c:pt idx="4">
                  <c:v>0.29486376131954006</c:v>
                </c:pt>
                <c:pt idx="5">
                  <c:v>0.29473742723156526</c:v>
                </c:pt>
              </c:numCache>
            </c:numRef>
          </c:val>
        </c:ser>
        <c:marker val="1"/>
        <c:axId val="82131200"/>
        <c:axId val="82129280"/>
      </c:lineChart>
      <c:catAx>
        <c:axId val="82125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system size</a:t>
                </a:r>
              </a:p>
            </c:rich>
          </c:tx>
          <c:layout/>
        </c:title>
        <c:tickLblPos val="nextTo"/>
        <c:crossAx val="82127104"/>
        <c:crosses val="autoZero"/>
        <c:auto val="1"/>
        <c:lblAlgn val="ctr"/>
        <c:lblOffset val="100"/>
      </c:catAx>
      <c:valAx>
        <c:axId val="82127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achieved GFLOPS</a:t>
                </a:r>
              </a:p>
            </c:rich>
          </c:tx>
          <c:layout>
            <c:manualLayout>
              <c:xMode val="edge"/>
              <c:yMode val="edge"/>
              <c:x val="1.4726830262722085E-2"/>
              <c:y val="0.22395866528471728"/>
            </c:manualLayout>
          </c:layout>
        </c:title>
        <c:numFmt formatCode="General" sourceLinked="1"/>
        <c:tickLblPos val="nextTo"/>
        <c:crossAx val="82125184"/>
        <c:crosses val="autoZero"/>
        <c:crossBetween val="between"/>
      </c:valAx>
      <c:valAx>
        <c:axId val="8212928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peak</a:t>
                </a:r>
              </a:p>
            </c:rich>
          </c:tx>
          <c:layout>
            <c:manualLayout>
              <c:xMode val="edge"/>
              <c:yMode val="edge"/>
              <c:x val="0.95236169507937762"/>
              <c:y val="0.36700194401043684"/>
            </c:manualLayout>
          </c:layout>
        </c:title>
        <c:numFmt formatCode="0%" sourceLinked="0"/>
        <c:tickLblPos val="nextTo"/>
        <c:crossAx val="82131200"/>
        <c:crosses val="max"/>
        <c:crossBetween val="between"/>
      </c:valAx>
      <c:catAx>
        <c:axId val="82131200"/>
        <c:scaling>
          <c:orientation val="minMax"/>
        </c:scaling>
        <c:delete val="1"/>
        <c:axPos val="b"/>
        <c:tickLblPos val="none"/>
        <c:crossAx val="8212928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2496041041464799"/>
          <c:y val="0.30533340191505853"/>
          <c:w val="0.38986443898813788"/>
          <c:h val="0.28367006055946853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'single node run'!$E$5</c:f>
              <c:strCache>
                <c:ptCount val="1"/>
                <c:pt idx="0">
                  <c:v>JPQ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run'!$F$5</c:f>
              <c:numCache>
                <c:formatCode>General</c:formatCode>
                <c:ptCount val="1"/>
                <c:pt idx="0">
                  <c:v>1.42</c:v>
                </c:pt>
              </c:numCache>
            </c:numRef>
          </c:val>
        </c:ser>
        <c:ser>
          <c:idx val="2"/>
          <c:order val="1"/>
          <c:tx>
            <c:strRef>
              <c:f>'single node run'!$E$7</c:f>
              <c:strCache>
                <c:ptCount val="1"/>
                <c:pt idx="0">
                  <c:v>KPQ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run'!$F$7</c:f>
              <c:numCache>
                <c:formatCode>General</c:formatCode>
                <c:ptCount val="1"/>
                <c:pt idx="0">
                  <c:v>0.23</c:v>
                </c:pt>
              </c:numCache>
            </c:numRef>
          </c:val>
        </c:ser>
        <c:ser>
          <c:idx val="6"/>
          <c:order val="2"/>
          <c:tx>
            <c:strRef>
              <c:f>'single node run'!$E$11</c:f>
              <c:strCache>
                <c:ptCount val="1"/>
                <c:pt idx="0">
                  <c:v>uncounted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run'!$F$11</c:f>
              <c:numCache>
                <c:formatCode>0.00</c:formatCode>
                <c:ptCount val="1"/>
                <c:pt idx="0">
                  <c:v>5.9999999999998783E-2</c:v>
                </c:pt>
              </c:numCache>
            </c:numRef>
          </c:val>
        </c:ser>
        <c:ser>
          <c:idx val="4"/>
          <c:order val="3"/>
          <c:tx>
            <c:strRef>
              <c:f>'single node run'!$E$9</c:f>
              <c:strCache>
                <c:ptCount val="1"/>
                <c:pt idx="0">
                  <c:v>LA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run'!$F$9</c:f>
              <c:numCache>
                <c:formatCode>General</c:formatCode>
                <c:ptCount val="1"/>
                <c:pt idx="0">
                  <c:v>7.45</c:v>
                </c:pt>
              </c:numCache>
            </c:numRef>
          </c:val>
        </c:ser>
        <c:ser>
          <c:idx val="5"/>
          <c:order val="4"/>
          <c:tx>
            <c:strRef>
              <c:f>'single node run'!$E$10</c:f>
              <c:strCache>
                <c:ptCount val="1"/>
                <c:pt idx="0">
                  <c:v>J/K  reduction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run'!$F$10</c:f>
              <c:numCache>
                <c:formatCode>General</c:formatCode>
                <c:ptCount val="1"/>
                <c:pt idx="0">
                  <c:v>7.0000000000000021E-2</c:v>
                </c:pt>
              </c:numCache>
            </c:numRef>
          </c:val>
        </c:ser>
        <c:ser>
          <c:idx val="3"/>
          <c:order val="5"/>
          <c:tx>
            <c:strRef>
              <c:f>'single node run'!$E$8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run'!$F$8</c:f>
              <c:numCache>
                <c:formatCode>General</c:formatCode>
                <c:ptCount val="1"/>
                <c:pt idx="0">
                  <c:v>6.17</c:v>
                </c:pt>
              </c:numCache>
            </c:numRef>
          </c:val>
        </c:ser>
        <c:ser>
          <c:idx val="1"/>
          <c:order val="6"/>
          <c:tx>
            <c:strRef>
              <c:f>'single node run'!$E$6</c:f>
              <c:strCache>
                <c:ptCount val="1"/>
                <c:pt idx="0">
                  <c:v>J</c:v>
                </c:pt>
              </c:strCache>
            </c:strRef>
          </c:tx>
          <c:cat>
            <c:strRef>
              <c:f>'single node run'!$F$3</c:f>
              <c:strCache>
                <c:ptCount val="1"/>
                <c:pt idx="0">
                  <c:v>olestra</c:v>
                </c:pt>
              </c:strCache>
            </c:strRef>
          </c:cat>
          <c:val>
            <c:numRef>
              <c:f>'single node run'!$F$6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overlap val="100"/>
        <c:axId val="82519936"/>
        <c:axId val="82521472"/>
      </c:barChart>
      <c:catAx>
        <c:axId val="82519936"/>
        <c:scaling>
          <c:orientation val="minMax"/>
        </c:scaling>
        <c:axPos val="b"/>
        <c:tickLblPos val="nextTo"/>
        <c:crossAx val="82521472"/>
        <c:crosses val="autoZero"/>
        <c:auto val="1"/>
        <c:lblAlgn val="ctr"/>
        <c:lblOffset val="100"/>
      </c:catAx>
      <c:valAx>
        <c:axId val="825214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runtime (seconds)</a:t>
                </a:r>
              </a:p>
            </c:rich>
          </c:tx>
          <c:layout/>
        </c:title>
        <c:numFmt formatCode="General" sourceLinked="1"/>
        <c:tickLblPos val="nextTo"/>
        <c:crossAx val="8251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2499099377286"/>
          <c:y val="0.19773038786818331"/>
          <c:w val="0.27777583357635849"/>
          <c:h val="0.58602034120734825"/>
        </c:manualLayout>
      </c:layout>
    </c:legend>
    <c:plotVisOnly val="1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'single node run'!$H$5</c:f>
              <c:strCache>
                <c:ptCount val="1"/>
                <c:pt idx="0">
                  <c:v>JPQ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run'!$I$5</c:f>
              <c:numCache>
                <c:formatCode>0.00</c:formatCode>
                <c:ptCount val="1"/>
                <c:pt idx="0">
                  <c:v>2.84</c:v>
                </c:pt>
              </c:numCache>
            </c:numRef>
          </c:val>
        </c:ser>
        <c:ser>
          <c:idx val="2"/>
          <c:order val="1"/>
          <c:tx>
            <c:strRef>
              <c:f>'single node run'!$H$7</c:f>
              <c:strCache>
                <c:ptCount val="1"/>
                <c:pt idx="0">
                  <c:v>KPQ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run'!$I$7</c:f>
              <c:numCache>
                <c:formatCode>0.00</c:formatCode>
                <c:ptCount val="1"/>
                <c:pt idx="0">
                  <c:v>1.01</c:v>
                </c:pt>
              </c:numCache>
            </c:numRef>
          </c:val>
        </c:ser>
        <c:ser>
          <c:idx val="5"/>
          <c:order val="2"/>
          <c:tx>
            <c:strRef>
              <c:f>'single node run'!$H$10</c:f>
              <c:strCache>
                <c:ptCount val="1"/>
                <c:pt idx="0">
                  <c:v>J/K  reduction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run'!$I$10</c:f>
              <c:numCache>
                <c:formatCode>0.00</c:formatCode>
                <c:ptCount val="1"/>
                <c:pt idx="0">
                  <c:v>0.41000000000000014</c:v>
                </c:pt>
              </c:numCache>
            </c:numRef>
          </c:val>
        </c:ser>
        <c:ser>
          <c:idx val="6"/>
          <c:order val="3"/>
          <c:tx>
            <c:strRef>
              <c:f>'single node run'!$H$11</c:f>
              <c:strCache>
                <c:ptCount val="1"/>
                <c:pt idx="0">
                  <c:v>uncounted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run'!$I$11</c:f>
              <c:numCache>
                <c:formatCode>0.00</c:formatCode>
                <c:ptCount val="1"/>
                <c:pt idx="0">
                  <c:v>0.31000000000000238</c:v>
                </c:pt>
              </c:numCache>
            </c:numRef>
          </c:val>
        </c:ser>
        <c:ser>
          <c:idx val="4"/>
          <c:order val="4"/>
          <c:tx>
            <c:strRef>
              <c:f>'single node run'!$H$9</c:f>
              <c:strCache>
                <c:ptCount val="1"/>
                <c:pt idx="0">
                  <c:v>LA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run'!$I$9</c:f>
              <c:numCache>
                <c:formatCode>0.00</c:formatCode>
                <c:ptCount val="1"/>
                <c:pt idx="0">
                  <c:v>127.49000000000002</c:v>
                </c:pt>
              </c:numCache>
            </c:numRef>
          </c:val>
        </c:ser>
        <c:ser>
          <c:idx val="3"/>
          <c:order val="5"/>
          <c:tx>
            <c:strRef>
              <c:f>'single node run'!$H$8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run'!$I$8</c:f>
              <c:numCache>
                <c:formatCode>0.00</c:formatCode>
                <c:ptCount val="1"/>
                <c:pt idx="0">
                  <c:v>84.169999999999987</c:v>
                </c:pt>
              </c:numCache>
            </c:numRef>
          </c:val>
        </c:ser>
        <c:ser>
          <c:idx val="1"/>
          <c:order val="6"/>
          <c:tx>
            <c:strRef>
              <c:f>'single node run'!$H$6</c:f>
              <c:strCache>
                <c:ptCount val="1"/>
                <c:pt idx="0">
                  <c:v>J</c:v>
                </c:pt>
              </c:strCache>
            </c:strRef>
          </c:tx>
          <c:cat>
            <c:strRef>
              <c:f>'single node run'!$I$3</c:f>
              <c:strCache>
                <c:ptCount val="1"/>
                <c:pt idx="0">
                  <c:v>bpti</c:v>
                </c:pt>
              </c:strCache>
            </c:strRef>
          </c:cat>
          <c:val>
            <c:numRef>
              <c:f>'single node run'!$I$6</c:f>
              <c:numCache>
                <c:formatCode>0.00</c:formatCode>
                <c:ptCount val="1"/>
                <c:pt idx="0">
                  <c:v>13.239999999999998</c:v>
                </c:pt>
              </c:numCache>
            </c:numRef>
          </c:val>
        </c:ser>
        <c:overlap val="100"/>
        <c:axId val="82575360"/>
        <c:axId val="82576896"/>
      </c:barChart>
      <c:catAx>
        <c:axId val="82575360"/>
        <c:scaling>
          <c:orientation val="minMax"/>
        </c:scaling>
        <c:axPos val="b"/>
        <c:tickLblPos val="nextTo"/>
        <c:crossAx val="82576896"/>
        <c:crosses val="autoZero"/>
        <c:auto val="1"/>
        <c:lblAlgn val="ctr"/>
        <c:lblOffset val="100"/>
      </c:catAx>
      <c:valAx>
        <c:axId val="825768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runtime (seconds)</a:t>
                </a:r>
              </a:p>
            </c:rich>
          </c:tx>
          <c:layout/>
        </c:title>
        <c:numFmt formatCode="0.00" sourceLinked="1"/>
        <c:tickLblPos val="nextTo"/>
        <c:crossAx val="82575360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solidFill>
        <a:prstClr val="black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Unbalanced K matrix computation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K matrix</c:v>
          </c:tx>
          <c:cat>
            <c:numRef>
              <c:f>'cspa.inp load-balance'!$E$3:$E$18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'cspa.inp load-balance'!$I$3:$I$18</c:f>
              <c:numCache>
                <c:formatCode>General</c:formatCode>
                <c:ptCount val="16"/>
                <c:pt idx="0">
                  <c:v>23.84</c:v>
                </c:pt>
                <c:pt idx="1">
                  <c:v>24.64</c:v>
                </c:pt>
                <c:pt idx="2">
                  <c:v>27.38</c:v>
                </c:pt>
                <c:pt idx="3">
                  <c:v>22.45999999999999</c:v>
                </c:pt>
                <c:pt idx="4">
                  <c:v>23.45999999999999</c:v>
                </c:pt>
                <c:pt idx="5">
                  <c:v>21.89</c:v>
                </c:pt>
                <c:pt idx="6">
                  <c:v>21.830000000000005</c:v>
                </c:pt>
                <c:pt idx="7">
                  <c:v>23.16</c:v>
                </c:pt>
                <c:pt idx="8">
                  <c:v>23.45999999999999</c:v>
                </c:pt>
                <c:pt idx="9">
                  <c:v>21.27</c:v>
                </c:pt>
                <c:pt idx="10">
                  <c:v>14.31</c:v>
                </c:pt>
                <c:pt idx="11">
                  <c:v>12.49</c:v>
                </c:pt>
                <c:pt idx="12">
                  <c:v>12.350000000000005</c:v>
                </c:pt>
                <c:pt idx="13">
                  <c:v>13.92</c:v>
                </c:pt>
                <c:pt idx="14">
                  <c:v>14.17</c:v>
                </c:pt>
                <c:pt idx="15">
                  <c:v>14.12</c:v>
                </c:pt>
              </c:numCache>
            </c:numRef>
          </c:val>
        </c:ser>
        <c:axId val="82609664"/>
        <c:axId val="82611584"/>
      </c:barChart>
      <c:catAx>
        <c:axId val="82609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 Index</a:t>
                </a:r>
              </a:p>
            </c:rich>
          </c:tx>
          <c:layout/>
        </c:title>
        <c:numFmt formatCode="General" sourceLinked="1"/>
        <c:tickLblPos val="nextTo"/>
        <c:crossAx val="82611584"/>
        <c:crosses val="autoZero"/>
        <c:auto val="1"/>
        <c:lblAlgn val="ctr"/>
        <c:lblOffset val="100"/>
      </c:catAx>
      <c:valAx>
        <c:axId val="82611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Computation time</a:t>
                </a:r>
                <a:r>
                  <a:rPr lang="en-US" baseline="0"/>
                  <a:t> (seconds)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3809523809523812E-2"/>
              <c:y val="0.19111111111111118"/>
            </c:manualLayout>
          </c:layout>
        </c:title>
        <c:numFmt formatCode="General" sourceLinked="1"/>
        <c:tickLblPos val="nextTo"/>
        <c:crossAx val="8260966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prstClr val="black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balanced J matrix Computation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J matrix</c:v>
          </c:tx>
          <c:cat>
            <c:numRef>
              <c:f>'cspa.inp load-balance'!$E$3:$E$18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'cspa.inp load-balance'!$F$3:$F$18</c:f>
              <c:numCache>
                <c:formatCode>General</c:formatCode>
                <c:ptCount val="16"/>
                <c:pt idx="0">
                  <c:v>3.52</c:v>
                </c:pt>
                <c:pt idx="1">
                  <c:v>3.6</c:v>
                </c:pt>
                <c:pt idx="2">
                  <c:v>3.4699999999999998</c:v>
                </c:pt>
                <c:pt idx="3">
                  <c:v>3.4499999999999997</c:v>
                </c:pt>
                <c:pt idx="4">
                  <c:v>3.5</c:v>
                </c:pt>
                <c:pt idx="5">
                  <c:v>3.48</c:v>
                </c:pt>
                <c:pt idx="6">
                  <c:v>3.6</c:v>
                </c:pt>
                <c:pt idx="7">
                  <c:v>3.51</c:v>
                </c:pt>
                <c:pt idx="8">
                  <c:v>3.56</c:v>
                </c:pt>
                <c:pt idx="9">
                  <c:v>3.6</c:v>
                </c:pt>
                <c:pt idx="10">
                  <c:v>3.4899999999999998</c:v>
                </c:pt>
                <c:pt idx="11">
                  <c:v>3.4899999999999998</c:v>
                </c:pt>
                <c:pt idx="12">
                  <c:v>3.4899999999999998</c:v>
                </c:pt>
                <c:pt idx="13">
                  <c:v>3.5</c:v>
                </c:pt>
                <c:pt idx="14">
                  <c:v>3.4299999999999997</c:v>
                </c:pt>
                <c:pt idx="15">
                  <c:v>3.52</c:v>
                </c:pt>
              </c:numCache>
            </c:numRef>
          </c:val>
        </c:ser>
        <c:axId val="82632064"/>
        <c:axId val="82646528"/>
      </c:barChart>
      <c:catAx>
        <c:axId val="8263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 Index</a:t>
                </a:r>
              </a:p>
            </c:rich>
          </c:tx>
          <c:layout/>
        </c:title>
        <c:numFmt formatCode="General" sourceLinked="1"/>
        <c:tickLblPos val="nextTo"/>
        <c:crossAx val="82646528"/>
        <c:crosses val="autoZero"/>
        <c:auto val="1"/>
        <c:lblAlgn val="ctr"/>
        <c:lblOffset val="100"/>
      </c:catAx>
      <c:valAx>
        <c:axId val="82646528"/>
        <c:scaling>
          <c:orientation val="minMax"/>
          <c:max val="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Computation time (seconds)</a:t>
                </a:r>
              </a:p>
            </c:rich>
          </c:tx>
          <c:layout/>
        </c:title>
        <c:numFmt formatCode="General" sourceLinked="1"/>
        <c:tickLblPos val="nextTo"/>
        <c:crossAx val="8263206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prstClr val="black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balanced K matrix Computation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K matrix</c:v>
          </c:tx>
          <c:cat>
            <c:numRef>
              <c:f>'cspa.inp load-balance'!$E$3:$E$18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'cspa.inp load-balance'!$G$3:$G$18</c:f>
              <c:numCache>
                <c:formatCode>General</c:formatCode>
                <c:ptCount val="16"/>
                <c:pt idx="0">
                  <c:v>19.809999999999999</c:v>
                </c:pt>
                <c:pt idx="1">
                  <c:v>20.38</c:v>
                </c:pt>
                <c:pt idx="2">
                  <c:v>18.82</c:v>
                </c:pt>
                <c:pt idx="3">
                  <c:v>19.149999999999999</c:v>
                </c:pt>
                <c:pt idx="4">
                  <c:v>20.010000000000005</c:v>
                </c:pt>
                <c:pt idx="5">
                  <c:v>19.91</c:v>
                </c:pt>
                <c:pt idx="6">
                  <c:v>19.190000000000001</c:v>
                </c:pt>
                <c:pt idx="7">
                  <c:v>19.93</c:v>
                </c:pt>
                <c:pt idx="8">
                  <c:v>19.77</c:v>
                </c:pt>
                <c:pt idx="9">
                  <c:v>19.3</c:v>
                </c:pt>
                <c:pt idx="10">
                  <c:v>19.68</c:v>
                </c:pt>
                <c:pt idx="11">
                  <c:v>18.91</c:v>
                </c:pt>
                <c:pt idx="12">
                  <c:v>19.73</c:v>
                </c:pt>
                <c:pt idx="13">
                  <c:v>19.77</c:v>
                </c:pt>
                <c:pt idx="14">
                  <c:v>20.6</c:v>
                </c:pt>
                <c:pt idx="15">
                  <c:v>20.62</c:v>
                </c:pt>
              </c:numCache>
            </c:numRef>
          </c:val>
        </c:ser>
        <c:axId val="82671104"/>
        <c:axId val="82673024"/>
      </c:barChart>
      <c:catAx>
        <c:axId val="8267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 Index</a:t>
                </a:r>
              </a:p>
            </c:rich>
          </c:tx>
          <c:layout/>
        </c:title>
        <c:numFmt formatCode="General" sourceLinked="1"/>
        <c:tickLblPos val="nextTo"/>
        <c:crossAx val="82673024"/>
        <c:crosses val="autoZero"/>
        <c:auto val="1"/>
        <c:lblAlgn val="ctr"/>
        <c:lblOffset val="100"/>
      </c:catAx>
      <c:valAx>
        <c:axId val="82673024"/>
        <c:scaling>
          <c:orientation val="minMax"/>
          <c:max val="3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Computation time (seconds)</a:t>
                </a:r>
              </a:p>
            </c:rich>
          </c:tx>
          <c:layout/>
        </c:title>
        <c:numFmt formatCode="General" sourceLinked="1"/>
        <c:tickLblPos val="nextTo"/>
        <c:crossAx val="8267110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prstClr val="black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Olestra</a:t>
            </a:r>
          </a:p>
        </c:rich>
      </c:tx>
      <c:layout>
        <c:manualLayout>
          <c:xMode val="edge"/>
          <c:yMode val="edge"/>
          <c:x val="0.33528497150783942"/>
          <c:y val="0"/>
        </c:manualLayout>
      </c:layout>
    </c:title>
    <c:plotArea>
      <c:layout/>
      <c:barChart>
        <c:barDir val="col"/>
        <c:grouping val="stacked"/>
        <c:ser>
          <c:idx val="6"/>
          <c:order val="0"/>
          <c:tx>
            <c:strRef>
              <c:f>olestra!$B$9</c:f>
              <c:strCache>
                <c:ptCount val="1"/>
                <c:pt idx="0">
                  <c:v>uncounted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olestra!$C$9:$I$9</c:f>
              <c:numCache>
                <c:formatCode>0.00</c:formatCode>
                <c:ptCount val="7"/>
                <c:pt idx="0">
                  <c:v>2.0000000000003147E-2</c:v>
                </c:pt>
                <c:pt idx="1">
                  <c:v>5.9999999999998783E-2</c:v>
                </c:pt>
                <c:pt idx="2">
                  <c:v>5.9999999999997007E-2</c:v>
                </c:pt>
                <c:pt idx="3">
                  <c:v>7.0000000000000312E-2</c:v>
                </c:pt>
                <c:pt idx="4">
                  <c:v>5.9999999999999651E-2</c:v>
                </c:pt>
                <c:pt idx="5">
                  <c:v>5.9999999999999651E-2</c:v>
                </c:pt>
                <c:pt idx="6">
                  <c:v>8.0000000000000113E-2</c:v>
                </c:pt>
              </c:numCache>
            </c:numRef>
          </c:val>
        </c:ser>
        <c:ser>
          <c:idx val="5"/>
          <c:order val="1"/>
          <c:tx>
            <c:strRef>
              <c:f>olestra!$B$8</c:f>
              <c:strCache>
                <c:ptCount val="1"/>
                <c:pt idx="0">
                  <c:v>J/K  reduction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olestra!$C$8:$I$8</c:f>
              <c:numCache>
                <c:formatCode>General</c:formatCode>
                <c:ptCount val="7"/>
                <c:pt idx="0">
                  <c:v>0.05</c:v>
                </c:pt>
                <c:pt idx="1">
                  <c:v>7.0000000000000021E-2</c:v>
                </c:pt>
                <c:pt idx="2" formatCode="0.00">
                  <c:v>0.13</c:v>
                </c:pt>
                <c:pt idx="3" formatCode="0.00">
                  <c:v>0.26</c:v>
                </c:pt>
                <c:pt idx="4" formatCode="0.00">
                  <c:v>0.30000000000000016</c:v>
                </c:pt>
                <c:pt idx="5">
                  <c:v>0.36000000000000015</c:v>
                </c:pt>
                <c:pt idx="6">
                  <c:v>0.38000000000000017</c:v>
                </c:pt>
              </c:numCache>
            </c:numRef>
          </c:val>
        </c:ser>
        <c:ser>
          <c:idx val="4"/>
          <c:order val="2"/>
          <c:tx>
            <c:strRef>
              <c:f>olestra!$B$7</c:f>
              <c:strCache>
                <c:ptCount val="1"/>
                <c:pt idx="0">
                  <c:v>LA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olestra!$C$7:$I$7</c:f>
              <c:numCache>
                <c:formatCode>General</c:formatCode>
                <c:ptCount val="7"/>
                <c:pt idx="0">
                  <c:v>37.120000000000012</c:v>
                </c:pt>
                <c:pt idx="1">
                  <c:v>7.45</c:v>
                </c:pt>
                <c:pt idx="2" formatCode="0.00">
                  <c:v>4.03</c:v>
                </c:pt>
                <c:pt idx="3" formatCode="0.00">
                  <c:v>2.9899999999999998</c:v>
                </c:pt>
                <c:pt idx="4" formatCode="0.00">
                  <c:v>3.05</c:v>
                </c:pt>
                <c:pt idx="5">
                  <c:v>3.7600000000000002</c:v>
                </c:pt>
                <c:pt idx="6">
                  <c:v>3.7800000000000002</c:v>
                </c:pt>
              </c:numCache>
            </c:numRef>
          </c:val>
        </c:ser>
        <c:ser>
          <c:idx val="2"/>
          <c:order val="3"/>
          <c:tx>
            <c:strRef>
              <c:f>olestra!$B$5</c:f>
              <c:strCache>
                <c:ptCount val="1"/>
                <c:pt idx="0">
                  <c:v>KPQ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olestra!$C$5:$I$5</c:f>
              <c:numCache>
                <c:formatCode>General</c:formatCode>
                <c:ptCount val="7"/>
                <c:pt idx="0">
                  <c:v>0.45</c:v>
                </c:pt>
                <c:pt idx="1">
                  <c:v>0.23</c:v>
                </c:pt>
                <c:pt idx="2" formatCode="0.00">
                  <c:v>0.18000000000000008</c:v>
                </c:pt>
                <c:pt idx="3" formatCode="0.00">
                  <c:v>0.17</c:v>
                </c:pt>
                <c:pt idx="4" formatCode="0.00">
                  <c:v>0.15000000000000008</c:v>
                </c:pt>
                <c:pt idx="5">
                  <c:v>0.17</c:v>
                </c:pt>
                <c:pt idx="6">
                  <c:v>0.15000000000000008</c:v>
                </c:pt>
              </c:numCache>
            </c:numRef>
          </c:val>
        </c:ser>
        <c:ser>
          <c:idx val="0"/>
          <c:order val="4"/>
          <c:tx>
            <c:strRef>
              <c:f>olestra!$B$3</c:f>
              <c:strCache>
                <c:ptCount val="1"/>
                <c:pt idx="0">
                  <c:v>JPQ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olestra!$C$3:$I$3</c:f>
              <c:numCache>
                <c:formatCode>General</c:formatCode>
                <c:ptCount val="7"/>
                <c:pt idx="0">
                  <c:v>0.70000000000000029</c:v>
                </c:pt>
                <c:pt idx="1">
                  <c:v>1.42</c:v>
                </c:pt>
                <c:pt idx="2" formatCode="0.00">
                  <c:v>0.31000000000000016</c:v>
                </c:pt>
                <c:pt idx="3" formatCode="0.00">
                  <c:v>0.33000000000000024</c:v>
                </c:pt>
                <c:pt idx="4" formatCode="0.00">
                  <c:v>0.28000000000000008</c:v>
                </c:pt>
                <c:pt idx="5">
                  <c:v>0.31000000000000016</c:v>
                </c:pt>
                <c:pt idx="6">
                  <c:v>0.33000000000000024</c:v>
                </c:pt>
              </c:numCache>
            </c:numRef>
          </c:val>
        </c:ser>
        <c:ser>
          <c:idx val="3"/>
          <c:order val="5"/>
          <c:tx>
            <c:strRef>
              <c:f>olestra!$B$6</c:f>
              <c:strCache>
                <c:ptCount val="1"/>
                <c:pt idx="0">
                  <c:v>K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olestra!$C$6:$I$6</c:f>
              <c:numCache>
                <c:formatCode>General</c:formatCode>
                <c:ptCount val="7"/>
                <c:pt idx="0">
                  <c:v>11.739999999999998</c:v>
                </c:pt>
                <c:pt idx="1">
                  <c:v>6.17</c:v>
                </c:pt>
                <c:pt idx="2" formatCode="0.00">
                  <c:v>3.12</c:v>
                </c:pt>
                <c:pt idx="3" formatCode="0.00">
                  <c:v>1.62</c:v>
                </c:pt>
                <c:pt idx="4" formatCode="0.00">
                  <c:v>0.93</c:v>
                </c:pt>
                <c:pt idx="5">
                  <c:v>0.55000000000000004</c:v>
                </c:pt>
                <c:pt idx="6">
                  <c:v>0.36000000000000015</c:v>
                </c:pt>
              </c:numCache>
            </c:numRef>
          </c:val>
        </c:ser>
        <c:ser>
          <c:idx val="1"/>
          <c:order val="6"/>
          <c:tx>
            <c:strRef>
              <c:f>olestra!$B$4</c:f>
              <c:strCache>
                <c:ptCount val="1"/>
                <c:pt idx="0">
                  <c:v>J</c:v>
                </c:pt>
              </c:strCache>
            </c:strRef>
          </c:tx>
          <c:cat>
            <c:numRef>
              <c:f>olestra!$C$2:$I$2</c:f>
              <c:numCache>
                <c:formatCode>General</c:formatCode>
                <c:ptCount val="7"/>
                <c:pt idx="0" formatCode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olestra!$C$4:$I$4</c:f>
              <c:numCache>
                <c:formatCode>General</c:formatCode>
                <c:ptCount val="7"/>
                <c:pt idx="0">
                  <c:v>2.42</c:v>
                </c:pt>
                <c:pt idx="1">
                  <c:v>1.3</c:v>
                </c:pt>
                <c:pt idx="2" formatCode="0.00">
                  <c:v>0.7100000000000003</c:v>
                </c:pt>
                <c:pt idx="3" formatCode="0.00">
                  <c:v>0.42000000000000015</c:v>
                </c:pt>
                <c:pt idx="4" formatCode="0.00">
                  <c:v>0.29000000000000015</c:v>
                </c:pt>
                <c:pt idx="5">
                  <c:v>0.21000000000000008</c:v>
                </c:pt>
                <c:pt idx="6">
                  <c:v>0.19</c:v>
                </c:pt>
              </c:numCache>
            </c:numRef>
          </c:val>
        </c:ser>
        <c:overlap val="100"/>
        <c:axId val="82842752"/>
        <c:axId val="82844288"/>
      </c:barChart>
      <c:catAx>
        <c:axId val="82842752"/>
        <c:scaling>
          <c:orientation val="minMax"/>
        </c:scaling>
        <c:axPos val="b"/>
        <c:numFmt formatCode="0" sourceLinked="1"/>
        <c:tickLblPos val="nextTo"/>
        <c:crossAx val="82844288"/>
        <c:crosses val="autoZero"/>
        <c:auto val="1"/>
        <c:lblAlgn val="ctr"/>
        <c:lblOffset val="100"/>
      </c:catAx>
      <c:valAx>
        <c:axId val="82844288"/>
        <c:scaling>
          <c:orientation val="minMax"/>
        </c:scaling>
        <c:axPos val="l"/>
        <c:numFmt formatCode="0.00" sourceLinked="1"/>
        <c:tickLblPos val="nextTo"/>
        <c:crossAx val="8284275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BPTI</a:t>
            </a:r>
            <a:endParaRPr lang="en-US" dirty="0"/>
          </a:p>
        </c:rich>
      </c:tx>
      <c:layout>
        <c:manualLayout>
          <c:xMode val="edge"/>
          <c:yMode val="edge"/>
          <c:x val="0.4661195866141733"/>
          <c:y val="2.9304029304029304E-2"/>
        </c:manualLayout>
      </c:layout>
    </c:title>
    <c:plotArea>
      <c:layout/>
      <c:barChart>
        <c:barDir val="col"/>
        <c:grouping val="stacked"/>
        <c:ser>
          <c:idx val="6"/>
          <c:order val="0"/>
          <c:tx>
            <c:strRef>
              <c:f>bpti!$C$10</c:f>
              <c:strCache>
                <c:ptCount val="1"/>
                <c:pt idx="0">
                  <c:v>uncounted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bpti!$D$10:$K$10</c:f>
              <c:numCache>
                <c:formatCode>0.00</c:formatCode>
                <c:ptCount val="8"/>
                <c:pt idx="0">
                  <c:v>0.31000000000000238</c:v>
                </c:pt>
                <c:pt idx="1">
                  <c:v>0.31999999999999357</c:v>
                </c:pt>
                <c:pt idx="2">
                  <c:v>0.32999999999999158</c:v>
                </c:pt>
                <c:pt idx="3">
                  <c:v>0.3099999999999955</c:v>
                </c:pt>
                <c:pt idx="4">
                  <c:v>0.30000000000000082</c:v>
                </c:pt>
                <c:pt idx="5">
                  <c:v>0.31000000000000238</c:v>
                </c:pt>
                <c:pt idx="6">
                  <c:v>0.32000000000000045</c:v>
                </c:pt>
                <c:pt idx="7">
                  <c:v>0.31000000000000238</c:v>
                </c:pt>
              </c:numCache>
            </c:numRef>
          </c:val>
        </c:ser>
        <c:ser>
          <c:idx val="5"/>
          <c:order val="1"/>
          <c:tx>
            <c:strRef>
              <c:f>bpti!$C$9</c:f>
              <c:strCache>
                <c:ptCount val="1"/>
                <c:pt idx="0">
                  <c:v>J/K reduction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bpti!$D$9:$K$9</c:f>
              <c:numCache>
                <c:formatCode>0.00</c:formatCode>
                <c:ptCount val="8"/>
                <c:pt idx="0">
                  <c:v>0.41000000000000014</c:v>
                </c:pt>
                <c:pt idx="1">
                  <c:v>0.75000000000000033</c:v>
                </c:pt>
                <c:pt idx="2">
                  <c:v>1.28</c:v>
                </c:pt>
                <c:pt idx="3">
                  <c:v>1.3900000000000001</c:v>
                </c:pt>
                <c:pt idx="4" formatCode="General">
                  <c:v>1.9100000000000001</c:v>
                </c:pt>
                <c:pt idx="5" formatCode="General">
                  <c:v>2.5099999999999998</c:v>
                </c:pt>
                <c:pt idx="6" formatCode="General">
                  <c:v>2.69</c:v>
                </c:pt>
                <c:pt idx="7" formatCode="General">
                  <c:v>3.3299999999999987</c:v>
                </c:pt>
              </c:numCache>
            </c:numRef>
          </c:val>
        </c:ser>
        <c:ser>
          <c:idx val="4"/>
          <c:order val="2"/>
          <c:tx>
            <c:strRef>
              <c:f>bpti!$C$8</c:f>
              <c:strCache>
                <c:ptCount val="1"/>
                <c:pt idx="0">
                  <c:v>LA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bpti!$D$8:$K$8</c:f>
              <c:numCache>
                <c:formatCode>0.00</c:formatCode>
                <c:ptCount val="8"/>
                <c:pt idx="0">
                  <c:v>127.49000000000002</c:v>
                </c:pt>
                <c:pt idx="1">
                  <c:v>66.89</c:v>
                </c:pt>
                <c:pt idx="2">
                  <c:v>26.16</c:v>
                </c:pt>
                <c:pt idx="3">
                  <c:v>15.370000000000005</c:v>
                </c:pt>
                <c:pt idx="4" formatCode="General">
                  <c:v>14.639999999999999</c:v>
                </c:pt>
                <c:pt idx="5" formatCode="General">
                  <c:v>15.3</c:v>
                </c:pt>
                <c:pt idx="6" formatCode="General">
                  <c:v>20.88</c:v>
                </c:pt>
                <c:pt idx="7" formatCode="General">
                  <c:v>14.709999999999999</c:v>
                </c:pt>
              </c:numCache>
            </c:numRef>
          </c:val>
        </c:ser>
        <c:ser>
          <c:idx val="2"/>
          <c:order val="3"/>
          <c:tx>
            <c:strRef>
              <c:f>bpti!$C$6</c:f>
              <c:strCache>
                <c:ptCount val="1"/>
                <c:pt idx="0">
                  <c:v>KPQ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bpti!$D$6:$K$6</c:f>
              <c:numCache>
                <c:formatCode>0.00</c:formatCode>
                <c:ptCount val="8"/>
                <c:pt idx="0">
                  <c:v>1.01</c:v>
                </c:pt>
                <c:pt idx="1">
                  <c:v>1.05</c:v>
                </c:pt>
                <c:pt idx="2">
                  <c:v>0.79</c:v>
                </c:pt>
                <c:pt idx="3">
                  <c:v>0.91</c:v>
                </c:pt>
                <c:pt idx="4" formatCode="General">
                  <c:v>0.85000000000000031</c:v>
                </c:pt>
                <c:pt idx="5" formatCode="General">
                  <c:v>0.83000000000000029</c:v>
                </c:pt>
                <c:pt idx="6" formatCode="General">
                  <c:v>0.81</c:v>
                </c:pt>
                <c:pt idx="7" formatCode="General">
                  <c:v>0.87000000000000033</c:v>
                </c:pt>
              </c:numCache>
            </c:numRef>
          </c:val>
        </c:ser>
        <c:ser>
          <c:idx val="0"/>
          <c:order val="4"/>
          <c:tx>
            <c:strRef>
              <c:f>bpti!$C$4</c:f>
              <c:strCache>
                <c:ptCount val="1"/>
                <c:pt idx="0">
                  <c:v>JPQ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bpti!$D$4:$K$4</c:f>
              <c:numCache>
                <c:formatCode>0.00</c:formatCode>
                <c:ptCount val="8"/>
                <c:pt idx="0">
                  <c:v>2.84</c:v>
                </c:pt>
                <c:pt idx="1">
                  <c:v>3.4699999999999998</c:v>
                </c:pt>
                <c:pt idx="2">
                  <c:v>1.41</c:v>
                </c:pt>
                <c:pt idx="3">
                  <c:v>2.77</c:v>
                </c:pt>
                <c:pt idx="4" formatCode="General">
                  <c:v>1.48</c:v>
                </c:pt>
                <c:pt idx="5" formatCode="General">
                  <c:v>1.33</c:v>
                </c:pt>
                <c:pt idx="6" formatCode="General">
                  <c:v>1.4</c:v>
                </c:pt>
                <c:pt idx="7" formatCode="General">
                  <c:v>1.34</c:v>
                </c:pt>
              </c:numCache>
            </c:numRef>
          </c:val>
        </c:ser>
        <c:ser>
          <c:idx val="3"/>
          <c:order val="5"/>
          <c:tx>
            <c:strRef>
              <c:f>bpti!$C$7</c:f>
              <c:strCache>
                <c:ptCount val="1"/>
                <c:pt idx="0">
                  <c:v>K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bpti!$D$7:$K$7</c:f>
              <c:numCache>
                <c:formatCode>0.00</c:formatCode>
                <c:ptCount val="8"/>
                <c:pt idx="0">
                  <c:v>84.169999999999987</c:v>
                </c:pt>
                <c:pt idx="1">
                  <c:v>42.260000000000012</c:v>
                </c:pt>
                <c:pt idx="2">
                  <c:v>21.55</c:v>
                </c:pt>
                <c:pt idx="3">
                  <c:v>11.139999999999999</c:v>
                </c:pt>
                <c:pt idx="4" formatCode="General">
                  <c:v>6.28</c:v>
                </c:pt>
                <c:pt idx="5" formatCode="General">
                  <c:v>3.36</c:v>
                </c:pt>
                <c:pt idx="6" formatCode="General">
                  <c:v>2.12</c:v>
                </c:pt>
                <c:pt idx="7" formatCode="General">
                  <c:v>1.41</c:v>
                </c:pt>
              </c:numCache>
            </c:numRef>
          </c:val>
        </c:ser>
        <c:ser>
          <c:idx val="1"/>
          <c:order val="6"/>
          <c:tx>
            <c:strRef>
              <c:f>bpti!$C$5</c:f>
              <c:strCache>
                <c:ptCount val="1"/>
                <c:pt idx="0">
                  <c:v>J</c:v>
                </c:pt>
              </c:strCache>
            </c:strRef>
          </c:tx>
          <c:cat>
            <c:numRef>
              <c:f>bpti!$D$3:$K$3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 formatCode="#,##0">
                  <c:v>64</c:v>
                </c:pt>
                <c:pt idx="7" formatCode="#,##0">
                  <c:v>128</c:v>
                </c:pt>
              </c:numCache>
            </c:numRef>
          </c:cat>
          <c:val>
            <c:numRef>
              <c:f>bpti!$D$5:$K$5</c:f>
              <c:numCache>
                <c:formatCode>0.00</c:formatCode>
                <c:ptCount val="8"/>
                <c:pt idx="0">
                  <c:v>13.239999999999998</c:v>
                </c:pt>
                <c:pt idx="1">
                  <c:v>6.79</c:v>
                </c:pt>
                <c:pt idx="2">
                  <c:v>3.71</c:v>
                </c:pt>
                <c:pt idx="3">
                  <c:v>2.16</c:v>
                </c:pt>
                <c:pt idx="4" formatCode="General">
                  <c:v>1.4</c:v>
                </c:pt>
                <c:pt idx="5" formatCode="General">
                  <c:v>1</c:v>
                </c:pt>
                <c:pt idx="6" formatCode="General">
                  <c:v>0.8400000000000003</c:v>
                </c:pt>
                <c:pt idx="7" formatCode="General">
                  <c:v>0.78</c:v>
                </c:pt>
              </c:numCache>
            </c:numRef>
          </c:val>
        </c:ser>
        <c:overlap val="100"/>
        <c:axId val="82872960"/>
        <c:axId val="82891136"/>
      </c:barChart>
      <c:catAx>
        <c:axId val="82872960"/>
        <c:scaling>
          <c:orientation val="minMax"/>
        </c:scaling>
        <c:axPos val="b"/>
        <c:numFmt formatCode="General" sourceLinked="1"/>
        <c:tickLblPos val="nextTo"/>
        <c:crossAx val="82891136"/>
        <c:crosses val="autoZero"/>
        <c:auto val="1"/>
        <c:lblAlgn val="ctr"/>
        <c:lblOffset val="100"/>
      </c:catAx>
      <c:valAx>
        <c:axId val="82891136"/>
        <c:scaling>
          <c:orientation val="minMax"/>
        </c:scaling>
        <c:axPos val="l"/>
        <c:numFmt formatCode="0.00" sourceLinked="1"/>
        <c:tickLblPos val="nextTo"/>
        <c:crossAx val="82872960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0.41378</cdr:x>
      <cdr:y>0.63638</cdr:y>
    </cdr:from>
    <cdr:to>
      <cdr:x>0.558</cdr:x>
      <cdr:y>0.68768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190659" y="3436375"/>
          <a:ext cx="11121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chemeClr val="tx1"/>
              </a:solidFill>
            </a:rPr>
            <a:t>7900 GTX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0.49283</cdr:x>
      <cdr:y>0.48116</cdr:y>
    </cdr:from>
    <cdr:to>
      <cdr:x>0.62628</cdr:x>
      <cdr:y>0.53245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800259" y="2598175"/>
          <a:ext cx="102903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chemeClr val="tx1"/>
              </a:solidFill>
            </a:rPr>
            <a:t>8800  GTX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0.56201</cdr:x>
      <cdr:y>0.4106</cdr:y>
    </cdr:from>
    <cdr:to>
      <cdr:x>0.69462</cdr:x>
      <cdr:y>0.4619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4333659" y="2217175"/>
          <a:ext cx="10226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chemeClr val="tx1"/>
              </a:solidFill>
            </a:rPr>
            <a:t>8800 Ultra</a:t>
          </a:r>
        </a:p>
      </cdr:txBody>
    </cdr:sp>
  </cdr:relSizeAnchor>
  <cdr:relSizeAnchor xmlns:cdr="http://schemas.openxmlformats.org/drawingml/2006/chartDrawing">
    <cdr:from>
      <cdr:x>0.78929</cdr:x>
      <cdr:y>0.11426</cdr:y>
    </cdr:from>
    <cdr:to>
      <cdr:x>0.91182</cdr:x>
      <cdr:y>0.16556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6086259" y="616975"/>
          <a:ext cx="9448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chemeClr val="tx1"/>
              </a:solidFill>
            </a:rPr>
            <a:t>GTX 285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0.70035</cdr:x>
      <cdr:y>0.74928</cdr:y>
    </cdr:from>
    <cdr:to>
      <cdr:x>0.98583</cdr:x>
      <cdr:y>0.80057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5400459" y="4045975"/>
          <a:ext cx="22013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chemeClr val="tx1"/>
              </a:solidFill>
            </a:rPr>
            <a:t>Intel Xeon Quad-core 3 GHz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0.72012</cdr:x>
      <cdr:y>0.19893</cdr:y>
    </cdr:from>
    <cdr:to>
      <cdr:x>0.83329</cdr:x>
      <cdr:y>0.25022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5552859" y="1074175"/>
          <a:ext cx="87265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chemeClr val="tx1"/>
              </a:solidFill>
            </a:rPr>
            <a:t>GTX 280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9320-C7F6-40A4-B9AB-5D57C6105813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F85F-F82C-4F6C-B6C1-328F446F18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650B0F2-DB46-4074-85B0-BA9E92F04D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Precision now, double precision getting increased focus as market is realized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D4546-8270-48DF-81A4-6C8CF950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 cstate="print"/>
          <a:srcRect l="63158"/>
          <a:stretch>
            <a:fillRect/>
          </a:stretch>
        </p:blipFill>
        <p:spPr bwMode="auto">
          <a:xfrm>
            <a:off x="2540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416550" y="5867400"/>
            <a:ext cx="342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  <a:latin typeface="Optima" pitchFamily="-128" charset="0"/>
              </a:rPr>
              <a:t>National Center for Supercomputing Applications</a:t>
            </a:r>
          </a:p>
          <a:p>
            <a:pPr algn="r"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  <a:latin typeface="Optima" pitchFamily="-128" charset="0"/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0" y="1524000"/>
            <a:ext cx="5638800" cy="1828800"/>
          </a:xfrm>
        </p:spPr>
        <p:txBody>
          <a:bodyPr anchor="t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5638800" cy="1676400"/>
          </a:xfrm>
        </p:spPr>
        <p:txBody>
          <a:bodyPr/>
          <a:lstStyle>
            <a:lvl1pPr marL="0" indent="0">
              <a:buFontTx/>
              <a:buNone/>
              <a:defRPr sz="27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1625"/>
            <a:ext cx="2438400" cy="460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rrowheads="1"/>
          </p:cNvPicPr>
          <p:nvPr/>
        </p:nvPicPr>
        <p:blipFill>
          <a:blip r:embed="rId14" cstate="print"/>
          <a:srcRect t="20270" b="20270"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88125"/>
            <a:ext cx="5410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IPDPS 200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15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Direct Self-Consistent Field Computations on GPU 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4191000" cy="21336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Guochun Shi,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Volodymyr Kindratenko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National Center for Supercomputing Applications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University of Illinois at Urbana-Champaign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029200" y="3124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30000"/>
              </a:spcBef>
              <a:buClr>
                <a:schemeClr val="tx2"/>
              </a:buClr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Ivan Ufimtsev,</a:t>
            </a:r>
            <a:br>
              <a:rPr lang="en-US" sz="24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1" kern="0" dirty="0" smtClean="0">
                <a:solidFill>
                  <a:schemeClr val="bg1"/>
                </a:solidFill>
                <a:latin typeface="+mn-lt"/>
              </a:rPr>
              <a:t>Todd Martinez</a:t>
            </a:r>
          </a:p>
          <a:p>
            <a:pPr lvl="0" algn="r">
              <a:spcBef>
                <a:spcPct val="30000"/>
              </a:spcBef>
              <a:buClr>
                <a:schemeClr val="tx2"/>
              </a:buClr>
            </a:pPr>
            <a:r>
              <a:rPr lang="en-US" sz="2400" b="1" i="1" kern="0" dirty="0" smtClean="0">
                <a:solidFill>
                  <a:schemeClr val="bg1"/>
                </a:solidFill>
                <a:latin typeface="+mn-lt"/>
              </a:rPr>
              <a:t>Department of Chemistry</a:t>
            </a:r>
          </a:p>
          <a:p>
            <a:pPr lvl="0" algn="r">
              <a:spcBef>
                <a:spcPct val="30000"/>
              </a:spcBef>
              <a:buClr>
                <a:schemeClr val="tx2"/>
              </a:buClr>
            </a:pPr>
            <a:r>
              <a:rPr lang="en-US" sz="2400" b="1" i="1" kern="0" dirty="0" smtClean="0">
                <a:solidFill>
                  <a:schemeClr val="bg1"/>
                </a:solidFill>
                <a:latin typeface="+mn-lt"/>
              </a:rPr>
              <a:t>Stanford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08038" y="598488"/>
            <a:ext cx="763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/>
              <a:t>Hartree-Fock</a:t>
            </a:r>
            <a:r>
              <a:rPr lang="en-US" sz="2400" b="1" dirty="0"/>
              <a:t> Self Consistent Field (SCF) procedure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3581400" y="1444625"/>
          <a:ext cx="1898650" cy="460375"/>
        </p:xfrm>
        <a:graphic>
          <a:graphicData uri="http://schemas.openxmlformats.org/presentationml/2006/ole">
            <p:oleObj spid="_x0000_s3074" name="Equation" r:id="rId4" imgW="939800" imgH="228600" progId="">
              <p:embed/>
            </p:oleObj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62000" y="2286000"/>
          <a:ext cx="2309813" cy="946150"/>
        </p:xfrm>
        <a:graphic>
          <a:graphicData uri="http://schemas.openxmlformats.org/presentationml/2006/ole">
            <p:oleObj spid="_x0000_s3075" name="Equation" r:id="rId5" imgW="1143000" imgH="469900" progId="">
              <p:embed/>
            </p:oleObj>
          </a:graphicData>
        </a:graphic>
      </p:graphicFrame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85800" y="3611563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000" dirty="0"/>
              <a:t>Repeat until C</a:t>
            </a:r>
            <a:r>
              <a:rPr lang="en-US" sz="2000" baseline="-25000" dirty="0"/>
              <a:t>k+1</a:t>
            </a:r>
            <a:r>
              <a:rPr lang="en-US" sz="2000" dirty="0"/>
              <a:t> more or less equals C</a:t>
            </a:r>
            <a:r>
              <a:rPr lang="en-US" sz="2000" baseline="-25000" dirty="0"/>
              <a:t>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801938" y="598488"/>
            <a:ext cx="358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/>
              <a:t>Hartree-Fock</a:t>
            </a:r>
            <a:r>
              <a:rPr lang="en-US" sz="2400" b="1" dirty="0"/>
              <a:t> equations</a:t>
            </a:r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3581400" y="1295400"/>
          <a:ext cx="1898650" cy="460375"/>
        </p:xfrm>
        <a:graphic>
          <a:graphicData uri="http://schemas.openxmlformats.org/presentationml/2006/ole">
            <p:oleObj spid="_x0000_s4098" name="Equation" r:id="rId4" imgW="939800" imgH="228600" progId="">
              <p:embed/>
            </p:oleObj>
          </a:graphicData>
        </a:graphic>
      </p:graphicFrame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85800" y="5256213"/>
            <a:ext cx="769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dirty="0"/>
              <a:t> All matrices are of </a:t>
            </a:r>
            <a:r>
              <a:rPr lang="en-US" i="1" dirty="0"/>
              <a:t>N</a:t>
            </a:r>
            <a:r>
              <a:rPr lang="en-US" dirty="0">
                <a:sym typeface="Symbol" pitchFamily="28" charset="2"/>
              </a:rPr>
              <a:t></a:t>
            </a:r>
            <a:r>
              <a:rPr lang="en-US" i="1" dirty="0"/>
              <a:t>N </a:t>
            </a:r>
            <a:r>
              <a:rPr lang="en-US" dirty="0"/>
              <a:t>size (</a:t>
            </a:r>
            <a:r>
              <a:rPr lang="en-US" i="1" dirty="0"/>
              <a:t>N</a:t>
            </a:r>
            <a:r>
              <a:rPr lang="en-US" dirty="0"/>
              <a:t> ~ 1,000 … 10,000)</a:t>
            </a:r>
          </a:p>
          <a:p>
            <a:pPr algn="l" eaLnBrk="1" hangingPunct="1">
              <a:buFontTx/>
              <a:buChar char="•"/>
            </a:pPr>
            <a:r>
              <a:rPr lang="en-US" i="1" dirty="0"/>
              <a:t> N</a:t>
            </a:r>
            <a:r>
              <a:rPr lang="en-US" baseline="30000" dirty="0"/>
              <a:t>3</a:t>
            </a:r>
            <a:r>
              <a:rPr lang="en-US" dirty="0"/>
              <a:t> operations to solve HF equations (need to deal with </a:t>
            </a:r>
            <a:r>
              <a:rPr lang="en-US" dirty="0" err="1"/>
              <a:t>diagonalization</a:t>
            </a:r>
            <a:r>
              <a:rPr lang="en-US" dirty="0"/>
              <a:t>)</a:t>
            </a:r>
          </a:p>
          <a:p>
            <a:pPr algn="l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operations to get </a:t>
            </a:r>
            <a:r>
              <a:rPr lang="en-US" b="1" dirty="0"/>
              <a:t>F</a:t>
            </a:r>
            <a:endParaRPr lang="en-US" dirty="0"/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838200" y="1905000"/>
          <a:ext cx="4233863" cy="2300288"/>
        </p:xfrm>
        <a:graphic>
          <a:graphicData uri="http://schemas.openxmlformats.org/presentationml/2006/ole">
            <p:oleObj spid="_x0000_s4099" name="Equation" r:id="rId5" imgW="2095500" imgH="1143000" progId="">
              <p:embed/>
            </p:oleObj>
          </a:graphicData>
        </a:graphic>
      </p:graphicFrame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1676400" y="4252913"/>
          <a:ext cx="5894388" cy="852487"/>
        </p:xfrm>
        <a:graphic>
          <a:graphicData uri="http://schemas.openxmlformats.org/presentationml/2006/ole">
            <p:oleObj spid="_x0000_s4100" name="Equation" r:id="rId6" imgW="3073400" imgH="444500" progId="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/>
              <a:t>2e integral grid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513" y="2514600"/>
            <a:ext cx="9031287" cy="4038600"/>
            <a:chOff x="119" y="1392"/>
            <a:chExt cx="5689" cy="254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76" y="1536"/>
              <a:ext cx="5532" cy="2400"/>
              <a:chOff x="114" y="1392"/>
              <a:chExt cx="5532" cy="2400"/>
            </a:xfrm>
          </p:grpSpPr>
          <p:pic>
            <p:nvPicPr>
              <p:cNvPr id="3277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" y="1392"/>
                <a:ext cx="5532" cy="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777" name="Text Box 9"/>
              <p:cNvSpPr txBox="1">
                <a:spLocks noChangeArrowheads="1"/>
              </p:cNvSpPr>
              <p:nvPr/>
            </p:nvSpPr>
            <p:spPr bwMode="auto">
              <a:xfrm>
                <a:off x="521" y="1776"/>
                <a:ext cx="888" cy="267"/>
              </a:xfrm>
              <a:prstGeom prst="rect">
                <a:avLst/>
              </a:prstGeom>
              <a:noFill/>
              <a:ln w="57150">
                <a:solidFill>
                  <a:srgbClr val="CCCC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CCCC00"/>
                    </a:solidFill>
                  </a:rPr>
                  <a:t>SIMD warp</a:t>
                </a:r>
              </a:p>
            </p:txBody>
          </p:sp>
          <p:sp>
            <p:nvSpPr>
              <p:cNvPr id="32778" name="AutoShape 10"/>
              <p:cNvSpPr>
                <a:spLocks noChangeArrowheads="1"/>
              </p:cNvSpPr>
              <p:nvPr/>
            </p:nvSpPr>
            <p:spPr bwMode="auto">
              <a:xfrm>
                <a:off x="528" y="2160"/>
                <a:ext cx="1920" cy="384"/>
              </a:xfrm>
              <a:prstGeom prst="wedgeRoundRectCallout">
                <a:avLst>
                  <a:gd name="adj1" fmla="val -28542"/>
                  <a:gd name="adj2" fmla="val -80731"/>
                  <a:gd name="adj3" fmla="val 16667"/>
                </a:avLst>
              </a:prstGeom>
              <a:noFill/>
              <a:ln w="38100">
                <a:solidFill>
                  <a:srgbClr val="CCCC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 sz="1600" b="1" dirty="0">
                    <a:solidFill>
                      <a:srgbClr val="CCCC00"/>
                    </a:solidFill>
                  </a:rPr>
                  <a:t>Most negligibly small integrals will be calculated</a:t>
                </a:r>
              </a:p>
            </p:txBody>
          </p:sp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2777" y="1776"/>
                <a:ext cx="888" cy="267"/>
              </a:xfrm>
              <a:prstGeom prst="rect">
                <a:avLst/>
              </a:prstGeom>
              <a:noFill/>
              <a:ln w="57150">
                <a:solidFill>
                  <a:srgbClr val="CCCC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CC00"/>
                    </a:solidFill>
                  </a:rPr>
                  <a:t>SIMD warp</a:t>
                </a:r>
              </a:p>
            </p:txBody>
          </p:sp>
          <p:sp>
            <p:nvSpPr>
              <p:cNvPr id="32780" name="AutoShape 12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1920" cy="384"/>
              </a:xfrm>
              <a:prstGeom prst="wedgeRoundRectCallout">
                <a:avLst>
                  <a:gd name="adj1" fmla="val -28542"/>
                  <a:gd name="adj2" fmla="val -80731"/>
                  <a:gd name="adj3" fmla="val 16667"/>
                </a:avLst>
              </a:prstGeom>
              <a:noFill/>
              <a:ln w="38100">
                <a:solidFill>
                  <a:srgbClr val="CCCC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 sz="1600" b="1">
                    <a:solidFill>
                      <a:srgbClr val="CCCC00"/>
                    </a:solidFill>
                  </a:rPr>
                  <a:t>Only significant integrals will be calculated</a:t>
                </a:r>
              </a:p>
            </p:txBody>
          </p:sp>
        </p:grp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 rot="16200000">
              <a:off x="58" y="2575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Verdana" pitchFamily="28" charset="0"/>
                </a:rPr>
                <a:t>[</a:t>
              </a:r>
              <a:r>
                <a:rPr lang="en-US" sz="2400" dirty="0" err="1">
                  <a:latin typeface="Verdana" pitchFamily="28" charset="0"/>
                </a:rPr>
                <a:t>ij</a:t>
              </a:r>
              <a:r>
                <a:rPr lang="en-US" sz="2400" dirty="0">
                  <a:latin typeface="Verdana" pitchFamily="28" charset="0"/>
                </a:rPr>
                <a:t>|</a:t>
              </a:r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1488" y="1392"/>
              <a:ext cx="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Verdana" pitchFamily="28" charset="0"/>
                </a:rPr>
                <a:t>|</a:t>
              </a:r>
              <a:r>
                <a:rPr lang="en-US" sz="2400" dirty="0" err="1">
                  <a:latin typeface="Verdana" pitchFamily="28" charset="0"/>
                </a:rPr>
                <a:t>kl</a:t>
              </a:r>
              <a:r>
                <a:rPr lang="en-US" sz="2400" dirty="0">
                  <a:latin typeface="Verdana" pitchFamily="28" charset="0"/>
                </a:rPr>
                <a:t>]</a:t>
              </a:r>
            </a:p>
          </p:txBody>
        </p:sp>
      </p:grpSp>
      <p:graphicFrame>
        <p:nvGraphicFramePr>
          <p:cNvPr id="32786" name="Object 18"/>
          <p:cNvGraphicFramePr>
            <a:graphicFrameLocks noChangeAspect="1"/>
          </p:cNvGraphicFramePr>
          <p:nvPr/>
        </p:nvGraphicFramePr>
        <p:xfrm>
          <a:off x="701675" y="2057400"/>
          <a:ext cx="3565525" cy="442913"/>
        </p:xfrm>
        <a:graphic>
          <a:graphicData uri="http://schemas.openxmlformats.org/presentationml/2006/ole">
            <p:oleObj spid="_x0000_s11266" name="Equation" r:id="rId5" imgW="2044700" imgH="254000" progId="">
              <p:embed/>
            </p:oleObj>
          </a:graphicData>
        </a:graphic>
      </p:graphicFrame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267200" y="2105025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leaves only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out of 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integrals</a:t>
            </a:r>
          </a:p>
        </p:txBody>
      </p:sp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1676400" y="1219200"/>
          <a:ext cx="5894388" cy="852488"/>
        </p:xfrm>
        <a:graphic>
          <a:graphicData uri="http://schemas.openxmlformats.org/presentationml/2006/ole">
            <p:oleObj spid="_x0000_s11267" name="Equation" r:id="rId6" imgW="3073400" imgH="444500" progId="">
              <p:embed/>
            </p:oleObj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Kernel In GPU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19075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533400"/>
            <a:ext cx="5997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2400" b="1" i="1" dirty="0" smtClean="0"/>
              <a:t>Kernel in GPU: J-</a:t>
            </a:r>
            <a:r>
              <a:rPr lang="en-US" sz="2400" b="1" dirty="0" smtClean="0"/>
              <a:t>matrix </a:t>
            </a:r>
            <a:r>
              <a:rPr lang="en-US" sz="2400" b="1" dirty="0"/>
              <a:t>implementation</a:t>
            </a:r>
            <a:endParaRPr lang="en-US" sz="2400" b="1" i="1" dirty="0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3124200" y="1108075"/>
          <a:ext cx="2362200" cy="796925"/>
        </p:xfrm>
        <a:graphic>
          <a:graphicData uri="http://schemas.openxmlformats.org/presentationml/2006/ole">
            <p:oleObj spid="_x0000_s12290" name="Equation" r:id="rId5" imgW="1092200" imgH="368300" progId="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762000" y="3581400"/>
          <a:ext cx="1219200" cy="593725"/>
        </p:xfrm>
        <a:graphic>
          <a:graphicData uri="http://schemas.openxmlformats.org/presentationml/2006/ole">
            <p:oleObj spid="_x0000_s12291" name="Equation" r:id="rId6" imgW="520700" imgH="254000" progId="">
              <p:embed/>
            </p:oleObj>
          </a:graphicData>
        </a:graphic>
      </p:graphicFrame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981200" y="3733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993775" y="2300288"/>
          <a:ext cx="1366838" cy="563562"/>
        </p:xfrm>
        <a:graphic>
          <a:graphicData uri="http://schemas.openxmlformats.org/presentationml/2006/ole">
            <p:oleObj spid="_x0000_s12292" name="Equation" r:id="rId7" imgW="584200" imgH="241300" progId="">
              <p:embed/>
            </p:oleObj>
          </a:graphicData>
        </a:graphic>
      </p:graphicFrame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2286000" y="2438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2906713" y="1828800"/>
          <a:ext cx="2813050" cy="442913"/>
        </p:xfrm>
        <a:graphic>
          <a:graphicData uri="http://schemas.openxmlformats.org/presentationml/2006/ole">
            <p:oleObj spid="_x0000_s12293" name="Equation" r:id="rId8" imgW="1612900" imgH="254000" progId="">
              <p:embed/>
            </p:oleObj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219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i="1" dirty="0" smtClean="0"/>
              <a:t>Kernels in GPU: </a:t>
            </a:r>
            <a:r>
              <a:rPr lang="en-US" sz="2400" b="1" i="1" dirty="0" smtClean="0"/>
              <a:t>K-</a:t>
            </a:r>
            <a:r>
              <a:rPr lang="en-US" sz="2400" b="1" dirty="0" smtClean="0"/>
              <a:t>matrix </a:t>
            </a:r>
            <a:r>
              <a:rPr lang="en-US" sz="2400" b="1" dirty="0"/>
              <a:t>implementation</a:t>
            </a:r>
            <a:endParaRPr lang="en-US" sz="2400" b="1" i="1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9938" y="2057400"/>
            <a:ext cx="6172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3505200" y="1268413"/>
          <a:ext cx="2209800" cy="712787"/>
        </p:xfrm>
        <a:graphic>
          <a:graphicData uri="http://schemas.openxmlformats.org/presentationml/2006/ole">
            <p:oleObj spid="_x0000_s13314" name="Equation" r:id="rId5" imgW="1143000" imgH="368300" progId="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85800" y="2925763"/>
          <a:ext cx="1338263" cy="565150"/>
        </p:xfrm>
        <a:graphic>
          <a:graphicData uri="http://schemas.openxmlformats.org/presentationml/2006/ole">
            <p:oleObj spid="_x0000_s13315" name="Equation" r:id="rId6" imgW="571500" imgH="241300" progId="">
              <p:embed/>
            </p:oleObj>
          </a:graphicData>
        </a:graphic>
      </p:graphicFrame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963738" y="30638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914400" y="2225675"/>
          <a:ext cx="1338263" cy="593725"/>
        </p:xfrm>
        <a:graphic>
          <a:graphicData uri="http://schemas.openxmlformats.org/presentationml/2006/ole">
            <p:oleObj spid="_x0000_s13316" name="Equation" r:id="rId7" imgW="571500" imgH="254000" progId="">
              <p:embed/>
            </p:oleObj>
          </a:graphicData>
        </a:graphic>
      </p:graphicFrame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2192338" y="23780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Singe node execution time breakdown</a:t>
            </a:r>
            <a:endParaRPr lang="en-US" dirty="0"/>
          </a:p>
        </p:txBody>
      </p:sp>
      <p:graphicFrame>
        <p:nvGraphicFramePr>
          <p:cNvPr id="27" name="Chart 26"/>
          <p:cNvGraphicFramePr/>
          <p:nvPr/>
        </p:nvGraphicFramePr>
        <p:xfrm>
          <a:off x="457200" y="1219200"/>
          <a:ext cx="3343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4038600" y="1219200"/>
          <a:ext cx="3486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7200" y="45720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J and K matrices computation and Linear Algebra (LA) computation dominate the overall execution time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Pair quantity computations can be significant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GPU cluster parallelization strategy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GPU has a global id</a:t>
            </a:r>
          </a:p>
          <a:p>
            <a:pPr lvl="1"/>
            <a:r>
              <a:rPr lang="en-US" dirty="0" err="1" smtClean="0"/>
              <a:t>nodeid</a:t>
            </a:r>
            <a:r>
              <a:rPr lang="en-US" dirty="0" smtClean="0"/>
              <a:t>  * </a:t>
            </a:r>
            <a:r>
              <a:rPr lang="en-US" dirty="0" err="1" smtClean="0"/>
              <a:t>num_gpu_per_node</a:t>
            </a:r>
            <a:r>
              <a:rPr lang="en-US" dirty="0" smtClean="0"/>
              <a:t> + </a:t>
            </a:r>
            <a:r>
              <a:rPr lang="en-US" dirty="0" err="1" smtClean="0"/>
              <a:t>local_gpu_index</a:t>
            </a:r>
            <a:endParaRPr lang="en-US" dirty="0" smtClean="0"/>
          </a:p>
          <a:p>
            <a:r>
              <a:rPr lang="en-US" dirty="0" smtClean="0"/>
              <a:t>J/K matrices </a:t>
            </a:r>
            <a:r>
              <a:rPr lang="en-US" dirty="0" smtClean="0"/>
              <a:t>work </a:t>
            </a:r>
            <a:r>
              <a:rPr lang="en-US" dirty="0" smtClean="0"/>
              <a:t>distribution</a:t>
            </a:r>
            <a:endParaRPr lang="en-US" dirty="0" smtClean="0"/>
          </a:p>
          <a:p>
            <a:pPr lvl="1"/>
            <a:r>
              <a:rPr lang="en-US" dirty="0" smtClean="0"/>
              <a:t>Computations for elements in J and K matrices are not even. </a:t>
            </a:r>
            <a:endParaRPr lang="en-US" dirty="0" smtClean="0"/>
          </a:p>
          <a:p>
            <a:pPr lvl="1"/>
            <a:r>
              <a:rPr lang="en-US" dirty="0" smtClean="0"/>
              <a:t>Sort pre-computed pair quantities and choose every one element in N to compute for each GPU</a:t>
            </a:r>
            <a:endParaRPr lang="en-US" dirty="0" smtClean="0"/>
          </a:p>
          <a:p>
            <a:r>
              <a:rPr lang="en-US" dirty="0" smtClean="0"/>
              <a:t>LA using </a:t>
            </a:r>
            <a:r>
              <a:rPr lang="en-US" dirty="0" err="1" smtClean="0"/>
              <a:t>intel</a:t>
            </a:r>
            <a:r>
              <a:rPr lang="en-US" dirty="0" smtClean="0"/>
              <a:t> MKL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Parallelization strategy (II)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Start as MPI program, each node has as many MPI processes as CPU cores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One MPI process per node is designated as “master”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master MPI processes create threads for controlling GPUs as well as CPU work threads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MPI processes/GPU management threads/CPU work threads are awaken or put to sleep as needed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95400" y="4572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node 0</a:t>
            </a:r>
            <a:endParaRPr lang="en-US" sz="800" dirty="0"/>
          </a:p>
        </p:txBody>
      </p:sp>
      <p:sp>
        <p:nvSpPr>
          <p:cNvPr id="16" name="Down Arrow 15"/>
          <p:cNvSpPr/>
          <p:nvPr/>
        </p:nvSpPr>
        <p:spPr>
          <a:xfrm>
            <a:off x="1447800" y="838200"/>
            <a:ext cx="762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5240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6002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6764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5638800" y="3886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28194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1910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3716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12954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4478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6002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752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7432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895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3048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32004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1148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2672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19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572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5562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5715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58674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60198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12954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1447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16002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17526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27432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28956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30480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32004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4114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42672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44196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45720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55626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57150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58674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6019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2743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41148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55626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1219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9" name="Group 878"/>
          <p:cNvGrpSpPr/>
          <p:nvPr/>
        </p:nvGrpSpPr>
        <p:grpSpPr>
          <a:xfrm>
            <a:off x="533400" y="2514600"/>
            <a:ext cx="7900086" cy="457200"/>
            <a:chOff x="533400" y="2514600"/>
            <a:chExt cx="7900086" cy="45720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533400" y="2514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324600" y="2743200"/>
              <a:ext cx="21088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Computing J and K matrices on GPUs</a:t>
              </a:r>
              <a:endParaRPr lang="en-US" sz="8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610834" y="2780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700328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788899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877470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Down Arrow 77"/>
            <p:cNvSpPr/>
            <p:nvPr/>
          </p:nvSpPr>
          <p:spPr>
            <a:xfrm>
              <a:off x="1486758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1562958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1639158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1410558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Freeform 616"/>
            <p:cNvSpPr/>
            <p:nvPr/>
          </p:nvSpPr>
          <p:spPr>
            <a:xfrm>
              <a:off x="1143000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Freeform 617"/>
            <p:cNvSpPr/>
            <p:nvPr/>
          </p:nvSpPr>
          <p:spPr>
            <a:xfrm>
              <a:off x="1219200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9" name="Straight Arrow Connector 618"/>
            <p:cNvCxnSpPr/>
            <p:nvPr/>
          </p:nvCxnSpPr>
          <p:spPr>
            <a:xfrm rot="5400000">
              <a:off x="2019676" y="2780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Arrow Connector 619"/>
            <p:cNvCxnSpPr/>
            <p:nvPr/>
          </p:nvCxnSpPr>
          <p:spPr>
            <a:xfrm rot="5400000">
              <a:off x="2109170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620"/>
            <p:cNvCxnSpPr/>
            <p:nvPr/>
          </p:nvCxnSpPr>
          <p:spPr>
            <a:xfrm rot="5400000">
              <a:off x="2197741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Arrow Connector 621"/>
            <p:cNvCxnSpPr/>
            <p:nvPr/>
          </p:nvCxnSpPr>
          <p:spPr>
            <a:xfrm rot="5400000">
              <a:off x="2286312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Down Arrow 622"/>
            <p:cNvSpPr/>
            <p:nvPr/>
          </p:nvSpPr>
          <p:spPr>
            <a:xfrm>
              <a:off x="28956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Down Arrow 623"/>
            <p:cNvSpPr/>
            <p:nvPr/>
          </p:nvSpPr>
          <p:spPr>
            <a:xfrm>
              <a:off x="29718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Down Arrow 624"/>
            <p:cNvSpPr/>
            <p:nvPr/>
          </p:nvSpPr>
          <p:spPr>
            <a:xfrm>
              <a:off x="30480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Down Arrow 625"/>
            <p:cNvSpPr/>
            <p:nvPr/>
          </p:nvSpPr>
          <p:spPr>
            <a:xfrm>
              <a:off x="28194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Freeform 626"/>
            <p:cNvSpPr/>
            <p:nvPr/>
          </p:nvSpPr>
          <p:spPr>
            <a:xfrm>
              <a:off x="2551842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Freeform 627"/>
            <p:cNvSpPr/>
            <p:nvPr/>
          </p:nvSpPr>
          <p:spPr>
            <a:xfrm>
              <a:off x="2628042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9" name="Straight Arrow Connector 628"/>
            <p:cNvCxnSpPr/>
            <p:nvPr/>
          </p:nvCxnSpPr>
          <p:spPr>
            <a:xfrm rot="5400000">
              <a:off x="3391276" y="2780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Arrow Connector 629"/>
            <p:cNvCxnSpPr/>
            <p:nvPr/>
          </p:nvCxnSpPr>
          <p:spPr>
            <a:xfrm rot="5400000">
              <a:off x="3480770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Arrow Connector 630"/>
            <p:cNvCxnSpPr/>
            <p:nvPr/>
          </p:nvCxnSpPr>
          <p:spPr>
            <a:xfrm rot="5400000">
              <a:off x="3569341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Arrow Connector 631"/>
            <p:cNvCxnSpPr/>
            <p:nvPr/>
          </p:nvCxnSpPr>
          <p:spPr>
            <a:xfrm rot="5400000">
              <a:off x="3657912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3" name="Down Arrow 632"/>
            <p:cNvSpPr/>
            <p:nvPr/>
          </p:nvSpPr>
          <p:spPr>
            <a:xfrm>
              <a:off x="42672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Down Arrow 633"/>
            <p:cNvSpPr/>
            <p:nvPr/>
          </p:nvSpPr>
          <p:spPr>
            <a:xfrm>
              <a:off x="43434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Down Arrow 634"/>
            <p:cNvSpPr/>
            <p:nvPr/>
          </p:nvSpPr>
          <p:spPr>
            <a:xfrm>
              <a:off x="44196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Down Arrow 635"/>
            <p:cNvSpPr/>
            <p:nvPr/>
          </p:nvSpPr>
          <p:spPr>
            <a:xfrm>
              <a:off x="41910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Freeform 636"/>
            <p:cNvSpPr/>
            <p:nvPr/>
          </p:nvSpPr>
          <p:spPr>
            <a:xfrm>
              <a:off x="3923442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Freeform 637"/>
            <p:cNvSpPr/>
            <p:nvPr/>
          </p:nvSpPr>
          <p:spPr>
            <a:xfrm>
              <a:off x="3999642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9" name="Straight Arrow Connector 638"/>
            <p:cNvCxnSpPr/>
            <p:nvPr/>
          </p:nvCxnSpPr>
          <p:spPr>
            <a:xfrm rot="5400000">
              <a:off x="4839076" y="2780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Arrow Connector 639"/>
            <p:cNvCxnSpPr/>
            <p:nvPr/>
          </p:nvCxnSpPr>
          <p:spPr>
            <a:xfrm rot="5400000">
              <a:off x="4928570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Arrow Connector 640"/>
            <p:cNvCxnSpPr/>
            <p:nvPr/>
          </p:nvCxnSpPr>
          <p:spPr>
            <a:xfrm rot="5400000">
              <a:off x="5017141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Arrow Connector 641"/>
            <p:cNvCxnSpPr/>
            <p:nvPr/>
          </p:nvCxnSpPr>
          <p:spPr>
            <a:xfrm rot="5400000">
              <a:off x="5105712" y="2780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3" name="Down Arrow 642"/>
            <p:cNvSpPr/>
            <p:nvPr/>
          </p:nvSpPr>
          <p:spPr>
            <a:xfrm>
              <a:off x="57150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Down Arrow 643"/>
            <p:cNvSpPr/>
            <p:nvPr/>
          </p:nvSpPr>
          <p:spPr>
            <a:xfrm>
              <a:off x="57912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Down Arrow 644"/>
            <p:cNvSpPr/>
            <p:nvPr/>
          </p:nvSpPr>
          <p:spPr>
            <a:xfrm>
              <a:off x="58674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Down Arrow 645"/>
            <p:cNvSpPr/>
            <p:nvPr/>
          </p:nvSpPr>
          <p:spPr>
            <a:xfrm>
              <a:off x="5638800" y="2590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Freeform 646"/>
            <p:cNvSpPr/>
            <p:nvPr/>
          </p:nvSpPr>
          <p:spPr>
            <a:xfrm>
              <a:off x="5371242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Freeform 647"/>
            <p:cNvSpPr/>
            <p:nvPr/>
          </p:nvSpPr>
          <p:spPr>
            <a:xfrm>
              <a:off x="5447442" y="2590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Group 879"/>
          <p:cNvGrpSpPr/>
          <p:nvPr/>
        </p:nvGrpSpPr>
        <p:grpSpPr>
          <a:xfrm>
            <a:off x="533400" y="3276600"/>
            <a:ext cx="8077200" cy="567154"/>
            <a:chOff x="533400" y="3276600"/>
            <a:chExt cx="8077200" cy="56715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533400" y="3276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324600" y="35052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Reduction of J and K matrices, form the </a:t>
              </a:r>
              <a:r>
                <a:rPr lang="en-US" sz="800" dirty="0" err="1" smtClean="0"/>
                <a:t>Fock</a:t>
              </a:r>
              <a:r>
                <a:rPr lang="en-US" sz="800" dirty="0" smtClean="0"/>
                <a:t> matrix</a:t>
              </a:r>
              <a:endParaRPr lang="en-US" sz="800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>
              <a:off x="610834" y="3542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>
              <a:off x="700328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>
              <a:off x="788899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5400000">
              <a:off x="877470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Down Arrow 89"/>
            <p:cNvSpPr/>
            <p:nvPr/>
          </p:nvSpPr>
          <p:spPr>
            <a:xfrm>
              <a:off x="1486758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own Arrow 90"/>
            <p:cNvSpPr/>
            <p:nvPr/>
          </p:nvSpPr>
          <p:spPr>
            <a:xfrm>
              <a:off x="1562958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>
              <a:off x="1639158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own Arrow 92"/>
            <p:cNvSpPr/>
            <p:nvPr/>
          </p:nvSpPr>
          <p:spPr>
            <a:xfrm>
              <a:off x="1410558" y="33528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Freeform 650"/>
            <p:cNvSpPr/>
            <p:nvPr/>
          </p:nvSpPr>
          <p:spPr>
            <a:xfrm>
              <a:off x="1143000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Freeform 651"/>
            <p:cNvSpPr/>
            <p:nvPr/>
          </p:nvSpPr>
          <p:spPr>
            <a:xfrm>
              <a:off x="1219200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3" name="Straight Arrow Connector 652"/>
            <p:cNvCxnSpPr/>
            <p:nvPr/>
          </p:nvCxnSpPr>
          <p:spPr>
            <a:xfrm rot="5400000">
              <a:off x="2019676" y="3542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Arrow Connector 653"/>
            <p:cNvCxnSpPr/>
            <p:nvPr/>
          </p:nvCxnSpPr>
          <p:spPr>
            <a:xfrm rot="5400000">
              <a:off x="2109170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Arrow Connector 654"/>
            <p:cNvCxnSpPr/>
            <p:nvPr/>
          </p:nvCxnSpPr>
          <p:spPr>
            <a:xfrm rot="5400000">
              <a:off x="2197741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Arrow Connector 655"/>
            <p:cNvCxnSpPr/>
            <p:nvPr/>
          </p:nvCxnSpPr>
          <p:spPr>
            <a:xfrm rot="5400000">
              <a:off x="2286312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7" name="Down Arrow 656"/>
            <p:cNvSpPr/>
            <p:nvPr/>
          </p:nvSpPr>
          <p:spPr>
            <a:xfrm>
              <a:off x="28956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Down Arrow 657"/>
            <p:cNvSpPr/>
            <p:nvPr/>
          </p:nvSpPr>
          <p:spPr>
            <a:xfrm>
              <a:off x="29718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Down Arrow 658"/>
            <p:cNvSpPr/>
            <p:nvPr/>
          </p:nvSpPr>
          <p:spPr>
            <a:xfrm>
              <a:off x="30480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Down Arrow 659"/>
            <p:cNvSpPr/>
            <p:nvPr/>
          </p:nvSpPr>
          <p:spPr>
            <a:xfrm>
              <a:off x="2819400" y="33528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Freeform 660"/>
            <p:cNvSpPr/>
            <p:nvPr/>
          </p:nvSpPr>
          <p:spPr>
            <a:xfrm>
              <a:off x="2551842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Freeform 661"/>
            <p:cNvSpPr/>
            <p:nvPr/>
          </p:nvSpPr>
          <p:spPr>
            <a:xfrm>
              <a:off x="2628042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3" name="Straight Arrow Connector 662"/>
            <p:cNvCxnSpPr/>
            <p:nvPr/>
          </p:nvCxnSpPr>
          <p:spPr>
            <a:xfrm rot="5400000">
              <a:off x="3391276" y="3542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Arrow Connector 663"/>
            <p:cNvCxnSpPr/>
            <p:nvPr/>
          </p:nvCxnSpPr>
          <p:spPr>
            <a:xfrm rot="5400000">
              <a:off x="3480770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Arrow Connector 664"/>
            <p:cNvCxnSpPr/>
            <p:nvPr/>
          </p:nvCxnSpPr>
          <p:spPr>
            <a:xfrm rot="5400000">
              <a:off x="3569341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Arrow Connector 665"/>
            <p:cNvCxnSpPr/>
            <p:nvPr/>
          </p:nvCxnSpPr>
          <p:spPr>
            <a:xfrm rot="5400000">
              <a:off x="3657912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7" name="Down Arrow 666"/>
            <p:cNvSpPr/>
            <p:nvPr/>
          </p:nvSpPr>
          <p:spPr>
            <a:xfrm>
              <a:off x="42672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Down Arrow 667"/>
            <p:cNvSpPr/>
            <p:nvPr/>
          </p:nvSpPr>
          <p:spPr>
            <a:xfrm>
              <a:off x="43434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Down Arrow 668"/>
            <p:cNvSpPr/>
            <p:nvPr/>
          </p:nvSpPr>
          <p:spPr>
            <a:xfrm>
              <a:off x="44196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Down Arrow 669"/>
            <p:cNvSpPr/>
            <p:nvPr/>
          </p:nvSpPr>
          <p:spPr>
            <a:xfrm>
              <a:off x="4191000" y="33528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Freeform 670"/>
            <p:cNvSpPr/>
            <p:nvPr/>
          </p:nvSpPr>
          <p:spPr>
            <a:xfrm>
              <a:off x="3923442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Freeform 671"/>
            <p:cNvSpPr/>
            <p:nvPr/>
          </p:nvSpPr>
          <p:spPr>
            <a:xfrm>
              <a:off x="3999642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3" name="Straight Arrow Connector 672"/>
            <p:cNvCxnSpPr/>
            <p:nvPr/>
          </p:nvCxnSpPr>
          <p:spPr>
            <a:xfrm rot="5400000">
              <a:off x="4839076" y="3542625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Arrow Connector 673"/>
            <p:cNvCxnSpPr/>
            <p:nvPr/>
          </p:nvCxnSpPr>
          <p:spPr>
            <a:xfrm rot="5400000">
              <a:off x="4928570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Arrow Connector 674"/>
            <p:cNvCxnSpPr/>
            <p:nvPr/>
          </p:nvCxnSpPr>
          <p:spPr>
            <a:xfrm rot="5400000">
              <a:off x="5017141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Arrow Connector 675"/>
            <p:cNvCxnSpPr/>
            <p:nvPr/>
          </p:nvCxnSpPr>
          <p:spPr>
            <a:xfrm rot="5400000">
              <a:off x="5105712" y="3542130"/>
              <a:ext cx="380504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Down Arrow 676"/>
            <p:cNvSpPr/>
            <p:nvPr/>
          </p:nvSpPr>
          <p:spPr>
            <a:xfrm>
              <a:off x="57150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Down Arrow 677"/>
            <p:cNvSpPr/>
            <p:nvPr/>
          </p:nvSpPr>
          <p:spPr>
            <a:xfrm>
              <a:off x="57912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Down Arrow 678"/>
            <p:cNvSpPr/>
            <p:nvPr/>
          </p:nvSpPr>
          <p:spPr>
            <a:xfrm>
              <a:off x="5867400" y="3352800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Down Arrow 679"/>
            <p:cNvSpPr/>
            <p:nvPr/>
          </p:nvSpPr>
          <p:spPr>
            <a:xfrm>
              <a:off x="5638800" y="33528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Freeform 680"/>
            <p:cNvSpPr/>
            <p:nvPr/>
          </p:nvSpPr>
          <p:spPr>
            <a:xfrm>
              <a:off x="5371242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Freeform 681"/>
            <p:cNvSpPr/>
            <p:nvPr/>
          </p:nvSpPr>
          <p:spPr>
            <a:xfrm>
              <a:off x="5447442" y="3352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8" name="Group 877"/>
          <p:cNvGrpSpPr/>
          <p:nvPr/>
        </p:nvGrpSpPr>
        <p:grpSpPr>
          <a:xfrm>
            <a:off x="533400" y="1752600"/>
            <a:ext cx="7636476" cy="567155"/>
            <a:chOff x="533400" y="1752600"/>
            <a:chExt cx="7636476" cy="567155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533400" y="1752600"/>
              <a:ext cx="7543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610828" y="2018632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699706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787668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875630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4" name="Group 693"/>
            <p:cNvGrpSpPr/>
            <p:nvPr/>
          </p:nvGrpSpPr>
          <p:grpSpPr>
            <a:xfrm>
              <a:off x="1410558" y="1828800"/>
              <a:ext cx="265842" cy="381000"/>
              <a:chOff x="1410558" y="1828800"/>
              <a:chExt cx="304800" cy="457200"/>
            </a:xfrm>
          </p:grpSpPr>
          <p:sp>
            <p:nvSpPr>
              <p:cNvPr id="48" name="Down Arrow 47"/>
              <p:cNvSpPr/>
              <p:nvPr/>
            </p:nvSpPr>
            <p:spPr>
              <a:xfrm>
                <a:off x="14867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wn Arrow 48"/>
              <p:cNvSpPr/>
              <p:nvPr/>
            </p:nvSpPr>
            <p:spPr>
              <a:xfrm>
                <a:off x="15629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own Arrow 49"/>
              <p:cNvSpPr/>
              <p:nvPr/>
            </p:nvSpPr>
            <p:spPr>
              <a:xfrm>
                <a:off x="16391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Down Arrow 57"/>
              <p:cNvSpPr/>
              <p:nvPr/>
            </p:nvSpPr>
            <p:spPr>
              <a:xfrm>
                <a:off x="14105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6324600" y="1981201"/>
              <a:ext cx="1845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Pair-quantity computing on </a:t>
              </a:r>
              <a:r>
                <a:rPr lang="en-US" sz="800" dirty="0" smtClean="0"/>
                <a:t>CPU</a:t>
              </a:r>
            </a:p>
            <a:p>
              <a:r>
                <a:rPr lang="en-US" sz="800" dirty="0" smtClean="0"/>
                <a:t>Using  density  matrices P</a:t>
              </a:r>
              <a:endParaRPr lang="en-US" sz="800" dirty="0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1143000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1219200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5" name="Straight Arrow Connector 694"/>
            <p:cNvCxnSpPr/>
            <p:nvPr/>
          </p:nvCxnSpPr>
          <p:spPr>
            <a:xfrm rot="5400000">
              <a:off x="2020464" y="2018632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Arrow Connector 695"/>
            <p:cNvCxnSpPr/>
            <p:nvPr/>
          </p:nvCxnSpPr>
          <p:spPr>
            <a:xfrm rot="5400000">
              <a:off x="2109342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Arrow Connector 696"/>
            <p:cNvCxnSpPr/>
            <p:nvPr/>
          </p:nvCxnSpPr>
          <p:spPr>
            <a:xfrm rot="5400000">
              <a:off x="2197304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Arrow Connector 697"/>
            <p:cNvCxnSpPr/>
            <p:nvPr/>
          </p:nvCxnSpPr>
          <p:spPr>
            <a:xfrm rot="5400000">
              <a:off x="2285266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9" name="Group 698"/>
            <p:cNvGrpSpPr/>
            <p:nvPr/>
          </p:nvGrpSpPr>
          <p:grpSpPr>
            <a:xfrm>
              <a:off x="2820194" y="1828800"/>
              <a:ext cx="265842" cy="381000"/>
              <a:chOff x="1410558" y="1828800"/>
              <a:chExt cx="304800" cy="457200"/>
            </a:xfrm>
          </p:grpSpPr>
          <p:sp>
            <p:nvSpPr>
              <p:cNvPr id="700" name="Down Arrow 699"/>
              <p:cNvSpPr/>
              <p:nvPr/>
            </p:nvSpPr>
            <p:spPr>
              <a:xfrm>
                <a:off x="14867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Down Arrow 700"/>
              <p:cNvSpPr/>
              <p:nvPr/>
            </p:nvSpPr>
            <p:spPr>
              <a:xfrm>
                <a:off x="15629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Down Arrow 701"/>
              <p:cNvSpPr/>
              <p:nvPr/>
            </p:nvSpPr>
            <p:spPr>
              <a:xfrm>
                <a:off x="16391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Down Arrow 702"/>
              <p:cNvSpPr/>
              <p:nvPr/>
            </p:nvSpPr>
            <p:spPr>
              <a:xfrm>
                <a:off x="14105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4" name="Freeform 703"/>
            <p:cNvSpPr/>
            <p:nvPr/>
          </p:nvSpPr>
          <p:spPr>
            <a:xfrm>
              <a:off x="2552636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Freeform 704"/>
            <p:cNvSpPr/>
            <p:nvPr/>
          </p:nvSpPr>
          <p:spPr>
            <a:xfrm>
              <a:off x="2628836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6" name="Straight Arrow Connector 705"/>
            <p:cNvCxnSpPr/>
            <p:nvPr/>
          </p:nvCxnSpPr>
          <p:spPr>
            <a:xfrm rot="5400000">
              <a:off x="3392064" y="2018632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Arrow Connector 706"/>
            <p:cNvCxnSpPr/>
            <p:nvPr/>
          </p:nvCxnSpPr>
          <p:spPr>
            <a:xfrm rot="5400000">
              <a:off x="3480942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Arrow Connector 707"/>
            <p:cNvCxnSpPr/>
            <p:nvPr/>
          </p:nvCxnSpPr>
          <p:spPr>
            <a:xfrm rot="5400000">
              <a:off x="3568904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Arrow Connector 708"/>
            <p:cNvCxnSpPr/>
            <p:nvPr/>
          </p:nvCxnSpPr>
          <p:spPr>
            <a:xfrm rot="5400000">
              <a:off x="3656866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0" name="Group 709"/>
            <p:cNvGrpSpPr/>
            <p:nvPr/>
          </p:nvGrpSpPr>
          <p:grpSpPr>
            <a:xfrm>
              <a:off x="4191794" y="1828800"/>
              <a:ext cx="265842" cy="381000"/>
              <a:chOff x="1410558" y="1828800"/>
              <a:chExt cx="304800" cy="457200"/>
            </a:xfrm>
          </p:grpSpPr>
          <p:sp>
            <p:nvSpPr>
              <p:cNvPr id="711" name="Down Arrow 710"/>
              <p:cNvSpPr/>
              <p:nvPr/>
            </p:nvSpPr>
            <p:spPr>
              <a:xfrm>
                <a:off x="14867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Down Arrow 711"/>
              <p:cNvSpPr/>
              <p:nvPr/>
            </p:nvSpPr>
            <p:spPr>
              <a:xfrm>
                <a:off x="15629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Down Arrow 712"/>
              <p:cNvSpPr/>
              <p:nvPr/>
            </p:nvSpPr>
            <p:spPr>
              <a:xfrm>
                <a:off x="16391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Down Arrow 713"/>
              <p:cNvSpPr/>
              <p:nvPr/>
            </p:nvSpPr>
            <p:spPr>
              <a:xfrm>
                <a:off x="14105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5" name="Freeform 714"/>
            <p:cNvSpPr/>
            <p:nvPr/>
          </p:nvSpPr>
          <p:spPr>
            <a:xfrm>
              <a:off x="3924236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Freeform 715"/>
            <p:cNvSpPr/>
            <p:nvPr/>
          </p:nvSpPr>
          <p:spPr>
            <a:xfrm>
              <a:off x="4000436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7" name="Straight Arrow Connector 716"/>
            <p:cNvCxnSpPr/>
            <p:nvPr/>
          </p:nvCxnSpPr>
          <p:spPr>
            <a:xfrm rot="5400000">
              <a:off x="4839864" y="2018632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Arrow Connector 717"/>
            <p:cNvCxnSpPr/>
            <p:nvPr/>
          </p:nvCxnSpPr>
          <p:spPr>
            <a:xfrm rot="5400000">
              <a:off x="4928742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Arrow Connector 718"/>
            <p:cNvCxnSpPr/>
            <p:nvPr/>
          </p:nvCxnSpPr>
          <p:spPr>
            <a:xfrm rot="5400000">
              <a:off x="5016704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Arrow Connector 719"/>
            <p:cNvCxnSpPr/>
            <p:nvPr/>
          </p:nvCxnSpPr>
          <p:spPr>
            <a:xfrm rot="5400000">
              <a:off x="5104666" y="2018137"/>
              <a:ext cx="380505" cy="18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1" name="Group 720"/>
            <p:cNvGrpSpPr/>
            <p:nvPr/>
          </p:nvGrpSpPr>
          <p:grpSpPr>
            <a:xfrm>
              <a:off x="5639594" y="1828800"/>
              <a:ext cx="265842" cy="381000"/>
              <a:chOff x="1410558" y="1828800"/>
              <a:chExt cx="304800" cy="457200"/>
            </a:xfrm>
          </p:grpSpPr>
          <p:sp>
            <p:nvSpPr>
              <p:cNvPr id="722" name="Down Arrow 721"/>
              <p:cNvSpPr/>
              <p:nvPr/>
            </p:nvSpPr>
            <p:spPr>
              <a:xfrm>
                <a:off x="14867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Down Arrow 722"/>
              <p:cNvSpPr/>
              <p:nvPr/>
            </p:nvSpPr>
            <p:spPr>
              <a:xfrm>
                <a:off x="15629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Down Arrow 723"/>
              <p:cNvSpPr/>
              <p:nvPr/>
            </p:nvSpPr>
            <p:spPr>
              <a:xfrm>
                <a:off x="16391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Down Arrow 724"/>
              <p:cNvSpPr/>
              <p:nvPr/>
            </p:nvSpPr>
            <p:spPr>
              <a:xfrm>
                <a:off x="1410558" y="1828800"/>
                <a:ext cx="76200" cy="457200"/>
              </a:xfrm>
              <a:prstGeom prst="downArrow">
                <a:avLst/>
              </a:prstGeom>
              <a:noFill/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6" name="Freeform 725"/>
            <p:cNvSpPr/>
            <p:nvPr/>
          </p:nvSpPr>
          <p:spPr>
            <a:xfrm>
              <a:off x="5372036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Freeform 726"/>
            <p:cNvSpPr/>
            <p:nvPr/>
          </p:nvSpPr>
          <p:spPr>
            <a:xfrm>
              <a:off x="5448236" y="18288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1" name="Group 880"/>
          <p:cNvGrpSpPr/>
          <p:nvPr/>
        </p:nvGrpSpPr>
        <p:grpSpPr>
          <a:xfrm>
            <a:off x="533400" y="4267200"/>
            <a:ext cx="8001000" cy="567154"/>
            <a:chOff x="533400" y="4267200"/>
            <a:chExt cx="8001000" cy="567154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533400" y="42672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>
              <a:off x="610834" y="4533225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5400000">
              <a:off x="700328" y="4532730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788899" y="4532730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877470" y="4532730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own Arrow 101"/>
            <p:cNvSpPr/>
            <p:nvPr/>
          </p:nvSpPr>
          <p:spPr>
            <a:xfrm>
              <a:off x="1486758" y="43434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>
              <a:off x="1562958" y="43434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wn Arrow 103"/>
            <p:cNvSpPr/>
            <p:nvPr/>
          </p:nvSpPr>
          <p:spPr>
            <a:xfrm>
              <a:off x="1639158" y="43434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own Arrow 104"/>
            <p:cNvSpPr/>
            <p:nvPr/>
          </p:nvSpPr>
          <p:spPr>
            <a:xfrm>
              <a:off x="1410558" y="4343400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24600" y="449580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Distribute the </a:t>
              </a:r>
              <a:r>
                <a:rPr lang="en-US" sz="800" dirty="0" err="1" smtClean="0"/>
                <a:t>Fock</a:t>
              </a:r>
              <a:r>
                <a:rPr lang="en-US" sz="800" dirty="0" smtClean="0"/>
                <a:t> matrix, do linear algebra,  compute matrix C and P, gather P </a:t>
              </a:r>
              <a:endParaRPr lang="en-US" sz="800" dirty="0"/>
            </a:p>
          </p:txBody>
        </p:sp>
        <p:sp>
          <p:nvSpPr>
            <p:cNvPr id="730" name="Freeform 729"/>
            <p:cNvSpPr/>
            <p:nvPr/>
          </p:nvSpPr>
          <p:spPr>
            <a:xfrm>
              <a:off x="1143000" y="43434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1219200" y="4343400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7" name="Straight Arrow Connector 736"/>
            <p:cNvCxnSpPr/>
            <p:nvPr/>
          </p:nvCxnSpPr>
          <p:spPr>
            <a:xfrm rot="5400000">
              <a:off x="1982434" y="4533226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Arrow Connector 737"/>
            <p:cNvCxnSpPr/>
            <p:nvPr/>
          </p:nvCxnSpPr>
          <p:spPr>
            <a:xfrm rot="5400000">
              <a:off x="2071928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Arrow Connector 738"/>
            <p:cNvCxnSpPr/>
            <p:nvPr/>
          </p:nvCxnSpPr>
          <p:spPr>
            <a:xfrm rot="5400000">
              <a:off x="2160499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Arrow Connector 739"/>
            <p:cNvCxnSpPr/>
            <p:nvPr/>
          </p:nvCxnSpPr>
          <p:spPr>
            <a:xfrm rot="5400000">
              <a:off x="2249070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1" name="Down Arrow 740"/>
            <p:cNvSpPr/>
            <p:nvPr/>
          </p:nvSpPr>
          <p:spPr>
            <a:xfrm>
              <a:off x="2858358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Down Arrow 741"/>
            <p:cNvSpPr/>
            <p:nvPr/>
          </p:nvSpPr>
          <p:spPr>
            <a:xfrm>
              <a:off x="2934558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Down Arrow 742"/>
            <p:cNvSpPr/>
            <p:nvPr/>
          </p:nvSpPr>
          <p:spPr>
            <a:xfrm>
              <a:off x="3010758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Down Arrow 743"/>
            <p:cNvSpPr/>
            <p:nvPr/>
          </p:nvSpPr>
          <p:spPr>
            <a:xfrm>
              <a:off x="2782158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Freeform 744"/>
            <p:cNvSpPr/>
            <p:nvPr/>
          </p:nvSpPr>
          <p:spPr>
            <a:xfrm>
              <a:off x="2514600" y="43434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Freeform 745"/>
            <p:cNvSpPr/>
            <p:nvPr/>
          </p:nvSpPr>
          <p:spPr>
            <a:xfrm>
              <a:off x="2590800" y="43434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8" name="Straight Arrow Connector 757"/>
            <p:cNvCxnSpPr/>
            <p:nvPr/>
          </p:nvCxnSpPr>
          <p:spPr>
            <a:xfrm rot="5400000">
              <a:off x="3378776" y="4533226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Arrow Connector 758"/>
            <p:cNvCxnSpPr/>
            <p:nvPr/>
          </p:nvCxnSpPr>
          <p:spPr>
            <a:xfrm rot="5400000">
              <a:off x="3468270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/>
            <p:cNvCxnSpPr/>
            <p:nvPr/>
          </p:nvCxnSpPr>
          <p:spPr>
            <a:xfrm rot="5400000">
              <a:off x="3556841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Arrow Connector 760"/>
            <p:cNvCxnSpPr/>
            <p:nvPr/>
          </p:nvCxnSpPr>
          <p:spPr>
            <a:xfrm rot="5400000">
              <a:off x="3645412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2" name="Down Arrow 761"/>
            <p:cNvSpPr/>
            <p:nvPr/>
          </p:nvSpPr>
          <p:spPr>
            <a:xfrm>
              <a:off x="4254700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Down Arrow 762"/>
            <p:cNvSpPr/>
            <p:nvPr/>
          </p:nvSpPr>
          <p:spPr>
            <a:xfrm>
              <a:off x="4330900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Down Arrow 763"/>
            <p:cNvSpPr/>
            <p:nvPr/>
          </p:nvSpPr>
          <p:spPr>
            <a:xfrm>
              <a:off x="4407100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Down Arrow 764"/>
            <p:cNvSpPr/>
            <p:nvPr/>
          </p:nvSpPr>
          <p:spPr>
            <a:xfrm>
              <a:off x="4178500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Freeform 765"/>
            <p:cNvSpPr/>
            <p:nvPr/>
          </p:nvSpPr>
          <p:spPr>
            <a:xfrm>
              <a:off x="3910942" y="43434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Freeform 766"/>
            <p:cNvSpPr/>
            <p:nvPr/>
          </p:nvSpPr>
          <p:spPr>
            <a:xfrm>
              <a:off x="3987142" y="43434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8" name="Straight Arrow Connector 767"/>
            <p:cNvCxnSpPr/>
            <p:nvPr/>
          </p:nvCxnSpPr>
          <p:spPr>
            <a:xfrm rot="5400000">
              <a:off x="4814205" y="4533226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/>
            <p:cNvCxnSpPr/>
            <p:nvPr/>
          </p:nvCxnSpPr>
          <p:spPr>
            <a:xfrm rot="5400000">
              <a:off x="4903699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Arrow Connector 769"/>
            <p:cNvCxnSpPr/>
            <p:nvPr/>
          </p:nvCxnSpPr>
          <p:spPr>
            <a:xfrm rot="5400000">
              <a:off x="4992270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Arrow Connector 770"/>
            <p:cNvCxnSpPr/>
            <p:nvPr/>
          </p:nvCxnSpPr>
          <p:spPr>
            <a:xfrm rot="5400000">
              <a:off x="5080841" y="4532731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2" name="Down Arrow 771"/>
            <p:cNvSpPr/>
            <p:nvPr/>
          </p:nvSpPr>
          <p:spPr>
            <a:xfrm>
              <a:off x="5690129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Down Arrow 772"/>
            <p:cNvSpPr/>
            <p:nvPr/>
          </p:nvSpPr>
          <p:spPr>
            <a:xfrm>
              <a:off x="5766329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Down Arrow 773"/>
            <p:cNvSpPr/>
            <p:nvPr/>
          </p:nvSpPr>
          <p:spPr>
            <a:xfrm>
              <a:off x="5842529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Down Arrow 774"/>
            <p:cNvSpPr/>
            <p:nvPr/>
          </p:nvSpPr>
          <p:spPr>
            <a:xfrm>
              <a:off x="5613929" y="43434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Freeform 775"/>
            <p:cNvSpPr/>
            <p:nvPr/>
          </p:nvSpPr>
          <p:spPr>
            <a:xfrm>
              <a:off x="5346371" y="43434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Freeform 776"/>
            <p:cNvSpPr/>
            <p:nvPr/>
          </p:nvSpPr>
          <p:spPr>
            <a:xfrm>
              <a:off x="5422571" y="43434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/>
          <p:cNvGrpSpPr/>
          <p:nvPr/>
        </p:nvGrpSpPr>
        <p:grpSpPr>
          <a:xfrm>
            <a:off x="457200" y="5334000"/>
            <a:ext cx="7772400" cy="457203"/>
            <a:chOff x="457200" y="5334000"/>
            <a:chExt cx="7772400" cy="457203"/>
          </a:xfrm>
        </p:grpSpPr>
        <p:sp>
          <p:nvSpPr>
            <p:cNvPr id="118" name="TextBox 117"/>
            <p:cNvSpPr txBox="1"/>
            <p:nvPr/>
          </p:nvSpPr>
          <p:spPr>
            <a:xfrm>
              <a:off x="6248400" y="5562600"/>
              <a:ext cx="1600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Broadcast P</a:t>
              </a:r>
              <a:endParaRPr lang="en-US" sz="800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457200" y="5334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Arrow Connector 782"/>
            <p:cNvCxnSpPr/>
            <p:nvPr/>
          </p:nvCxnSpPr>
          <p:spPr>
            <a:xfrm rot="5400000">
              <a:off x="2007176" y="5600027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Arrow Connector 783"/>
            <p:cNvCxnSpPr/>
            <p:nvPr/>
          </p:nvCxnSpPr>
          <p:spPr>
            <a:xfrm rot="5400000">
              <a:off x="2096670" y="5599532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Arrow Connector 784"/>
            <p:cNvCxnSpPr/>
            <p:nvPr/>
          </p:nvCxnSpPr>
          <p:spPr>
            <a:xfrm rot="5400000">
              <a:off x="2185241" y="5599532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Arrow Connector 785"/>
            <p:cNvCxnSpPr/>
            <p:nvPr/>
          </p:nvCxnSpPr>
          <p:spPr>
            <a:xfrm rot="5400000">
              <a:off x="2273812" y="5599532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7" name="Down Arrow 786"/>
            <p:cNvSpPr/>
            <p:nvPr/>
          </p:nvSpPr>
          <p:spPr>
            <a:xfrm>
              <a:off x="2883100" y="5410201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Down Arrow 787"/>
            <p:cNvSpPr/>
            <p:nvPr/>
          </p:nvSpPr>
          <p:spPr>
            <a:xfrm>
              <a:off x="2959300" y="5410201"/>
              <a:ext cx="76200" cy="380999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Down Arrow 788"/>
            <p:cNvSpPr/>
            <p:nvPr/>
          </p:nvSpPr>
          <p:spPr>
            <a:xfrm>
              <a:off x="3035500" y="5410201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Down Arrow 789"/>
            <p:cNvSpPr/>
            <p:nvPr/>
          </p:nvSpPr>
          <p:spPr>
            <a:xfrm>
              <a:off x="2806900" y="54102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Freeform 790"/>
            <p:cNvSpPr/>
            <p:nvPr/>
          </p:nvSpPr>
          <p:spPr>
            <a:xfrm>
              <a:off x="2615542" y="54102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Freeform 791"/>
            <p:cNvSpPr/>
            <p:nvPr/>
          </p:nvSpPr>
          <p:spPr>
            <a:xfrm>
              <a:off x="2691742" y="54102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3" name="Straight Arrow Connector 792"/>
            <p:cNvCxnSpPr/>
            <p:nvPr/>
          </p:nvCxnSpPr>
          <p:spPr>
            <a:xfrm rot="5400000">
              <a:off x="610834" y="5600027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Arrow Connector 793"/>
            <p:cNvCxnSpPr/>
            <p:nvPr/>
          </p:nvCxnSpPr>
          <p:spPr>
            <a:xfrm rot="5400000">
              <a:off x="700328" y="5599532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Arrow Connector 794"/>
            <p:cNvCxnSpPr/>
            <p:nvPr/>
          </p:nvCxnSpPr>
          <p:spPr>
            <a:xfrm rot="5400000">
              <a:off x="788899" y="5599532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Arrow Connector 795"/>
            <p:cNvCxnSpPr/>
            <p:nvPr/>
          </p:nvCxnSpPr>
          <p:spPr>
            <a:xfrm rot="5400000">
              <a:off x="877470" y="5599532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7" name="Down Arrow 796"/>
            <p:cNvSpPr/>
            <p:nvPr/>
          </p:nvSpPr>
          <p:spPr>
            <a:xfrm>
              <a:off x="1486758" y="5410201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Down Arrow 797"/>
            <p:cNvSpPr/>
            <p:nvPr/>
          </p:nvSpPr>
          <p:spPr>
            <a:xfrm>
              <a:off x="1562958" y="5410201"/>
              <a:ext cx="76200" cy="380999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Down Arrow 798"/>
            <p:cNvSpPr/>
            <p:nvPr/>
          </p:nvSpPr>
          <p:spPr>
            <a:xfrm>
              <a:off x="1639158" y="5410201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Down Arrow 799"/>
            <p:cNvSpPr/>
            <p:nvPr/>
          </p:nvSpPr>
          <p:spPr>
            <a:xfrm>
              <a:off x="1410558" y="5410201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Freeform 800"/>
            <p:cNvSpPr/>
            <p:nvPr/>
          </p:nvSpPr>
          <p:spPr>
            <a:xfrm>
              <a:off x="1219200" y="54102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Freeform 801"/>
            <p:cNvSpPr/>
            <p:nvPr/>
          </p:nvSpPr>
          <p:spPr>
            <a:xfrm>
              <a:off x="1295400" y="5410201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3" name="Straight Arrow Connector 802"/>
            <p:cNvCxnSpPr/>
            <p:nvPr/>
          </p:nvCxnSpPr>
          <p:spPr>
            <a:xfrm rot="5400000">
              <a:off x="3366405" y="5600028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Arrow Connector 803"/>
            <p:cNvCxnSpPr/>
            <p:nvPr/>
          </p:nvCxnSpPr>
          <p:spPr>
            <a:xfrm rot="5400000">
              <a:off x="3455899" y="5599533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Arrow Connector 804"/>
            <p:cNvCxnSpPr/>
            <p:nvPr/>
          </p:nvCxnSpPr>
          <p:spPr>
            <a:xfrm rot="5400000">
              <a:off x="3544470" y="5599533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Arrow Connector 805"/>
            <p:cNvCxnSpPr/>
            <p:nvPr/>
          </p:nvCxnSpPr>
          <p:spPr>
            <a:xfrm rot="5400000">
              <a:off x="3633041" y="5599533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7" name="Down Arrow 806"/>
            <p:cNvSpPr/>
            <p:nvPr/>
          </p:nvSpPr>
          <p:spPr>
            <a:xfrm>
              <a:off x="4242329" y="5410202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Down Arrow 807"/>
            <p:cNvSpPr/>
            <p:nvPr/>
          </p:nvSpPr>
          <p:spPr>
            <a:xfrm>
              <a:off x="4318529" y="5410202"/>
              <a:ext cx="76200" cy="380999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Down Arrow 808"/>
            <p:cNvSpPr/>
            <p:nvPr/>
          </p:nvSpPr>
          <p:spPr>
            <a:xfrm>
              <a:off x="4394729" y="5410202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Down Arrow 809"/>
            <p:cNvSpPr/>
            <p:nvPr/>
          </p:nvSpPr>
          <p:spPr>
            <a:xfrm>
              <a:off x="4166129" y="5410202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Freeform 810"/>
            <p:cNvSpPr/>
            <p:nvPr/>
          </p:nvSpPr>
          <p:spPr>
            <a:xfrm>
              <a:off x="3974771" y="5410202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Freeform 811"/>
            <p:cNvSpPr/>
            <p:nvPr/>
          </p:nvSpPr>
          <p:spPr>
            <a:xfrm>
              <a:off x="4050971" y="5410202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3" name="Straight Arrow Connector 812"/>
            <p:cNvCxnSpPr/>
            <p:nvPr/>
          </p:nvCxnSpPr>
          <p:spPr>
            <a:xfrm rot="5400000">
              <a:off x="4839076" y="5600028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Arrow Connector 813"/>
            <p:cNvCxnSpPr/>
            <p:nvPr/>
          </p:nvCxnSpPr>
          <p:spPr>
            <a:xfrm rot="5400000">
              <a:off x="4928570" y="5599533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Arrow Connector 814"/>
            <p:cNvCxnSpPr/>
            <p:nvPr/>
          </p:nvCxnSpPr>
          <p:spPr>
            <a:xfrm rot="5400000">
              <a:off x="5017141" y="5599533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Arrow Connector 815"/>
            <p:cNvCxnSpPr/>
            <p:nvPr/>
          </p:nvCxnSpPr>
          <p:spPr>
            <a:xfrm rot="5400000">
              <a:off x="5105712" y="5599533"/>
              <a:ext cx="380505" cy="1846"/>
            </a:xfrm>
            <a:prstGeom prst="straightConnector1">
              <a:avLst/>
            </a:prstGeom>
            <a:ln>
              <a:solidFill>
                <a:schemeClr val="accent1">
                  <a:alpha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7" name="Down Arrow 816"/>
            <p:cNvSpPr/>
            <p:nvPr/>
          </p:nvSpPr>
          <p:spPr>
            <a:xfrm>
              <a:off x="5715000" y="5410202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Down Arrow 817"/>
            <p:cNvSpPr/>
            <p:nvPr/>
          </p:nvSpPr>
          <p:spPr>
            <a:xfrm>
              <a:off x="5791200" y="5410202"/>
              <a:ext cx="76200" cy="380999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Down Arrow 818"/>
            <p:cNvSpPr/>
            <p:nvPr/>
          </p:nvSpPr>
          <p:spPr>
            <a:xfrm>
              <a:off x="5867400" y="5410202"/>
              <a:ext cx="76200" cy="381000"/>
            </a:xfrm>
            <a:prstGeom prst="downArrow">
              <a:avLst/>
            </a:prstGeom>
            <a:no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Down Arrow 819"/>
            <p:cNvSpPr/>
            <p:nvPr/>
          </p:nvSpPr>
          <p:spPr>
            <a:xfrm>
              <a:off x="5638800" y="5410202"/>
              <a:ext cx="76200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Freeform 820"/>
            <p:cNvSpPr/>
            <p:nvPr/>
          </p:nvSpPr>
          <p:spPr>
            <a:xfrm>
              <a:off x="5447442" y="5410202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Freeform 821"/>
            <p:cNvSpPr/>
            <p:nvPr/>
          </p:nvSpPr>
          <p:spPr>
            <a:xfrm>
              <a:off x="5523642" y="5410202"/>
              <a:ext cx="76200" cy="381000"/>
            </a:xfrm>
            <a:custGeom>
              <a:avLst/>
              <a:gdLst>
                <a:gd name="connsiteX0" fmla="*/ 0 w 322613"/>
                <a:gd name="connsiteY0" fmla="*/ 0 h 2398815"/>
                <a:gd name="connsiteX1" fmla="*/ 296883 w 322613"/>
                <a:gd name="connsiteY1" fmla="*/ 225631 h 2398815"/>
                <a:gd name="connsiteX2" fmla="*/ 0 w 322613"/>
                <a:gd name="connsiteY2" fmla="*/ 451262 h 2398815"/>
                <a:gd name="connsiteX3" fmla="*/ 296883 w 322613"/>
                <a:gd name="connsiteY3" fmla="*/ 676893 h 2398815"/>
                <a:gd name="connsiteX4" fmla="*/ 0 w 322613"/>
                <a:gd name="connsiteY4" fmla="*/ 914400 h 2398815"/>
                <a:gd name="connsiteX5" fmla="*/ 296883 w 322613"/>
                <a:gd name="connsiteY5" fmla="*/ 1140031 h 2398815"/>
                <a:gd name="connsiteX6" fmla="*/ 0 w 322613"/>
                <a:gd name="connsiteY6" fmla="*/ 1353787 h 2398815"/>
                <a:gd name="connsiteX7" fmla="*/ 296883 w 322613"/>
                <a:gd name="connsiteY7" fmla="*/ 1591293 h 2398815"/>
                <a:gd name="connsiteX8" fmla="*/ 0 w 322613"/>
                <a:gd name="connsiteY8" fmla="*/ 1840675 h 2398815"/>
                <a:gd name="connsiteX9" fmla="*/ 296883 w 322613"/>
                <a:gd name="connsiteY9" fmla="*/ 2042556 h 2398815"/>
                <a:gd name="connsiteX10" fmla="*/ 154380 w 322613"/>
                <a:gd name="connsiteY10" fmla="*/ 2280062 h 2398815"/>
                <a:gd name="connsiteX11" fmla="*/ 154380 w 322613"/>
                <a:gd name="connsiteY11" fmla="*/ 2398815 h 2398815"/>
                <a:gd name="connsiteX12" fmla="*/ 154380 w 322613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613" h="2398815">
                  <a:moveTo>
                    <a:pt x="0" y="0"/>
                  </a:moveTo>
                  <a:cubicBezTo>
                    <a:pt x="148441" y="75210"/>
                    <a:pt x="296883" y="150421"/>
                    <a:pt x="296883" y="225631"/>
                  </a:cubicBezTo>
                  <a:cubicBezTo>
                    <a:pt x="296883" y="300841"/>
                    <a:pt x="0" y="376052"/>
                    <a:pt x="0" y="451262"/>
                  </a:cubicBezTo>
                  <a:cubicBezTo>
                    <a:pt x="0" y="526472"/>
                    <a:pt x="296883" y="599703"/>
                    <a:pt x="296883" y="676893"/>
                  </a:cubicBezTo>
                  <a:cubicBezTo>
                    <a:pt x="296883" y="754083"/>
                    <a:pt x="0" y="837210"/>
                    <a:pt x="0" y="914400"/>
                  </a:cubicBezTo>
                  <a:cubicBezTo>
                    <a:pt x="0" y="991590"/>
                    <a:pt x="296883" y="1066800"/>
                    <a:pt x="296883" y="1140031"/>
                  </a:cubicBezTo>
                  <a:cubicBezTo>
                    <a:pt x="296883" y="1213262"/>
                    <a:pt x="0" y="1278577"/>
                    <a:pt x="0" y="1353787"/>
                  </a:cubicBezTo>
                  <a:cubicBezTo>
                    <a:pt x="0" y="1428997"/>
                    <a:pt x="296883" y="1510145"/>
                    <a:pt x="296883" y="1591293"/>
                  </a:cubicBezTo>
                  <a:cubicBezTo>
                    <a:pt x="296883" y="1672441"/>
                    <a:pt x="0" y="1765465"/>
                    <a:pt x="0" y="1840675"/>
                  </a:cubicBezTo>
                  <a:cubicBezTo>
                    <a:pt x="0" y="1915885"/>
                    <a:pt x="271153" y="1969325"/>
                    <a:pt x="296883" y="2042556"/>
                  </a:cubicBezTo>
                  <a:cubicBezTo>
                    <a:pt x="322613" y="2115787"/>
                    <a:pt x="178131" y="2220686"/>
                    <a:pt x="154380" y="2280062"/>
                  </a:cubicBezTo>
                  <a:cubicBezTo>
                    <a:pt x="130630" y="2339439"/>
                    <a:pt x="154380" y="2398815"/>
                    <a:pt x="154380" y="2398815"/>
                  </a:cubicBezTo>
                  <a:lnTo>
                    <a:pt x="154380" y="2398815"/>
                  </a:lnTo>
                </a:path>
              </a:pathLst>
            </a:custGeom>
            <a:ln>
              <a:solidFill>
                <a:schemeClr val="accent1">
                  <a:shade val="95000"/>
                  <a:satMod val="105000"/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3" name="Straight Arrow Connector 822"/>
          <p:cNvCxnSpPr/>
          <p:nvPr/>
        </p:nvCxnSpPr>
        <p:spPr>
          <a:xfrm rot="5400000">
            <a:off x="687028" y="1485231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/>
          <p:cNvCxnSpPr/>
          <p:nvPr/>
        </p:nvCxnSpPr>
        <p:spPr>
          <a:xfrm rot="5400000">
            <a:off x="775906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Arrow Connector 824"/>
          <p:cNvCxnSpPr/>
          <p:nvPr/>
        </p:nvCxnSpPr>
        <p:spPr>
          <a:xfrm rot="5400000">
            <a:off x="863868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Arrow Connector 825"/>
          <p:cNvCxnSpPr/>
          <p:nvPr/>
        </p:nvCxnSpPr>
        <p:spPr>
          <a:xfrm rot="5400000">
            <a:off x="951830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Freeform 826"/>
          <p:cNvSpPr/>
          <p:nvPr/>
        </p:nvSpPr>
        <p:spPr>
          <a:xfrm>
            <a:off x="1219200" y="1295399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Freeform 827"/>
          <p:cNvSpPr/>
          <p:nvPr/>
        </p:nvSpPr>
        <p:spPr>
          <a:xfrm>
            <a:off x="1295400" y="1295400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2667000" y="4572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node 1</a:t>
            </a:r>
            <a:endParaRPr lang="en-US" sz="800" dirty="0"/>
          </a:p>
        </p:txBody>
      </p:sp>
      <p:sp>
        <p:nvSpPr>
          <p:cNvPr id="830" name="Down Arrow 829"/>
          <p:cNvSpPr/>
          <p:nvPr/>
        </p:nvSpPr>
        <p:spPr>
          <a:xfrm>
            <a:off x="2819400" y="838200"/>
            <a:ext cx="762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1" name="Down Arrow 830"/>
          <p:cNvSpPr/>
          <p:nvPr/>
        </p:nvSpPr>
        <p:spPr>
          <a:xfrm>
            <a:off x="28956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Down Arrow 831"/>
          <p:cNvSpPr/>
          <p:nvPr/>
        </p:nvSpPr>
        <p:spPr>
          <a:xfrm>
            <a:off x="29718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Down Arrow 832"/>
          <p:cNvSpPr/>
          <p:nvPr/>
        </p:nvSpPr>
        <p:spPr>
          <a:xfrm>
            <a:off x="30480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4" name="Straight Arrow Connector 833"/>
          <p:cNvCxnSpPr/>
          <p:nvPr/>
        </p:nvCxnSpPr>
        <p:spPr>
          <a:xfrm rot="5400000">
            <a:off x="2058628" y="1485231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Straight Arrow Connector 834"/>
          <p:cNvCxnSpPr/>
          <p:nvPr/>
        </p:nvCxnSpPr>
        <p:spPr>
          <a:xfrm rot="5400000">
            <a:off x="2147506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Arrow Connector 835"/>
          <p:cNvCxnSpPr/>
          <p:nvPr/>
        </p:nvCxnSpPr>
        <p:spPr>
          <a:xfrm rot="5400000">
            <a:off x="2235468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Arrow Connector 836"/>
          <p:cNvCxnSpPr/>
          <p:nvPr/>
        </p:nvCxnSpPr>
        <p:spPr>
          <a:xfrm rot="5400000">
            <a:off x="2323430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8" name="Freeform 837"/>
          <p:cNvSpPr/>
          <p:nvPr/>
        </p:nvSpPr>
        <p:spPr>
          <a:xfrm>
            <a:off x="2590800" y="1295399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Freeform 838"/>
          <p:cNvSpPr/>
          <p:nvPr/>
        </p:nvSpPr>
        <p:spPr>
          <a:xfrm>
            <a:off x="2667000" y="1295400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4038600" y="4572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node 2</a:t>
            </a:r>
            <a:endParaRPr lang="en-US" sz="800" dirty="0"/>
          </a:p>
        </p:txBody>
      </p:sp>
      <p:sp>
        <p:nvSpPr>
          <p:cNvPr id="841" name="Down Arrow 840"/>
          <p:cNvSpPr/>
          <p:nvPr/>
        </p:nvSpPr>
        <p:spPr>
          <a:xfrm>
            <a:off x="4191000" y="838200"/>
            <a:ext cx="762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2" name="Down Arrow 841"/>
          <p:cNvSpPr/>
          <p:nvPr/>
        </p:nvSpPr>
        <p:spPr>
          <a:xfrm>
            <a:off x="42672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Down Arrow 842"/>
          <p:cNvSpPr/>
          <p:nvPr/>
        </p:nvSpPr>
        <p:spPr>
          <a:xfrm>
            <a:off x="43434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Down Arrow 843"/>
          <p:cNvSpPr/>
          <p:nvPr/>
        </p:nvSpPr>
        <p:spPr>
          <a:xfrm>
            <a:off x="44196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5" name="Straight Arrow Connector 844"/>
          <p:cNvCxnSpPr/>
          <p:nvPr/>
        </p:nvCxnSpPr>
        <p:spPr>
          <a:xfrm rot="5400000">
            <a:off x="3430228" y="1485231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6" name="Straight Arrow Connector 845"/>
          <p:cNvCxnSpPr/>
          <p:nvPr/>
        </p:nvCxnSpPr>
        <p:spPr>
          <a:xfrm rot="5400000">
            <a:off x="3519106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Straight Arrow Connector 846"/>
          <p:cNvCxnSpPr/>
          <p:nvPr/>
        </p:nvCxnSpPr>
        <p:spPr>
          <a:xfrm rot="5400000">
            <a:off x="3607068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Arrow Connector 847"/>
          <p:cNvCxnSpPr/>
          <p:nvPr/>
        </p:nvCxnSpPr>
        <p:spPr>
          <a:xfrm rot="5400000">
            <a:off x="3695030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" name="Freeform 848"/>
          <p:cNvSpPr/>
          <p:nvPr/>
        </p:nvSpPr>
        <p:spPr>
          <a:xfrm>
            <a:off x="3962400" y="1295399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Freeform 849"/>
          <p:cNvSpPr/>
          <p:nvPr/>
        </p:nvSpPr>
        <p:spPr>
          <a:xfrm>
            <a:off x="4038600" y="1295400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5486400" y="4572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node 3</a:t>
            </a:r>
            <a:endParaRPr lang="en-US" sz="800" dirty="0"/>
          </a:p>
        </p:txBody>
      </p:sp>
      <p:sp>
        <p:nvSpPr>
          <p:cNvPr id="852" name="Down Arrow 851"/>
          <p:cNvSpPr/>
          <p:nvPr/>
        </p:nvSpPr>
        <p:spPr>
          <a:xfrm>
            <a:off x="5638800" y="838200"/>
            <a:ext cx="762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3" name="Down Arrow 852"/>
          <p:cNvSpPr/>
          <p:nvPr/>
        </p:nvSpPr>
        <p:spPr>
          <a:xfrm>
            <a:off x="57150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Down Arrow 853"/>
          <p:cNvSpPr/>
          <p:nvPr/>
        </p:nvSpPr>
        <p:spPr>
          <a:xfrm>
            <a:off x="57912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Down Arrow 854"/>
          <p:cNvSpPr/>
          <p:nvPr/>
        </p:nvSpPr>
        <p:spPr>
          <a:xfrm>
            <a:off x="5867400" y="83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6" name="Straight Arrow Connector 855"/>
          <p:cNvCxnSpPr/>
          <p:nvPr/>
        </p:nvCxnSpPr>
        <p:spPr>
          <a:xfrm rot="5400000">
            <a:off x="4878028" y="1485231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Straight Arrow Connector 856"/>
          <p:cNvCxnSpPr/>
          <p:nvPr/>
        </p:nvCxnSpPr>
        <p:spPr>
          <a:xfrm rot="5400000">
            <a:off x="4966906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Arrow Connector 857"/>
          <p:cNvCxnSpPr/>
          <p:nvPr/>
        </p:nvCxnSpPr>
        <p:spPr>
          <a:xfrm rot="5400000">
            <a:off x="5054868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Arrow Connector 858"/>
          <p:cNvCxnSpPr/>
          <p:nvPr/>
        </p:nvCxnSpPr>
        <p:spPr>
          <a:xfrm rot="5400000">
            <a:off x="5142830" y="14847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" name="Freeform 859"/>
          <p:cNvSpPr/>
          <p:nvPr/>
        </p:nvSpPr>
        <p:spPr>
          <a:xfrm>
            <a:off x="5410200" y="1295399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Freeform 860"/>
          <p:cNvSpPr/>
          <p:nvPr/>
        </p:nvSpPr>
        <p:spPr>
          <a:xfrm>
            <a:off x="5486400" y="1295400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Freeform 861"/>
          <p:cNvSpPr/>
          <p:nvPr/>
        </p:nvSpPr>
        <p:spPr>
          <a:xfrm>
            <a:off x="7391400" y="1219200"/>
            <a:ext cx="76200" cy="381000"/>
          </a:xfrm>
          <a:custGeom>
            <a:avLst/>
            <a:gdLst>
              <a:gd name="connsiteX0" fmla="*/ 0 w 322613"/>
              <a:gd name="connsiteY0" fmla="*/ 0 h 2398815"/>
              <a:gd name="connsiteX1" fmla="*/ 296883 w 322613"/>
              <a:gd name="connsiteY1" fmla="*/ 225631 h 2398815"/>
              <a:gd name="connsiteX2" fmla="*/ 0 w 322613"/>
              <a:gd name="connsiteY2" fmla="*/ 451262 h 2398815"/>
              <a:gd name="connsiteX3" fmla="*/ 296883 w 322613"/>
              <a:gd name="connsiteY3" fmla="*/ 676893 h 2398815"/>
              <a:gd name="connsiteX4" fmla="*/ 0 w 322613"/>
              <a:gd name="connsiteY4" fmla="*/ 914400 h 2398815"/>
              <a:gd name="connsiteX5" fmla="*/ 296883 w 322613"/>
              <a:gd name="connsiteY5" fmla="*/ 1140031 h 2398815"/>
              <a:gd name="connsiteX6" fmla="*/ 0 w 322613"/>
              <a:gd name="connsiteY6" fmla="*/ 1353787 h 2398815"/>
              <a:gd name="connsiteX7" fmla="*/ 296883 w 322613"/>
              <a:gd name="connsiteY7" fmla="*/ 1591293 h 2398815"/>
              <a:gd name="connsiteX8" fmla="*/ 0 w 322613"/>
              <a:gd name="connsiteY8" fmla="*/ 1840675 h 2398815"/>
              <a:gd name="connsiteX9" fmla="*/ 296883 w 322613"/>
              <a:gd name="connsiteY9" fmla="*/ 2042556 h 2398815"/>
              <a:gd name="connsiteX10" fmla="*/ 154380 w 322613"/>
              <a:gd name="connsiteY10" fmla="*/ 2280062 h 2398815"/>
              <a:gd name="connsiteX11" fmla="*/ 154380 w 322613"/>
              <a:gd name="connsiteY11" fmla="*/ 2398815 h 2398815"/>
              <a:gd name="connsiteX12" fmla="*/ 154380 w 322613"/>
              <a:gd name="connsiteY12" fmla="*/ 2398815 h 239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613" h="2398815">
                <a:moveTo>
                  <a:pt x="0" y="0"/>
                </a:moveTo>
                <a:cubicBezTo>
                  <a:pt x="148441" y="75210"/>
                  <a:pt x="296883" y="150421"/>
                  <a:pt x="296883" y="225631"/>
                </a:cubicBezTo>
                <a:cubicBezTo>
                  <a:pt x="296883" y="300841"/>
                  <a:pt x="0" y="376052"/>
                  <a:pt x="0" y="451262"/>
                </a:cubicBezTo>
                <a:cubicBezTo>
                  <a:pt x="0" y="526472"/>
                  <a:pt x="296883" y="599703"/>
                  <a:pt x="296883" y="676893"/>
                </a:cubicBezTo>
                <a:cubicBezTo>
                  <a:pt x="296883" y="754083"/>
                  <a:pt x="0" y="837210"/>
                  <a:pt x="0" y="914400"/>
                </a:cubicBezTo>
                <a:cubicBezTo>
                  <a:pt x="0" y="991590"/>
                  <a:pt x="296883" y="1066800"/>
                  <a:pt x="296883" y="1140031"/>
                </a:cubicBezTo>
                <a:cubicBezTo>
                  <a:pt x="296883" y="1213262"/>
                  <a:pt x="0" y="1278577"/>
                  <a:pt x="0" y="1353787"/>
                </a:cubicBezTo>
                <a:cubicBezTo>
                  <a:pt x="0" y="1428997"/>
                  <a:pt x="296883" y="1510145"/>
                  <a:pt x="296883" y="1591293"/>
                </a:cubicBezTo>
                <a:cubicBezTo>
                  <a:pt x="296883" y="1672441"/>
                  <a:pt x="0" y="1765465"/>
                  <a:pt x="0" y="1840675"/>
                </a:cubicBezTo>
                <a:cubicBezTo>
                  <a:pt x="0" y="1915885"/>
                  <a:pt x="271153" y="1969325"/>
                  <a:pt x="296883" y="2042556"/>
                </a:cubicBezTo>
                <a:cubicBezTo>
                  <a:pt x="322613" y="2115787"/>
                  <a:pt x="178131" y="2220686"/>
                  <a:pt x="154380" y="2280062"/>
                </a:cubicBezTo>
                <a:cubicBezTo>
                  <a:pt x="130630" y="2339439"/>
                  <a:pt x="154380" y="2398815"/>
                  <a:pt x="154380" y="2398815"/>
                </a:cubicBezTo>
                <a:lnTo>
                  <a:pt x="154380" y="2398815"/>
                </a:lnTo>
              </a:path>
            </a:pathLst>
          </a:cu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3" name="Straight Arrow Connector 862"/>
          <p:cNvCxnSpPr/>
          <p:nvPr/>
        </p:nvCxnSpPr>
        <p:spPr>
          <a:xfrm rot="5400000">
            <a:off x="7202064" y="951336"/>
            <a:ext cx="380505" cy="18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4" name="Down Arrow 863"/>
          <p:cNvSpPr/>
          <p:nvPr/>
        </p:nvSpPr>
        <p:spPr>
          <a:xfrm>
            <a:off x="7391400" y="2286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TextBox 865"/>
          <p:cNvSpPr txBox="1"/>
          <p:nvPr/>
        </p:nvSpPr>
        <p:spPr>
          <a:xfrm>
            <a:off x="7620000" y="3048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MPI process</a:t>
            </a:r>
            <a:endParaRPr lang="en-US" sz="1000" dirty="0"/>
          </a:p>
        </p:txBody>
      </p:sp>
      <p:sp>
        <p:nvSpPr>
          <p:cNvPr id="867" name="TextBox 866"/>
          <p:cNvSpPr txBox="1"/>
          <p:nvPr/>
        </p:nvSpPr>
        <p:spPr>
          <a:xfrm>
            <a:off x="7620000" y="838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CPU work thread</a:t>
            </a:r>
            <a:endParaRPr lang="en-US" sz="1000" dirty="0"/>
          </a:p>
        </p:txBody>
      </p:sp>
      <p:sp>
        <p:nvSpPr>
          <p:cNvPr id="868" name="TextBox 867"/>
          <p:cNvSpPr txBox="1"/>
          <p:nvPr/>
        </p:nvSpPr>
        <p:spPr>
          <a:xfrm>
            <a:off x="7620000" y="11430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CPU thread for managing  GPU kernels</a:t>
            </a:r>
            <a:endParaRPr lang="en-US" sz="1000" dirty="0"/>
          </a:p>
        </p:txBody>
      </p:sp>
      <p:sp>
        <p:nvSpPr>
          <p:cNvPr id="870" name="Oval 869"/>
          <p:cNvSpPr/>
          <p:nvPr/>
        </p:nvSpPr>
        <p:spPr>
          <a:xfrm>
            <a:off x="1066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12192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2514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26670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38862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4038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53340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54864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TextBox 882"/>
          <p:cNvSpPr txBox="1"/>
          <p:nvPr/>
        </p:nvSpPr>
        <p:spPr>
          <a:xfrm>
            <a:off x="762000" y="3810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Fock</a:t>
            </a:r>
            <a:r>
              <a:rPr lang="en-US" sz="1000" dirty="0" smtClean="0"/>
              <a:t> matrix</a:t>
            </a:r>
            <a:endParaRPr lang="en-US" sz="1000" dirty="0"/>
          </a:p>
        </p:txBody>
      </p:sp>
      <p:sp>
        <p:nvSpPr>
          <p:cNvPr id="884" name="TextBox 883"/>
          <p:cNvSpPr txBox="1"/>
          <p:nvPr/>
        </p:nvSpPr>
        <p:spPr>
          <a:xfrm>
            <a:off x="152400" y="48768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Distr-ed</a:t>
            </a:r>
            <a:r>
              <a:rPr lang="en-US" sz="800" dirty="0" smtClean="0"/>
              <a:t> fork matrix</a:t>
            </a:r>
            <a:endParaRPr lang="en-US" sz="800" dirty="0"/>
          </a:p>
        </p:txBody>
      </p:sp>
      <p:sp>
        <p:nvSpPr>
          <p:cNvPr id="885" name="TextBox 884"/>
          <p:cNvSpPr txBox="1"/>
          <p:nvPr/>
        </p:nvSpPr>
        <p:spPr>
          <a:xfrm>
            <a:off x="152400" y="51054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Distr-ed</a:t>
            </a:r>
            <a:r>
              <a:rPr lang="en-US" sz="800" dirty="0" smtClean="0"/>
              <a:t> P matrix</a:t>
            </a:r>
            <a:endParaRPr lang="en-US" sz="800" dirty="0"/>
          </a:p>
        </p:txBody>
      </p:sp>
      <p:sp>
        <p:nvSpPr>
          <p:cNvPr id="886" name="TextBox 885"/>
          <p:cNvSpPr txBox="1"/>
          <p:nvPr/>
        </p:nvSpPr>
        <p:spPr>
          <a:xfrm>
            <a:off x="609600" y="5867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  matrix</a:t>
            </a:r>
            <a:endParaRPr lang="en-US" sz="1000" dirty="0"/>
          </a:p>
        </p:txBody>
      </p:sp>
      <p:sp>
        <p:nvSpPr>
          <p:cNvPr id="887" name="Curved Right Arrow 886"/>
          <p:cNvSpPr/>
          <p:nvPr/>
        </p:nvSpPr>
        <p:spPr>
          <a:xfrm rot="10800000">
            <a:off x="7086600" y="1828800"/>
            <a:ext cx="1219200" cy="4191000"/>
          </a:xfrm>
          <a:prstGeom prst="curved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8" name="TextBox 887"/>
          <p:cNvSpPr txBox="1"/>
          <p:nvPr/>
        </p:nvSpPr>
        <p:spPr>
          <a:xfrm>
            <a:off x="152400" y="30480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Partial J and K</a:t>
            </a:r>
            <a:endParaRPr lang="en-US" sz="8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0060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" name="TextBox 325"/>
          <p:cNvSpPr txBox="1"/>
          <p:nvPr/>
        </p:nvSpPr>
        <p:spPr>
          <a:xfrm>
            <a:off x="6019800" y="1295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Generated guess matrix  C and compute  matrix P </a:t>
            </a:r>
            <a:endParaRPr lang="en-US" sz="800" dirty="0"/>
          </a:p>
        </p:txBody>
      </p:sp>
      <p:sp>
        <p:nvSpPr>
          <p:cNvPr id="327" name="Footer Placeholder 3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4167 0.1333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25 0.1333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0.0375 0.1277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0.02083 0.1277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0.0375 0.1277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0.02083 0.1277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5 L 0.0375 0.12778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6 L 0.02083 0.1277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15833 3.33333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5834 3.33333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0834 3.33333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2084 -0.16111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8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00417 -0.16111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125 -0.16111 " pathEditMode="relative" rAng="0" ptsTypes="AA">
                                      <p:cBhvr>
                                        <p:cTn id="117" dur="1000" spd="-10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2916 -0.16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8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4584 -0.15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7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5416 -0.15 " pathEditMode="relative" rAng="0" ptsTypes="AA">
                                      <p:cBhvr>
                                        <p:cTn id="123" dur="1000" spd="-100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7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17083 -0.16111 " pathEditMode="relative" rAng="0" ptsTypes="AA">
                                      <p:cBhvr>
                                        <p:cTn id="125" dur="1000" spd="-100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8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9584 -0.16111 " pathEditMode="relative" rAng="0" ptsTypes="AA">
                                      <p:cBhvr>
                                        <p:cTn id="127" dur="1000" spd="-100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8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9584 -0.15 " pathEditMode="relative" rAng="0" ptsTypes="AA">
                                      <p:cBhvr>
                                        <p:cTn id="129" dur="1000" spd="-100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0416 -0.15 " pathEditMode="relative" rAng="0" ptsTypes="AA">
                                      <p:cBhvr>
                                        <p:cTn id="131" dur="1000" spd="-10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7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2917 -0.16111 " pathEditMode="relative" rAng="0" ptsTypes="AA">
                                      <p:cBhvr>
                                        <p:cTn id="133" dur="1000" spd="-100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8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375 -0.15 " pathEditMode="relative" rAng="0" ptsTypes="AA">
                                      <p:cBhvr>
                                        <p:cTn id="135" dur="1000" spd="-100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7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5417 -0.15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7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625 -0.15 " pathEditMode="relative" rAng="0" ptsTypes="AA">
                                      <p:cBhvr>
                                        <p:cTn id="139" dur="1000" spd="-100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7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875 -0.15 " pathEditMode="relative" rAng="0" ptsTypes="AA">
                                      <p:cBhvr>
                                        <p:cTn id="141" dur="1000" spd="-100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7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0417 -0.15 " pathEditMode="relative" rAng="0" ptsTypes="AA">
                                      <p:cBhvr>
                                        <p:cTn id="143" dur="1000" spd="-100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947E-6 L -0.00416 0.10545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947E-6 L -0.02083 0.10545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947E-6 L -0.0375 0.11656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5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947E-6 L -0.04583 0.11656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5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947E-6 L -0.15417 0.10545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5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947E-6 L -0.17916 0.10545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53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947E-6 L -0.1875 0.11656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58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947E-6 L -0.20417 0.11656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58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947E-6 L -0.30417 0.10545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5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947E-6 L -0.32083 0.10545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5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947E-6 L -0.3375 0.10545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53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947E-6 L -0.35417 0.10545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53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947E-6 L -0.4625 0.10545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5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947E-6 L -0.4875 0.1054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5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947E-6 L -0.50416 0.10545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53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9" presetClass="path" presetSubtype="0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947E-6 L -0.5125 0.10545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64385E-6 L -0.17083 -0.00556 " pathEditMode="relative" rAng="0" ptsTypes="AA">
                                      <p:cBhvr>
                                        <p:cTn id="235" dur="1000" spd="-100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6 L -0.3125 -0.01111 " pathEditMode="relative" rAng="0" ptsTypes="AA">
                                      <p:cBhvr>
                                        <p:cTn id="237" dur="1000" spd="-100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4385E-6 L -0.47083 -0.00556 " pathEditMode="relative" rAng="0" ptsTypes="AA">
                                      <p:cBhvr>
                                        <p:cTn id="239" dur="1000" spd="-100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 animBg="1"/>
      <p:bldP spid="322" grpId="1" animBg="1"/>
      <p:bldP spid="323" grpId="0" animBg="1"/>
      <p:bldP spid="323" grpId="1" animBg="1"/>
      <p:bldP spid="324" grpId="0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548" grpId="1" animBg="1"/>
      <p:bldP spid="548" grpId="2" animBg="1"/>
      <p:bldP spid="549" grpId="1" animBg="1"/>
      <p:bldP spid="549" grpId="2" animBg="1"/>
      <p:bldP spid="550" grpId="1" animBg="1"/>
      <p:bldP spid="550" grpId="2" animBg="1"/>
      <p:bldP spid="551" grpId="1" animBg="1"/>
      <p:bldP spid="551" grpId="2" animBg="1"/>
      <p:bldP spid="552" grpId="1" animBg="1"/>
      <p:bldP spid="552" grpId="2" animBg="1"/>
      <p:bldP spid="553" grpId="1" animBg="1"/>
      <p:bldP spid="553" grpId="2" animBg="1"/>
      <p:bldP spid="554" grpId="1" animBg="1"/>
      <p:bldP spid="554" grpId="2" animBg="1"/>
      <p:bldP spid="555" grpId="1" animBg="1"/>
      <p:bldP spid="555" grpId="2" animBg="1"/>
      <p:bldP spid="556" grpId="1" animBg="1"/>
      <p:bldP spid="556" grpId="2" animBg="1"/>
      <p:bldP spid="557" grpId="1" animBg="1"/>
      <p:bldP spid="557" grpId="2" animBg="1"/>
      <p:bldP spid="558" grpId="1" animBg="1"/>
      <p:bldP spid="558" grpId="2" animBg="1"/>
      <p:bldP spid="559" grpId="1" animBg="1"/>
      <p:bldP spid="559" grpId="2" animBg="1"/>
      <p:bldP spid="560" grpId="1" animBg="1"/>
      <p:bldP spid="560" grpId="2" animBg="1"/>
      <p:bldP spid="561" grpId="1" animBg="1"/>
      <p:bldP spid="561" grpId="2" animBg="1"/>
      <p:bldP spid="562" grpId="1" animBg="1"/>
      <p:bldP spid="562" grpId="2" animBg="1"/>
      <p:bldP spid="563" grpId="1" animBg="1"/>
      <p:bldP spid="563" grpId="2" animBg="1"/>
      <p:bldP spid="565" grpId="0" animBg="1"/>
      <p:bldP spid="565" grpId="1" animBg="1"/>
      <p:bldP spid="566" grpId="0" animBg="1"/>
      <p:bldP spid="566" grpId="1" animBg="1"/>
      <p:bldP spid="567" grpId="0" animBg="1"/>
      <p:bldP spid="567" grpId="1" animBg="1"/>
      <p:bldP spid="568" grpId="0" animBg="1"/>
      <p:bldP spid="870" grpId="0" animBg="1" autoUpdateAnimBg="0"/>
      <p:bldP spid="870" grpId="1" animBg="1"/>
      <p:bldP spid="871" grpId="0" animBg="1" autoUpdateAnimBg="0"/>
      <p:bldP spid="871" grpId="1" animBg="1"/>
      <p:bldP spid="872" grpId="0" animBg="1" autoUpdateAnimBg="0"/>
      <p:bldP spid="872" grpId="1" animBg="1"/>
      <p:bldP spid="873" grpId="0" animBg="1" autoUpdateAnimBg="0"/>
      <p:bldP spid="873" grpId="1" animBg="1"/>
      <p:bldP spid="874" grpId="0" animBg="1" autoUpdateAnimBg="0"/>
      <p:bldP spid="874" grpId="1" animBg="1"/>
      <p:bldP spid="875" grpId="0" animBg="1" autoUpdateAnimBg="0"/>
      <p:bldP spid="875" grpId="1" animBg="1"/>
      <p:bldP spid="876" grpId="0" animBg="1" autoUpdateAnimBg="0"/>
      <p:bldP spid="876" grpId="1" animBg="1"/>
      <p:bldP spid="877" grpId="0" animBg="1" autoUpdateAnimBg="0"/>
      <p:bldP spid="877" grpId="1" animBg="1"/>
      <p:bldP spid="883" grpId="0"/>
      <p:bldP spid="884" grpId="0"/>
      <p:bldP spid="885" grpId="0"/>
      <p:bldP spid="886" grpId="0"/>
      <p:bldP spid="886" grpId="1"/>
      <p:bldP spid="887" grpId="2" animBg="1"/>
      <p:bldP spid="8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load balancing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447800"/>
          <a:ext cx="4267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181600" y="4038600"/>
          <a:ext cx="3581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81600" y="13716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114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Sorting for pair quantity computations and work selection strategy makes the computation on GPUs well balanced, reducing performance degradation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computing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NCSA’s Lincoln GPU cluster</a:t>
            </a:r>
          </a:p>
          <a:p>
            <a:r>
              <a:rPr lang="en-US" dirty="0" smtClean="0"/>
              <a:t>SCF </a:t>
            </a:r>
            <a:r>
              <a:rPr lang="en-US" dirty="0" smtClean="0"/>
              <a:t>theory in Quantum Chemistry</a:t>
            </a:r>
            <a:endParaRPr lang="en-US" dirty="0" smtClean="0"/>
          </a:p>
          <a:p>
            <a:r>
              <a:rPr lang="en-US" dirty="0" smtClean="0"/>
              <a:t>Implementation on a GPU cluster</a:t>
            </a:r>
          </a:p>
          <a:p>
            <a:pPr lvl="1"/>
            <a:r>
              <a:rPr lang="en-US" dirty="0" smtClean="0"/>
              <a:t>Kernels for J and K matrices</a:t>
            </a:r>
          </a:p>
          <a:p>
            <a:pPr lvl="1"/>
            <a:r>
              <a:rPr lang="en-US" dirty="0" smtClean="0"/>
              <a:t>Parallelization strategy for GPU cluster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219200"/>
          <a:ext cx="70866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  <a:gridCol w="1181100"/>
                <a:gridCol w="1181100"/>
              </a:tblGrid>
              <a:tr h="4114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Atoms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Orbitals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 shells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 shells</a:t>
                      </a:r>
                      <a:endParaRPr lang="en-US" sz="1200" dirty="0"/>
                    </a:p>
                  </a:txBody>
                  <a:tcPr/>
                </a:tc>
              </a:tr>
              <a:tr h="1934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Olestra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350</a:t>
                      </a:r>
                      <a:endParaRPr lang="en-US" sz="1200" dirty="0"/>
                    </a:p>
                  </a:txBody>
                  <a:tcPr/>
                </a:tc>
              </a:tr>
              <a:tr h="1934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BPTI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4893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897</a:t>
                      </a:r>
                      <a:endParaRPr lang="en-US" sz="1200" dirty="0"/>
                    </a:p>
                  </a:txBody>
                  <a:tcPr/>
                </a:tc>
              </a:tr>
              <a:tr h="19348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CspA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6290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8753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4220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1511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Performance</a:t>
            </a:r>
            <a:endParaRPr lang="en-US" sz="36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09600" y="3124200"/>
          <a:ext cx="25050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048001" y="3048000"/>
          <a:ext cx="2438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486401" y="3048000"/>
          <a:ext cx="2590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0400" y="571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nodes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66301" y="4204901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Runtime (s)</a:t>
            </a:r>
            <a:endParaRPr lang="en-US" sz="12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2895600"/>
            <a:ext cx="857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15200" y="5791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Using 321g basis set</a:t>
            </a:r>
            <a:endParaRPr lang="en-US" sz="12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81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Scalability of J, K and LA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33401" y="1295400"/>
          <a:ext cx="24384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48001" y="12954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943600" y="1219200"/>
          <a:ext cx="282892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4800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 and K matrices computation can scale well to 128 nodes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Linear Algebra scales only up to 16 nodes even for </a:t>
            </a:r>
            <a:r>
              <a:rPr lang="en-US" dirty="0" err="1" smtClean="0"/>
              <a:t>CsPA</a:t>
            </a:r>
            <a:r>
              <a:rPr lang="en-US" dirty="0" smtClean="0"/>
              <a:t> molecule</a:t>
            </a:r>
          </a:p>
          <a:p>
            <a:pPr marL="342900" indent="-34290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0386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number of nodes</a:t>
            </a:r>
            <a:endParaRPr lang="en-US" sz="1200" i="1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1676400"/>
            <a:ext cx="476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90600" y="1219200"/>
          <a:ext cx="6477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Performance: Linear Algebra breakdown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Diagonization</a:t>
            </a:r>
            <a:r>
              <a:rPr lang="en-US" dirty="0" smtClean="0"/>
              <a:t> scales the worst, </a:t>
            </a:r>
            <a:r>
              <a:rPr lang="en-US" dirty="0" err="1" smtClean="0"/>
              <a:t>dgemm</a:t>
            </a:r>
            <a:r>
              <a:rPr lang="en-US" dirty="0" smtClean="0"/>
              <a:t> is also important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fast, scalable GPU based SCALAPACK is needed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Magma from UTK?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Cula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/>
          <a:lstStyle/>
          <a:p>
            <a:r>
              <a:rPr lang="en-US" dirty="0" smtClean="0"/>
              <a:t>Results: Olestra molecule</a:t>
            </a:r>
            <a:endParaRPr lang="en-US" dirty="0"/>
          </a:p>
        </p:txBody>
      </p:sp>
      <p:pic>
        <p:nvPicPr>
          <p:cNvPr id="5" name="Picture 14" descr="D:\Projects\NSF CyberChem\NSF news story\2010\olestra_homo_lu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595" y="914400"/>
            <a:ext cx="3672805" cy="34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Olestra molecule consisting of 453 atoms  (a small example model used of testing the developed software) can be computed by the state-of-the-art quantum chemistry software package GAMESS running on an Intel Pentium D 3 GHz processor in over 12,408 seconds whereas our 8-node GPU cluster  implementation performs the same computation in just over 5 seconds, a 2,452× speedup.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71596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CspA</a:t>
            </a:r>
            <a:r>
              <a:rPr lang="en-US" dirty="0" smtClean="0"/>
              <a:t> molecule</a:t>
            </a:r>
            <a:endParaRPr lang="en-US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1" y="902230"/>
            <a:ext cx="4207746" cy="443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334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larger models, one SCF iteration for Cold shock protein A (</a:t>
            </a:r>
            <a:r>
              <a:rPr lang="en-US" dirty="0" err="1" smtClean="0"/>
              <a:t>CspA</a:t>
            </a:r>
            <a:r>
              <a:rPr lang="en-US" dirty="0" smtClean="0"/>
              <a:t>) molecule consisting of 1,732 atoms can be done in 88 seconds on a 16 node GPU cluster.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GPU computing brings Quantum Chemistry computing to a new level</a:t>
            </a:r>
          </a:p>
          <a:p>
            <a:r>
              <a:rPr lang="en-US" dirty="0" smtClean="0"/>
              <a:t>Parallelization enables computing of large molecules in shorter time</a:t>
            </a:r>
          </a:p>
          <a:p>
            <a:pPr lvl="1"/>
            <a:r>
              <a:rPr lang="en-US" dirty="0" smtClean="0"/>
              <a:t>J and K matrices show good scalability</a:t>
            </a:r>
          </a:p>
          <a:p>
            <a:pPr lvl="1"/>
            <a:r>
              <a:rPr lang="en-US" dirty="0" smtClean="0"/>
              <a:t>Linear Algebra can only scale up to 16 nodes</a:t>
            </a:r>
          </a:p>
          <a:p>
            <a:r>
              <a:rPr lang="en-US" dirty="0" smtClean="0"/>
              <a:t>Linear Algebra becomes a major bottleneck</a:t>
            </a:r>
          </a:p>
          <a:p>
            <a:pPr lvl="1"/>
            <a:r>
              <a:rPr lang="en-US" dirty="0" smtClean="0"/>
              <a:t>A linear algebra package using GPUs with good scalability is needed</a:t>
            </a:r>
          </a:p>
          <a:p>
            <a:pPr lvl="2"/>
            <a:r>
              <a:rPr lang="en-US" dirty="0" smtClean="0"/>
              <a:t>Matrix multiplication and </a:t>
            </a:r>
            <a:r>
              <a:rPr lang="en-US" dirty="0" err="1" smtClean="0"/>
              <a:t>eigenvalue</a:t>
            </a:r>
            <a:r>
              <a:rPr lang="en-US" dirty="0" smtClean="0"/>
              <a:t> solver</a:t>
            </a:r>
          </a:p>
          <a:p>
            <a:r>
              <a:rPr lang="en-US" dirty="0" smtClean="0"/>
              <a:t>Only S and P </a:t>
            </a:r>
            <a:r>
              <a:rPr lang="en-US" dirty="0" err="1" smtClean="0"/>
              <a:t>orbitals</a:t>
            </a:r>
            <a:r>
              <a:rPr lang="en-US" dirty="0" smtClean="0"/>
              <a:t> are supported at this moment</a:t>
            </a:r>
          </a:p>
          <a:p>
            <a:pPr lvl="1"/>
            <a:r>
              <a:rPr lang="en-US" dirty="0" smtClean="0"/>
              <a:t>Alexey Titov (NCSA) is working on D </a:t>
            </a:r>
            <a:r>
              <a:rPr lang="en-US" dirty="0" err="1" smtClean="0"/>
              <a:t>orbitals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was supported by the National Science Foundation grant CHE-06-26354.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95541" y="983225"/>
          <a:ext cx="7711040" cy="539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729" y="275167"/>
            <a:ext cx="7670271" cy="584775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GPUs?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2578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5800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1816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5950 Ultra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0292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6800 Ultra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7800 GTX</a:t>
            </a:r>
            <a:endParaRPr lang="en-US" sz="12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6588125"/>
            <a:ext cx="4419600" cy="269875"/>
          </a:xfrm>
        </p:spPr>
        <p:txBody>
          <a:bodyPr/>
          <a:lstStyle/>
          <a:p>
            <a:r>
              <a:rPr lang="en-US" smtClean="0"/>
              <a:t>IPDPS 200</a:t>
            </a:r>
            <a:endParaRPr lang="en-US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066800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Performance Trends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NVIDIA Tesla T10 GPU Architecture</a:t>
            </a:r>
            <a:endParaRPr lang="en-US" dirty="0"/>
          </a:p>
        </p:txBody>
      </p:sp>
      <p:sp>
        <p:nvSpPr>
          <p:cNvPr id="159" name="Content Placeholder 158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3581400" cy="5105400"/>
          </a:xfrm>
        </p:spPr>
        <p:txBody>
          <a:bodyPr/>
          <a:lstStyle/>
          <a:p>
            <a:r>
              <a:rPr lang="en-US" dirty="0" smtClean="0"/>
              <a:t>T10 architecture</a:t>
            </a:r>
          </a:p>
          <a:p>
            <a:pPr lvl="1"/>
            <a:r>
              <a:rPr lang="en-US" dirty="0" smtClean="0"/>
              <a:t>240 streaming processors arranged as 30 streaming multiprocessors </a:t>
            </a:r>
          </a:p>
          <a:p>
            <a:pPr lvl="1"/>
            <a:r>
              <a:rPr lang="en-US" dirty="0" smtClean="0"/>
              <a:t>At 1.3 GHz this provides</a:t>
            </a:r>
          </a:p>
          <a:p>
            <a:pPr lvl="2"/>
            <a:r>
              <a:rPr lang="en-US" dirty="0" smtClean="0"/>
              <a:t>1 TFLOP SP</a:t>
            </a:r>
          </a:p>
          <a:p>
            <a:pPr lvl="2"/>
            <a:r>
              <a:rPr lang="en-US" dirty="0" smtClean="0"/>
              <a:t>86.4 GFLOP DP</a:t>
            </a:r>
          </a:p>
          <a:p>
            <a:pPr lvl="1"/>
            <a:r>
              <a:rPr lang="en-US" dirty="0" smtClean="0"/>
              <a:t>512-bit interface to off-chip GDDR3 memory</a:t>
            </a:r>
          </a:p>
          <a:p>
            <a:pPr lvl="2"/>
            <a:r>
              <a:rPr lang="en-US" dirty="0" smtClean="0"/>
              <a:t>102 GB/s bandwidth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42900" y="1143000"/>
            <a:ext cx="4610100" cy="5180806"/>
            <a:chOff x="3886200" y="724694"/>
            <a:chExt cx="4610100" cy="5180806"/>
          </a:xfrm>
        </p:grpSpPr>
        <p:grpSp>
          <p:nvGrpSpPr>
            <p:cNvPr id="4" name="Group 67"/>
            <p:cNvGrpSpPr/>
            <p:nvPr/>
          </p:nvGrpSpPr>
          <p:grpSpPr>
            <a:xfrm>
              <a:off x="3886200" y="1447006"/>
              <a:ext cx="2019300" cy="3314700"/>
              <a:chOff x="8915400" y="1752600"/>
              <a:chExt cx="2019300" cy="33147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8915400" y="1752600"/>
                <a:ext cx="2019300" cy="33147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b="1" dirty="0" smtClean="0"/>
                  <a:t>TPC 1</a:t>
                </a:r>
                <a:endParaRPr lang="en-US" sz="1200" b="1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1600" y="2019300"/>
                <a:ext cx="1866900" cy="1905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Geometry controller</a:t>
                </a:r>
                <a:endParaRPr lang="en-US" sz="1050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1600" y="2247900"/>
                <a:ext cx="1866900" cy="1905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SMC</a:t>
                </a:r>
                <a:endParaRPr lang="en-US" sz="1050" dirty="0"/>
              </a:p>
            </p:txBody>
          </p:sp>
          <p:grpSp>
            <p:nvGrpSpPr>
              <p:cNvPr id="5" name="Group 29"/>
              <p:cNvGrpSpPr/>
              <p:nvPr/>
            </p:nvGrpSpPr>
            <p:grpSpPr>
              <a:xfrm>
                <a:off x="8991600" y="2514600"/>
                <a:ext cx="571500" cy="1905000"/>
                <a:chOff x="5753100" y="2590800"/>
                <a:chExt cx="571500" cy="1905000"/>
              </a:xfrm>
            </p:grpSpPr>
            <p:sp>
              <p:nvSpPr>
                <p:cNvPr id="137" name="Rectangle 8"/>
                <p:cNvSpPr/>
                <p:nvPr/>
              </p:nvSpPr>
              <p:spPr>
                <a:xfrm>
                  <a:off x="5753100" y="2590800"/>
                  <a:ext cx="571500" cy="1905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050" b="1" dirty="0" smtClean="0"/>
                    <a:t>SM</a:t>
                  </a:r>
                  <a:endParaRPr lang="en-US" sz="1050" b="1" dirty="0"/>
                </a:p>
              </p:txBody>
            </p:sp>
            <p:sp>
              <p:nvSpPr>
                <p:cNvPr id="138" name="Rectangle 9"/>
                <p:cNvSpPr/>
                <p:nvPr/>
              </p:nvSpPr>
              <p:spPr>
                <a:xfrm>
                  <a:off x="5829300" y="4305300"/>
                  <a:ext cx="419100" cy="152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ts val="400"/>
                    </a:lnSpc>
                  </a:pPr>
                  <a:r>
                    <a:rPr lang="en-US" sz="600" dirty="0" smtClean="0"/>
                    <a:t>Shared memory</a:t>
                  </a:r>
                  <a:endParaRPr lang="en-US" sz="600" dirty="0"/>
                </a:p>
              </p:txBody>
            </p:sp>
            <p:sp>
              <p:nvSpPr>
                <p:cNvPr id="139" name="Rectangle 10"/>
                <p:cNvSpPr/>
                <p:nvPr/>
              </p:nvSpPr>
              <p:spPr>
                <a:xfrm>
                  <a:off x="58293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140" name="Rectangle 11"/>
                <p:cNvSpPr/>
                <p:nvPr/>
              </p:nvSpPr>
              <p:spPr>
                <a:xfrm>
                  <a:off x="60579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141" name="Rectangle 12"/>
                <p:cNvSpPr/>
                <p:nvPr/>
              </p:nvSpPr>
              <p:spPr>
                <a:xfrm>
                  <a:off x="58293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2" name="Rectangle 13"/>
                <p:cNvSpPr/>
                <p:nvPr/>
              </p:nvSpPr>
              <p:spPr>
                <a:xfrm>
                  <a:off x="60579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8293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0579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58293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0579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58293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0579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5829300" y="30327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C cache</a:t>
                  </a:r>
                  <a:endParaRPr lang="en-US" sz="500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829300" y="29184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MT </a:t>
                  </a:r>
                  <a:r>
                    <a:rPr lang="en-US" sz="400" dirty="0" smtClean="0"/>
                    <a:t>issue</a:t>
                  </a:r>
                  <a:endParaRPr lang="en-US" sz="500" dirty="0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5829300" y="28041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I cache</a:t>
                  </a:r>
                  <a:endParaRPr lang="en-US" sz="500" dirty="0"/>
                </a:p>
              </p:txBody>
            </p:sp>
          </p:grpSp>
          <p:grpSp>
            <p:nvGrpSpPr>
              <p:cNvPr id="6" name="Group 30"/>
              <p:cNvGrpSpPr/>
              <p:nvPr/>
            </p:nvGrpSpPr>
            <p:grpSpPr>
              <a:xfrm>
                <a:off x="9639300" y="2514600"/>
                <a:ext cx="571500" cy="1905000"/>
                <a:chOff x="5753100" y="2590800"/>
                <a:chExt cx="571500" cy="1905000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753100" y="2590800"/>
                  <a:ext cx="571500" cy="1905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050" b="1" dirty="0" smtClean="0"/>
                    <a:t>SM</a:t>
                  </a:r>
                  <a:endParaRPr lang="en-US" sz="1050" b="1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829300" y="4305300"/>
                  <a:ext cx="419100" cy="152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ts val="400"/>
                    </a:lnSpc>
                  </a:pPr>
                  <a:r>
                    <a:rPr lang="en-US" sz="600" dirty="0" smtClean="0"/>
                    <a:t>Shared memory</a:t>
                  </a:r>
                  <a:endParaRPr lang="en-US" sz="600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58293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0579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8293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0579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58293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0579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58293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60579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58293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60579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5829300" y="30327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C cache</a:t>
                  </a:r>
                  <a:endParaRPr lang="en-US" sz="500" dirty="0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829300" y="29184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MT </a:t>
                  </a:r>
                  <a:r>
                    <a:rPr lang="en-US" sz="400" dirty="0" smtClean="0"/>
                    <a:t>issue</a:t>
                  </a:r>
                  <a:endParaRPr lang="en-US" sz="500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5829300" y="28041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I cache</a:t>
                  </a:r>
                  <a:endParaRPr lang="en-US" sz="500" dirty="0"/>
                </a:p>
              </p:txBody>
            </p:sp>
          </p:grpSp>
          <p:grpSp>
            <p:nvGrpSpPr>
              <p:cNvPr id="10" name="Group 46"/>
              <p:cNvGrpSpPr/>
              <p:nvPr/>
            </p:nvGrpSpPr>
            <p:grpSpPr>
              <a:xfrm>
                <a:off x="10287000" y="2514600"/>
                <a:ext cx="571500" cy="1905000"/>
                <a:chOff x="5753100" y="2590800"/>
                <a:chExt cx="571500" cy="1905000"/>
              </a:xfrm>
            </p:grpSpPr>
            <p:sp>
              <p:nvSpPr>
                <p:cNvPr id="107" name="Rectangle 47"/>
                <p:cNvSpPr/>
                <p:nvPr/>
              </p:nvSpPr>
              <p:spPr>
                <a:xfrm>
                  <a:off x="5753100" y="2590800"/>
                  <a:ext cx="571500" cy="1905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050" b="1" dirty="0" smtClean="0"/>
                    <a:t>SM</a:t>
                  </a:r>
                  <a:endParaRPr lang="en-US" sz="1050" b="1" dirty="0"/>
                </a:p>
              </p:txBody>
            </p:sp>
            <p:sp>
              <p:nvSpPr>
                <p:cNvPr id="108" name="Rectangle 48"/>
                <p:cNvSpPr/>
                <p:nvPr/>
              </p:nvSpPr>
              <p:spPr>
                <a:xfrm>
                  <a:off x="5829300" y="4305300"/>
                  <a:ext cx="419100" cy="152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ts val="400"/>
                    </a:lnSpc>
                  </a:pPr>
                  <a:r>
                    <a:rPr lang="en-US" sz="600" dirty="0" smtClean="0"/>
                    <a:t>Shared memory</a:t>
                  </a:r>
                  <a:endParaRPr lang="en-US" sz="6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8293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60579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8293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0579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8293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0579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8293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0579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8293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0579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829300" y="30327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C cache</a:t>
                  </a:r>
                  <a:endParaRPr lang="en-US" sz="500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5829300" y="29184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 smtClean="0"/>
                    <a:t>MT issue</a:t>
                  </a:r>
                  <a:endParaRPr lang="en-US" sz="400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829300" y="28041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I cache</a:t>
                  </a:r>
                  <a:endParaRPr lang="en-US" sz="500" dirty="0"/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8991600" y="4495800"/>
                <a:ext cx="1866900" cy="4953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050" dirty="0" smtClean="0"/>
                  <a:t>Texture units</a:t>
                </a:r>
                <a:endParaRPr lang="en-US" sz="105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67800" y="4724400"/>
                <a:ext cx="1714500" cy="1905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Texture L1</a:t>
                </a:r>
                <a:endParaRPr lang="en-US" sz="1100" dirty="0"/>
              </a:p>
            </p:txBody>
          </p:sp>
        </p:grpSp>
        <p:grpSp>
          <p:nvGrpSpPr>
            <p:cNvPr id="11" name="Group 68"/>
            <p:cNvGrpSpPr/>
            <p:nvPr/>
          </p:nvGrpSpPr>
          <p:grpSpPr>
            <a:xfrm>
              <a:off x="6477000" y="1447006"/>
              <a:ext cx="2019300" cy="3314700"/>
              <a:chOff x="8915400" y="1752600"/>
              <a:chExt cx="2019300" cy="33147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8915400" y="1752600"/>
                <a:ext cx="2019300" cy="33147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200" b="1" dirty="0" smtClean="0"/>
                  <a:t>TPC 10</a:t>
                </a:r>
                <a:endParaRPr lang="en-US" sz="1200" b="1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1600" y="2019300"/>
                <a:ext cx="1866900" cy="1905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Geometry controller</a:t>
                </a:r>
                <a:endParaRPr lang="en-US" sz="105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91600" y="2247900"/>
                <a:ext cx="1866900" cy="1905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SMC</a:t>
                </a:r>
                <a:endParaRPr lang="en-US" sz="1050" dirty="0"/>
              </a:p>
            </p:txBody>
          </p:sp>
          <p:grpSp>
            <p:nvGrpSpPr>
              <p:cNvPr id="49" name="Group 29"/>
              <p:cNvGrpSpPr/>
              <p:nvPr/>
            </p:nvGrpSpPr>
            <p:grpSpPr>
              <a:xfrm>
                <a:off x="8991600" y="2514600"/>
                <a:ext cx="571500" cy="1905000"/>
                <a:chOff x="5753100" y="2590800"/>
                <a:chExt cx="571500" cy="1905000"/>
              </a:xfrm>
            </p:grpSpPr>
            <p:sp>
              <p:nvSpPr>
                <p:cNvPr id="84" name="Rectangle 8"/>
                <p:cNvSpPr/>
                <p:nvPr/>
              </p:nvSpPr>
              <p:spPr>
                <a:xfrm>
                  <a:off x="5753100" y="2590800"/>
                  <a:ext cx="571500" cy="1905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050" b="1" dirty="0" smtClean="0"/>
                    <a:t>SM</a:t>
                  </a:r>
                  <a:endParaRPr lang="en-US" sz="1050" b="1" dirty="0"/>
                </a:p>
              </p:txBody>
            </p:sp>
            <p:sp>
              <p:nvSpPr>
                <p:cNvPr id="85" name="Rectangle 9"/>
                <p:cNvSpPr/>
                <p:nvPr/>
              </p:nvSpPr>
              <p:spPr>
                <a:xfrm>
                  <a:off x="5829300" y="4305300"/>
                  <a:ext cx="419100" cy="152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ts val="400"/>
                    </a:lnSpc>
                  </a:pPr>
                  <a:r>
                    <a:rPr lang="en-US" sz="600" dirty="0" smtClean="0"/>
                    <a:t>Shared memory</a:t>
                  </a:r>
                  <a:endParaRPr lang="en-US" sz="6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8293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0579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8293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0579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58293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0579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8293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0579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8293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0579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5829300" y="30327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C cache</a:t>
                  </a:r>
                  <a:endParaRPr lang="en-US" sz="500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5829300" y="29184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 smtClean="0"/>
                    <a:t>MT issue</a:t>
                  </a:r>
                  <a:endParaRPr lang="en-US" sz="400" dirty="0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5829300" y="28041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I cache</a:t>
                  </a:r>
                  <a:endParaRPr lang="en-US" sz="500" dirty="0"/>
                </a:p>
              </p:txBody>
            </p:sp>
          </p:grpSp>
          <p:grpSp>
            <p:nvGrpSpPr>
              <p:cNvPr id="50" name="Group 30"/>
              <p:cNvGrpSpPr/>
              <p:nvPr/>
            </p:nvGrpSpPr>
            <p:grpSpPr>
              <a:xfrm>
                <a:off x="9639300" y="2514600"/>
                <a:ext cx="571500" cy="1905000"/>
                <a:chOff x="5753100" y="2590800"/>
                <a:chExt cx="571500" cy="19050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753100" y="2590800"/>
                  <a:ext cx="571500" cy="1905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050" b="1" dirty="0" smtClean="0"/>
                    <a:t>SM</a:t>
                  </a:r>
                  <a:endParaRPr lang="en-US" sz="1050" b="1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829300" y="4305300"/>
                  <a:ext cx="419100" cy="152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ts val="400"/>
                    </a:lnSpc>
                  </a:pPr>
                  <a:r>
                    <a:rPr lang="en-US" sz="600" dirty="0" smtClean="0"/>
                    <a:t>Shared memory</a:t>
                  </a:r>
                  <a:endParaRPr lang="en-US" sz="600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8293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0579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58293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0579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8293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0579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293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0579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8293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0579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5829300" y="30327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C cache</a:t>
                  </a:r>
                  <a:endParaRPr lang="en-US" sz="5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5829300" y="29184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 smtClean="0"/>
                    <a:t>MT issue</a:t>
                  </a:r>
                  <a:endParaRPr lang="en-US" sz="4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829300" y="28041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I cache</a:t>
                  </a:r>
                  <a:endParaRPr lang="en-US" sz="500" dirty="0"/>
                </a:p>
              </p:txBody>
            </p:sp>
          </p:grpSp>
          <p:grpSp>
            <p:nvGrpSpPr>
              <p:cNvPr id="51" name="Group 46"/>
              <p:cNvGrpSpPr/>
              <p:nvPr/>
            </p:nvGrpSpPr>
            <p:grpSpPr>
              <a:xfrm>
                <a:off x="10287000" y="2514600"/>
                <a:ext cx="571500" cy="1905000"/>
                <a:chOff x="5753100" y="2590800"/>
                <a:chExt cx="571500" cy="190500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753100" y="2590800"/>
                  <a:ext cx="571500" cy="1905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050" b="1" dirty="0" smtClean="0"/>
                    <a:t>SM</a:t>
                  </a:r>
                  <a:endParaRPr lang="en-US" sz="1050" b="1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829300" y="4305300"/>
                  <a:ext cx="419100" cy="1524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ts val="400"/>
                    </a:lnSpc>
                  </a:pPr>
                  <a:r>
                    <a:rPr lang="en-US" sz="600" dirty="0" smtClean="0"/>
                    <a:t>Shared memory</a:t>
                  </a:r>
                  <a:endParaRPr lang="en-US" sz="600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8293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057900" y="40767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700" dirty="0" smtClean="0"/>
                    <a:t>SFU</a:t>
                  </a:r>
                  <a:endParaRPr lang="en-US" sz="700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8293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057900" y="38481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8293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057900" y="36195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8293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057900" y="33909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8293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057900" y="3162300"/>
                  <a:ext cx="190500" cy="1905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800" dirty="0" smtClean="0"/>
                    <a:t>SP</a:t>
                  </a:r>
                  <a:endParaRPr lang="en-US" sz="800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5829300" y="30327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C cache</a:t>
                  </a:r>
                  <a:endParaRPr lang="en-US" sz="500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829300" y="29184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 smtClean="0"/>
                    <a:t>MT issue</a:t>
                  </a:r>
                  <a:endParaRPr lang="en-US" sz="400" dirty="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829300" y="2804160"/>
                  <a:ext cx="419100" cy="9144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 smtClean="0"/>
                    <a:t>I cache</a:t>
                  </a:r>
                  <a:endParaRPr lang="en-US" sz="500" dirty="0"/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8991600" y="4495800"/>
                <a:ext cx="1866900" cy="4953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050" dirty="0" smtClean="0"/>
                  <a:t>Texture units</a:t>
                </a:r>
                <a:endParaRPr lang="en-US" sz="105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67800" y="4724400"/>
                <a:ext cx="1714500" cy="1905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Texture L1</a:t>
                </a:r>
                <a:endParaRPr lang="en-US" sz="1100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050280" y="3085306"/>
              <a:ext cx="45720" cy="4572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64580" y="3085306"/>
              <a:ext cx="45720" cy="4572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286500" y="3085306"/>
              <a:ext cx="45720" cy="4572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80" name="Group 182"/>
            <p:cNvGrpSpPr/>
            <p:nvPr/>
          </p:nvGrpSpPr>
          <p:grpSpPr>
            <a:xfrm>
              <a:off x="3886200" y="724694"/>
              <a:ext cx="4610100" cy="723900"/>
              <a:chOff x="3886200" y="724694"/>
              <a:chExt cx="4610100" cy="7239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629400" y="952500"/>
                <a:ext cx="1866900" cy="228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Thread execution manager</a:t>
                </a:r>
                <a:endParaRPr lang="en-US" sz="11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181600" y="952500"/>
                <a:ext cx="1219200" cy="228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Input assembler</a:t>
                </a:r>
                <a:endParaRPr lang="en-US" sz="11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86200" y="952500"/>
                <a:ext cx="1066800" cy="228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PCIe</a:t>
                </a:r>
                <a:r>
                  <a:rPr lang="en-US" sz="1100" dirty="0" smtClean="0"/>
                  <a:t> interface</a:t>
                </a:r>
                <a:endParaRPr lang="en-US" sz="1100" dirty="0"/>
              </a:p>
            </p:txBody>
          </p:sp>
          <p:cxnSp>
            <p:nvCxnSpPr>
              <p:cNvPr id="41" name="Straight Arrow Connector 40"/>
              <p:cNvCxnSpPr>
                <a:stCxn id="40" idx="3"/>
                <a:endCxn id="39" idx="1"/>
              </p:cNvCxnSpPr>
              <p:nvPr/>
            </p:nvCxnSpPr>
            <p:spPr>
              <a:xfrm>
                <a:off x="4953000" y="10668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9" idx="3"/>
                <a:endCxn id="38" idx="1"/>
              </p:cNvCxnSpPr>
              <p:nvPr/>
            </p:nvCxnSpPr>
            <p:spPr>
              <a:xfrm>
                <a:off x="6400800" y="10668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40" idx="0"/>
              </p:cNvCxnSpPr>
              <p:nvPr/>
            </p:nvCxnSpPr>
            <p:spPr>
              <a:xfrm rot="5400000">
                <a:off x="4305300" y="838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8" idx="2"/>
              </p:cNvCxnSpPr>
              <p:nvPr/>
            </p:nvCxnSpPr>
            <p:spPr>
              <a:xfrm rot="5400000">
                <a:off x="7429500" y="1314450"/>
                <a:ext cx="2667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38" idx="2"/>
                <a:endCxn id="99" idx="0"/>
              </p:cNvCxnSpPr>
              <p:nvPr/>
            </p:nvCxnSpPr>
            <p:spPr>
              <a:xfrm rot="5400000">
                <a:off x="6096397" y="-19447"/>
                <a:ext cx="265906" cy="2667000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82" name="Group 158"/>
            <p:cNvGrpSpPr/>
            <p:nvPr/>
          </p:nvGrpSpPr>
          <p:grpSpPr>
            <a:xfrm>
              <a:off x="3886200" y="4761706"/>
              <a:ext cx="4610100" cy="1143794"/>
              <a:chOff x="3886200" y="4761706"/>
              <a:chExt cx="4610100" cy="114379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3962400" y="5524500"/>
                <a:ext cx="1524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229894" y="5523706"/>
                <a:ext cx="1524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8229600" y="5180806"/>
                <a:ext cx="266700" cy="2667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/>
                  <a:t>L2</a:t>
                </a:r>
                <a:endParaRPr lang="en-US" sz="11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810500" y="5180806"/>
                <a:ext cx="342900" cy="2667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/>
                  <a:t>ROP</a:t>
                </a:r>
                <a:endParaRPr lang="en-US" sz="1100" b="1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7962900" y="5523706"/>
                <a:ext cx="1524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8268494" y="5522912"/>
                <a:ext cx="1524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6050280" y="5257800"/>
                <a:ext cx="45720" cy="4572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164580" y="5257800"/>
                <a:ext cx="45720" cy="4572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286500" y="5257800"/>
                <a:ext cx="45720" cy="4572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>
                <a:off x="4324350" y="4856956"/>
                <a:ext cx="1905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7677944" y="4856162"/>
                <a:ext cx="1905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3944144" y="5085556"/>
                <a:ext cx="1905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287044" y="5085556"/>
                <a:ext cx="1905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868444" y="5085556"/>
                <a:ext cx="1905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8249444" y="5085556"/>
                <a:ext cx="190500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886200" y="5181600"/>
                <a:ext cx="266700" cy="2667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/>
                  <a:t>L2</a:t>
                </a:r>
                <a:endParaRPr lang="en-US" sz="110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29100" y="5181600"/>
                <a:ext cx="342900" cy="2667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 smtClean="0"/>
                  <a:t>ROP</a:t>
                </a:r>
                <a:endParaRPr lang="en-US" sz="1100" b="1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886200" y="4876800"/>
                <a:ext cx="4610100" cy="1905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512-bit memory interconnect</a:t>
                </a:r>
                <a:endParaRPr lang="en-US" sz="11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86200" y="5562600"/>
                <a:ext cx="4953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57700" y="5562600"/>
                <a:ext cx="4953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29200" y="5562600"/>
                <a:ext cx="4953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00700" y="5562600"/>
                <a:ext cx="4953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210300" y="5562600"/>
                <a:ext cx="4953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81800" y="5562600"/>
                <a:ext cx="4953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53300" y="5562600"/>
                <a:ext cx="5334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962900" y="5562600"/>
                <a:ext cx="533400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/>
                  <a:t>DRAM</a:t>
                </a:r>
                <a:endParaRPr lang="en-US" sz="1200" dirty="0"/>
              </a:p>
            </p:txBody>
          </p:sp>
        </p:grpSp>
      </p:grpSp>
      <p:sp>
        <p:nvSpPr>
          <p:cNvPr id="152" name="Footer Placeholder 15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64 Tesla Linux Cluster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Lincoln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410200"/>
          </a:xfrm>
        </p:spPr>
        <p:txBody>
          <a:bodyPr/>
          <a:lstStyle/>
          <a:p>
            <a:r>
              <a:rPr lang="en-US" sz="2400" dirty="0" smtClean="0"/>
              <a:t>Dell </a:t>
            </a:r>
            <a:r>
              <a:rPr lang="en-US" sz="2400" dirty="0" err="1" smtClean="0"/>
              <a:t>PowerEdge</a:t>
            </a:r>
            <a:r>
              <a:rPr lang="en-US" sz="2400" dirty="0" smtClean="0"/>
              <a:t> 1955 server</a:t>
            </a:r>
          </a:p>
          <a:p>
            <a:pPr lvl="1"/>
            <a:r>
              <a:rPr lang="en-US" sz="2000" dirty="0" smtClean="0"/>
              <a:t>Intel 64 (</a:t>
            </a:r>
            <a:r>
              <a:rPr lang="en-US" sz="2000" dirty="0" err="1" smtClean="0"/>
              <a:t>Harpertown</a:t>
            </a:r>
            <a:r>
              <a:rPr lang="en-US" sz="2000" dirty="0" smtClean="0"/>
              <a:t>) 2.33 GHz dual socket quad core</a:t>
            </a:r>
          </a:p>
          <a:p>
            <a:pPr lvl="1"/>
            <a:r>
              <a:rPr lang="en-US" sz="2000" dirty="0" smtClean="0"/>
              <a:t>16 GB DDR2</a:t>
            </a:r>
          </a:p>
          <a:p>
            <a:pPr lvl="1"/>
            <a:r>
              <a:rPr lang="en-US" sz="2000" dirty="0" err="1" smtClean="0"/>
              <a:t>Infiniband</a:t>
            </a:r>
            <a:r>
              <a:rPr lang="en-US" sz="2000" dirty="0" smtClean="0"/>
              <a:t> SDR</a:t>
            </a:r>
          </a:p>
          <a:p>
            <a:r>
              <a:rPr lang="en-US" sz="2400" dirty="0" smtClean="0"/>
              <a:t>Tesla S1070 1U GPU Computing Server</a:t>
            </a:r>
          </a:p>
          <a:p>
            <a:pPr lvl="1"/>
            <a:r>
              <a:rPr lang="en-US" sz="2000" dirty="0" smtClean="0"/>
              <a:t>1.3 GHz Tesla T10 processors</a:t>
            </a:r>
          </a:p>
          <a:p>
            <a:pPr lvl="1"/>
            <a:r>
              <a:rPr lang="en-US" sz="2000" dirty="0" smtClean="0"/>
              <a:t>4x4 GB GDDR3 SDRAM</a:t>
            </a:r>
          </a:p>
          <a:p>
            <a:r>
              <a:rPr lang="en-US" sz="2400" dirty="0" smtClean="0"/>
              <a:t>Cluster</a:t>
            </a:r>
          </a:p>
          <a:p>
            <a:pPr lvl="1"/>
            <a:r>
              <a:rPr lang="en-US" sz="2000" dirty="0" smtClean="0"/>
              <a:t>Servers: 192</a:t>
            </a:r>
          </a:p>
          <a:p>
            <a:pPr lvl="1"/>
            <a:r>
              <a:rPr lang="en-US" sz="2000" dirty="0" smtClean="0"/>
              <a:t>Accelerator Units: 96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Two Compute Nodes</a:t>
            </a:r>
            <a:endParaRPr lang="en-US" sz="24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4876800" y="1752600"/>
            <a:ext cx="3810000" cy="4343400"/>
            <a:chOff x="4876800" y="1752600"/>
            <a:chExt cx="3810000" cy="4343400"/>
          </a:xfrm>
        </p:grpSpPr>
        <p:sp>
          <p:nvSpPr>
            <p:cNvPr id="263" name="Rectangle 262"/>
            <p:cNvSpPr/>
            <p:nvPr/>
          </p:nvSpPr>
          <p:spPr>
            <a:xfrm>
              <a:off x="6934200" y="2438400"/>
              <a:ext cx="1524000" cy="1066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Dell </a:t>
              </a:r>
              <a:r>
                <a:rPr lang="en-US" sz="1600" dirty="0" err="1" smtClean="0"/>
                <a:t>PowerEdge</a:t>
              </a:r>
              <a:r>
                <a:rPr lang="en-US" sz="1600" dirty="0" smtClean="0"/>
                <a:t> 1955 server</a:t>
              </a:r>
            </a:p>
          </p:txBody>
        </p:sp>
        <p:sp>
          <p:nvSpPr>
            <p:cNvPr id="203" name="Left-Right Arrow 202"/>
            <p:cNvSpPr/>
            <p:nvPr/>
          </p:nvSpPr>
          <p:spPr>
            <a:xfrm>
              <a:off x="4876800" y="1752600"/>
              <a:ext cx="3505200" cy="332232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IB</a:t>
              </a:r>
              <a:endParaRPr lang="en-US" sz="14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257800" y="3962400"/>
              <a:ext cx="3124200" cy="2133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Tesla S1070</a:t>
              </a:r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4102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T10</a:t>
              </a:r>
              <a:endParaRPr lang="en-US" sz="14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0960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T10</a:t>
              </a:r>
              <a:endParaRPr lang="en-US" sz="14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410200" y="4114800"/>
              <a:ext cx="1295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PCIe</a:t>
              </a:r>
              <a:r>
                <a:rPr lang="en-US" sz="1400" dirty="0" smtClean="0"/>
                <a:t> interface</a:t>
              </a:r>
              <a:endParaRPr lang="en-US" sz="1400" dirty="0"/>
            </a:p>
          </p:txBody>
        </p:sp>
        <p:cxnSp>
          <p:nvCxnSpPr>
            <p:cNvPr id="208" name="Elbow Connector 207"/>
            <p:cNvCxnSpPr>
              <a:stCxn id="205" idx="0"/>
            </p:cNvCxnSpPr>
            <p:nvPr/>
          </p:nvCxnSpPr>
          <p:spPr>
            <a:xfrm rot="5400000" flipH="1" flipV="1">
              <a:off x="56007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Elbow Connector 208"/>
            <p:cNvCxnSpPr>
              <a:stCxn id="206" idx="0"/>
            </p:cNvCxnSpPr>
            <p:nvPr/>
          </p:nvCxnSpPr>
          <p:spPr>
            <a:xfrm rot="5400000" flipH="1" flipV="1">
              <a:off x="62865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/>
            <p:cNvSpPr/>
            <p:nvPr/>
          </p:nvSpPr>
          <p:spPr>
            <a:xfrm>
              <a:off x="54102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DRAM</a:t>
              </a:r>
              <a:endParaRPr lang="en-US" sz="11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0960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DRAM</a:t>
              </a:r>
              <a:endParaRPr lang="en-US" sz="1100" dirty="0"/>
            </a:p>
          </p:txBody>
        </p:sp>
        <p:cxnSp>
          <p:nvCxnSpPr>
            <p:cNvPr id="212" name="Elbow Connector 211"/>
            <p:cNvCxnSpPr>
              <a:stCxn id="205" idx="2"/>
              <a:endCxn id="210" idx="0"/>
            </p:cNvCxnSpPr>
            <p:nvPr/>
          </p:nvCxnSpPr>
          <p:spPr>
            <a:xfrm rot="5400000">
              <a:off x="56007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Elbow Connector 212"/>
            <p:cNvCxnSpPr>
              <a:stCxn id="211" idx="0"/>
              <a:endCxn id="206" idx="2"/>
            </p:cNvCxnSpPr>
            <p:nvPr/>
          </p:nvCxnSpPr>
          <p:spPr>
            <a:xfrm rot="5400000" flipH="1" flipV="1">
              <a:off x="62865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/>
            <p:cNvSpPr/>
            <p:nvPr/>
          </p:nvSpPr>
          <p:spPr>
            <a:xfrm>
              <a:off x="69342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T10</a:t>
              </a:r>
              <a:endParaRPr lang="en-US" sz="14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6200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T10</a:t>
              </a:r>
              <a:endParaRPr lang="en-US" sz="14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934200" y="4114800"/>
              <a:ext cx="1295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PCIe</a:t>
              </a:r>
              <a:r>
                <a:rPr lang="en-US" sz="1400" dirty="0" smtClean="0"/>
                <a:t> interface</a:t>
              </a:r>
              <a:endParaRPr lang="en-US" sz="1400" dirty="0"/>
            </a:p>
          </p:txBody>
        </p:sp>
        <p:cxnSp>
          <p:nvCxnSpPr>
            <p:cNvPr id="217" name="Elbow Connector 216"/>
            <p:cNvCxnSpPr>
              <a:stCxn id="214" idx="0"/>
            </p:cNvCxnSpPr>
            <p:nvPr/>
          </p:nvCxnSpPr>
          <p:spPr>
            <a:xfrm rot="5400000" flipH="1" flipV="1">
              <a:off x="71247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Elbow Connector 217"/>
            <p:cNvCxnSpPr>
              <a:stCxn id="215" idx="0"/>
            </p:cNvCxnSpPr>
            <p:nvPr/>
          </p:nvCxnSpPr>
          <p:spPr>
            <a:xfrm rot="5400000" flipH="1" flipV="1">
              <a:off x="78105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>
              <a:off x="69342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DRAM</a:t>
              </a:r>
              <a:endParaRPr lang="en-US" sz="11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6200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DRAM</a:t>
              </a:r>
              <a:endParaRPr lang="en-US" sz="1100" dirty="0"/>
            </a:p>
          </p:txBody>
        </p:sp>
        <p:cxnSp>
          <p:nvCxnSpPr>
            <p:cNvPr id="221" name="Elbow Connector 220"/>
            <p:cNvCxnSpPr>
              <a:stCxn id="214" idx="2"/>
              <a:endCxn id="219" idx="0"/>
            </p:cNvCxnSpPr>
            <p:nvPr/>
          </p:nvCxnSpPr>
          <p:spPr>
            <a:xfrm rot="5400000">
              <a:off x="71247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Elbow Connector 221"/>
            <p:cNvCxnSpPr>
              <a:stCxn id="220" idx="0"/>
              <a:endCxn id="215" idx="2"/>
            </p:cNvCxnSpPr>
            <p:nvPr/>
          </p:nvCxnSpPr>
          <p:spPr>
            <a:xfrm rot="5400000" flipH="1" flipV="1">
              <a:off x="78105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5181600" y="2438400"/>
              <a:ext cx="1524000" cy="1066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Dell </a:t>
              </a:r>
              <a:r>
                <a:rPr lang="en-US" sz="1600" dirty="0" err="1" smtClean="0"/>
                <a:t>PowerEdge</a:t>
              </a:r>
              <a:r>
                <a:rPr lang="en-US" sz="1600" dirty="0" smtClean="0"/>
                <a:t> 1955 server</a:t>
              </a:r>
            </a:p>
          </p:txBody>
        </p:sp>
        <p:cxnSp>
          <p:nvCxnSpPr>
            <p:cNvPr id="225" name="Shape 94"/>
            <p:cNvCxnSpPr>
              <a:stCxn id="207" idx="0"/>
              <a:endCxn id="223" idx="2"/>
            </p:cNvCxnSpPr>
            <p:nvPr/>
          </p:nvCxnSpPr>
          <p:spPr>
            <a:xfrm rot="16200000" flipV="1">
              <a:off x="5695950" y="3752850"/>
              <a:ext cx="609600" cy="1143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6" name="Shape 94"/>
            <p:cNvCxnSpPr>
              <a:stCxn id="216" idx="0"/>
              <a:endCxn id="263" idx="2"/>
            </p:cNvCxnSpPr>
            <p:nvPr/>
          </p:nvCxnSpPr>
          <p:spPr>
            <a:xfrm rot="5400000" flipH="1" flipV="1">
              <a:off x="7334250" y="3752850"/>
              <a:ext cx="609600" cy="1143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5105400" y="3593068"/>
              <a:ext cx="986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PCIe</a:t>
              </a:r>
              <a:r>
                <a:rPr lang="en-US" sz="1400" dirty="0" smtClean="0"/>
                <a:t> x8</a:t>
              </a:r>
              <a:endParaRPr lang="en-US" sz="1400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700633" y="3581400"/>
              <a:ext cx="986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PCIe</a:t>
              </a:r>
              <a:r>
                <a:rPr lang="en-US" sz="1400" dirty="0" smtClean="0"/>
                <a:t> x8</a:t>
              </a:r>
              <a:endParaRPr lang="en-US" sz="1400" dirty="0"/>
            </a:p>
          </p:txBody>
        </p:sp>
        <p:cxnSp>
          <p:nvCxnSpPr>
            <p:cNvPr id="229" name="Elbow Connector 228"/>
            <p:cNvCxnSpPr>
              <a:stCxn id="223" idx="0"/>
            </p:cNvCxnSpPr>
            <p:nvPr/>
          </p:nvCxnSpPr>
          <p:spPr>
            <a:xfrm rot="16200000" flipV="1">
              <a:off x="5600700" y="2095500"/>
              <a:ext cx="457200" cy="2286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Elbow Connector 229"/>
            <p:cNvCxnSpPr>
              <a:stCxn id="263" idx="0"/>
            </p:cNvCxnSpPr>
            <p:nvPr/>
          </p:nvCxnSpPr>
          <p:spPr>
            <a:xfrm rot="16200000" flipV="1">
              <a:off x="7353300" y="2095500"/>
              <a:ext cx="457200" cy="2286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230"/>
            <p:cNvGrpSpPr/>
            <p:nvPr/>
          </p:nvGrpSpPr>
          <p:grpSpPr>
            <a:xfrm>
              <a:off x="5410200" y="3048000"/>
              <a:ext cx="457200" cy="304800"/>
              <a:chOff x="228600" y="2819400"/>
              <a:chExt cx="457200" cy="45720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228600" y="28194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048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4572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048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572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6019800" y="3048000"/>
              <a:ext cx="457200" cy="304800"/>
              <a:chOff x="228600" y="2819400"/>
              <a:chExt cx="457200" cy="457200"/>
            </a:xfrm>
          </p:grpSpPr>
          <p:sp>
            <p:nvSpPr>
              <p:cNvPr id="238" name="Rectangle 237"/>
              <p:cNvSpPr/>
              <p:nvPr/>
            </p:nvSpPr>
            <p:spPr>
              <a:xfrm>
                <a:off x="228600" y="28194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048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572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048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572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162800" y="3048000"/>
              <a:ext cx="457200" cy="304800"/>
              <a:chOff x="228600" y="2819400"/>
              <a:chExt cx="457200" cy="457200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228600" y="28194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3048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4572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048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572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772400" y="3048000"/>
              <a:ext cx="457200" cy="304800"/>
              <a:chOff x="228600" y="2819400"/>
              <a:chExt cx="457200" cy="457200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228600" y="28194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048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572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048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457200" y="30480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Rectangle 268"/>
            <p:cNvSpPr/>
            <p:nvPr/>
          </p:nvSpPr>
          <p:spPr>
            <a:xfrm>
              <a:off x="5931773" y="2161401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SDR IB</a:t>
              </a:r>
              <a:endParaRPr lang="en-US" sz="120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7696200" y="2161401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SDR IB</a:t>
              </a:r>
              <a:endParaRPr lang="en-US" sz="1200" dirty="0"/>
            </a:p>
          </p:txBody>
        </p:sp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676400" cy="110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15962"/>
          </a:xfrm>
        </p:spPr>
        <p:txBody>
          <a:bodyPr/>
          <a:lstStyle/>
          <a:p>
            <a:r>
              <a:rPr lang="en-AU" dirty="0" smtClean="0"/>
              <a:t>HPL Benchmark for Lincoln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247775"/>
          <a:ext cx="78486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110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  <p:sp>
        <p:nvSpPr>
          <p:cNvPr id="9" name="TextBox 8"/>
          <p:cNvSpPr txBox="1"/>
          <p:nvPr/>
        </p:nvSpPr>
        <p:spPr>
          <a:xfrm>
            <a:off x="3581400" y="6096000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 used </a:t>
            </a:r>
            <a:r>
              <a:rPr lang="en-US" sz="1000" dirty="0" err="1" smtClean="0"/>
              <a:t>Massimiliano</a:t>
            </a:r>
            <a:r>
              <a:rPr lang="en-US" sz="1000" dirty="0" smtClean="0"/>
              <a:t> </a:t>
            </a:r>
            <a:r>
              <a:rPr lang="en-US" sz="1000" dirty="0" err="1" smtClean="0"/>
              <a:t>Fatica</a:t>
            </a:r>
            <a:r>
              <a:rPr lang="en-US" sz="1000" dirty="0" smtClean="0"/>
              <a:t>(</a:t>
            </a:r>
            <a:r>
              <a:rPr lang="en-US" sz="1000" dirty="0" err="1" smtClean="0"/>
              <a:t>nvidia</a:t>
            </a:r>
            <a:r>
              <a:rPr lang="en-US" sz="1000" dirty="0" smtClean="0"/>
              <a:t>)’s  GPU enabled HPL package.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463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/>
              <a:t>Why do we need to deal with…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762000" y="1371600"/>
            <a:ext cx="78374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 dirty="0"/>
              <a:t>Energy (H</a:t>
            </a:r>
            <a:r>
              <a:rPr lang="en-US" sz="2000" dirty="0">
                <a:sym typeface="Symbol" pitchFamily="28" charset="2"/>
              </a:rPr>
              <a:t> = </a:t>
            </a:r>
            <a:r>
              <a:rPr lang="en-US" sz="2000" i="1" dirty="0"/>
              <a:t>E</a:t>
            </a:r>
            <a:r>
              <a:rPr lang="en-US" sz="2000" dirty="0">
                <a:sym typeface="Symbol" pitchFamily="28" charset="2"/>
              </a:rPr>
              <a:t></a:t>
            </a:r>
            <a:r>
              <a:rPr lang="en-US" sz="2000" dirty="0"/>
              <a:t>):</a:t>
            </a:r>
          </a:p>
          <a:p>
            <a:pPr algn="l">
              <a:lnSpc>
                <a:spcPct val="130000"/>
              </a:lnSpc>
            </a:pPr>
            <a:r>
              <a:rPr lang="en-US" sz="2000" dirty="0"/>
              <a:t>     Quantifies intra/intermolecular interactions</a:t>
            </a:r>
          </a:p>
          <a:p>
            <a:pPr algn="l">
              <a:lnSpc>
                <a:spcPct val="130000"/>
              </a:lnSpc>
            </a:pPr>
            <a:r>
              <a:rPr lang="en-US" sz="2000" dirty="0"/>
              <a:t>     Drives chemistry, little interesting happens on flat surface</a:t>
            </a:r>
          </a:p>
          <a:p>
            <a:pPr algn="l">
              <a:lnSpc>
                <a:spcPct val="130000"/>
              </a:lnSpc>
            </a:pPr>
            <a:endParaRPr lang="en-US" sz="2000" dirty="0"/>
          </a:p>
          <a:p>
            <a:pPr algn="l">
              <a:lnSpc>
                <a:spcPct val="130000"/>
              </a:lnSpc>
            </a:pPr>
            <a:r>
              <a:rPr lang="en-US" sz="2000" dirty="0"/>
              <a:t>Geometry optimization (</a:t>
            </a:r>
            <a:r>
              <a:rPr lang="en-US" sz="2000" dirty="0">
                <a:sym typeface="Symbol" pitchFamily="28" charset="2"/>
              </a:rPr>
              <a:t></a:t>
            </a:r>
            <a:r>
              <a:rPr lang="en-US" sz="2000" baseline="-25000" dirty="0">
                <a:sym typeface="Symbol" pitchFamily="28" charset="2"/>
              </a:rPr>
              <a:t>R</a:t>
            </a:r>
            <a:r>
              <a:rPr lang="en-US" sz="2000" i="1" dirty="0">
                <a:sym typeface="Symbol" pitchFamily="28" charset="2"/>
              </a:rPr>
              <a:t>E</a:t>
            </a:r>
            <a:r>
              <a:rPr lang="en-US" sz="2000" dirty="0">
                <a:sym typeface="Symbol" pitchFamily="28" charset="2"/>
              </a:rPr>
              <a:t> = 0)</a:t>
            </a:r>
          </a:p>
          <a:p>
            <a:pPr algn="l">
              <a:lnSpc>
                <a:spcPct val="130000"/>
              </a:lnSpc>
            </a:pPr>
            <a:r>
              <a:rPr lang="en-US" sz="2000" dirty="0">
                <a:sym typeface="Symbol" pitchFamily="28" charset="2"/>
              </a:rPr>
              <a:t>     Searches for stable atomic arrangements (molecular shapes)</a:t>
            </a:r>
          </a:p>
          <a:p>
            <a:pPr algn="l">
              <a:lnSpc>
                <a:spcPct val="130000"/>
              </a:lnSpc>
            </a:pPr>
            <a:endParaRPr lang="en-US" sz="2000" dirty="0">
              <a:sym typeface="Symbol" pitchFamily="28" charset="2"/>
            </a:endParaRPr>
          </a:p>
          <a:p>
            <a:pPr algn="l">
              <a:lnSpc>
                <a:spcPct val="130000"/>
              </a:lnSpc>
            </a:pPr>
            <a:r>
              <a:rPr lang="en-US" sz="2000" dirty="0">
                <a:sym typeface="Symbol" pitchFamily="28" charset="2"/>
              </a:rPr>
              <a:t>Molecular dynamics (∂</a:t>
            </a:r>
            <a:r>
              <a:rPr lang="en-US" sz="2000" baseline="30000" dirty="0">
                <a:sym typeface="Symbol" pitchFamily="28" charset="2"/>
              </a:rPr>
              <a:t>2</a:t>
            </a:r>
            <a:r>
              <a:rPr lang="en-US" sz="2000" dirty="0">
                <a:sym typeface="Symbol" pitchFamily="28" charset="2"/>
              </a:rPr>
              <a:t>R/ ∂t</a:t>
            </a:r>
            <a:r>
              <a:rPr lang="en-US" sz="2000" baseline="30000" dirty="0">
                <a:sym typeface="Symbol" pitchFamily="28" charset="2"/>
              </a:rPr>
              <a:t>2</a:t>
            </a:r>
            <a:r>
              <a:rPr lang="en-US" sz="2000" dirty="0">
                <a:sym typeface="Symbol" pitchFamily="28" charset="2"/>
              </a:rPr>
              <a:t> = -1/M </a:t>
            </a:r>
            <a:r>
              <a:rPr lang="en-US" sz="2000" baseline="-25000" dirty="0">
                <a:sym typeface="Symbol" pitchFamily="28" charset="2"/>
              </a:rPr>
              <a:t>R</a:t>
            </a:r>
            <a:r>
              <a:rPr lang="en-US" sz="2000" i="1" dirty="0">
                <a:sym typeface="Symbol" pitchFamily="28" charset="2"/>
              </a:rPr>
              <a:t>E</a:t>
            </a:r>
            <a:r>
              <a:rPr lang="en-US" sz="2000" dirty="0">
                <a:sym typeface="Symbol" pitchFamily="28" charset="2"/>
              </a:rPr>
              <a:t>)</a:t>
            </a:r>
          </a:p>
          <a:p>
            <a:pPr algn="l">
              <a:lnSpc>
                <a:spcPct val="130000"/>
              </a:lnSpc>
            </a:pPr>
            <a:r>
              <a:rPr lang="en-US" sz="2000" dirty="0">
                <a:sym typeface="Symbol" pitchFamily="28" charset="2"/>
              </a:rPr>
              <a:t>     The chemistry itself (at some, sometimes crude, approximation)</a:t>
            </a:r>
          </a:p>
          <a:p>
            <a:pPr algn="l">
              <a:lnSpc>
                <a:spcPct val="130000"/>
              </a:lnSpc>
            </a:pPr>
            <a:r>
              <a:rPr lang="en-US" sz="2000" dirty="0">
                <a:sym typeface="Symbol" pitchFamily="28" charset="2"/>
              </a:rPr>
              <a:t>     Studies system at atomistic time, and length scales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28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Quantum Chemistry</a:t>
            </a:r>
            <a:endParaRPr lang="en-US" sz="3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36788" y="598488"/>
            <a:ext cx="470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/>
              <a:t>Exact energy is a hard problem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066800" y="2438400"/>
          <a:ext cx="7467600" cy="963613"/>
        </p:xfrm>
        <a:graphic>
          <a:graphicData uri="http://schemas.openxmlformats.org/presentationml/2006/ole">
            <p:oleObj spid="_x0000_s1026" name="Equation" r:id="rId4" imgW="4330700" imgH="558800" progId="">
              <p:embed/>
            </p:oleObj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990600" y="1524000"/>
          <a:ext cx="1257300" cy="871538"/>
        </p:xfrm>
        <a:graphic>
          <a:graphicData uri="http://schemas.openxmlformats.org/presentationml/2006/ole">
            <p:oleObj spid="_x0000_s1027" name="Equation" r:id="rId5" imgW="622300" imgH="431800" progId="">
              <p:embed/>
            </p:oleObj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08050" y="598488"/>
            <a:ext cx="745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/>
              <a:t>Hartree-Fock</a:t>
            </a:r>
            <a:r>
              <a:rPr lang="en-US" sz="2400" b="1" dirty="0"/>
              <a:t> approximation is one of the simplest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601913" y="2281238"/>
          <a:ext cx="3951287" cy="538162"/>
        </p:xfrm>
        <a:graphic>
          <a:graphicData uri="http://schemas.openxmlformats.org/presentationml/2006/ole">
            <p:oleObj spid="_x0000_s2050" name="Equation" r:id="rId4" imgW="1955800" imgH="266700" progId="">
              <p:embed/>
            </p:oleObj>
          </a:graphicData>
        </a:graphic>
      </p:graphicFrame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09600" y="1752600"/>
            <a:ext cx="80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28" charset="2"/>
              </a:rPr>
              <a:t> is an </a:t>
            </a:r>
            <a:r>
              <a:rPr lang="en-US" sz="2400" dirty="0" err="1">
                <a:sym typeface="Symbol" pitchFamily="28" charset="2"/>
              </a:rPr>
              <a:t>antisymmetrized</a:t>
            </a:r>
            <a:r>
              <a:rPr lang="en-US" sz="2400" dirty="0">
                <a:sym typeface="Symbol" pitchFamily="28" charset="2"/>
              </a:rPr>
              <a:t> product of </a:t>
            </a:r>
            <a:r>
              <a:rPr lang="en-US" sz="2400" i="1" dirty="0">
                <a:sym typeface="Symbol" pitchFamily="28" charset="2"/>
              </a:rPr>
              <a:t>N</a:t>
            </a:r>
            <a:r>
              <a:rPr lang="en-US" sz="2400" dirty="0">
                <a:sym typeface="Symbol" pitchFamily="28" charset="2"/>
              </a:rPr>
              <a:t> 1-electron </a:t>
            </a:r>
            <a:r>
              <a:rPr lang="en-US" sz="2400" dirty="0" err="1">
                <a:sym typeface="Symbol" pitchFamily="28" charset="2"/>
              </a:rPr>
              <a:t>orbitals</a:t>
            </a:r>
            <a:r>
              <a:rPr lang="en-US" sz="2400" dirty="0">
                <a:sym typeface="Symbol" pitchFamily="28" charset="2"/>
              </a:rPr>
              <a:t> </a:t>
            </a:r>
            <a:endParaRPr lang="en-US" sz="2400" dirty="0"/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3346450" y="3613150"/>
          <a:ext cx="2462213" cy="922338"/>
        </p:xfrm>
        <a:graphic>
          <a:graphicData uri="http://schemas.openxmlformats.org/presentationml/2006/ole">
            <p:oleObj spid="_x0000_s2051" name="Equation" r:id="rId5" imgW="1219200" imgH="457200" progId="">
              <p:embed/>
            </p:oleObj>
          </a:graphicData>
        </a:graphic>
      </p:graphicFrame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09600" y="3276600"/>
            <a:ext cx="5323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28" charset="2"/>
              </a:rPr>
              <a:t>Expand  over predefined basis set </a:t>
            </a:r>
            <a:endParaRPr lang="en-US" sz="2400" dirty="0"/>
          </a:p>
        </p:txBody>
      </p:sp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762000" y="4954588"/>
          <a:ext cx="1616075" cy="461962"/>
        </p:xfrm>
        <a:graphic>
          <a:graphicData uri="http://schemas.openxmlformats.org/presentationml/2006/ole">
            <p:oleObj spid="_x0000_s2052" name="Equation" r:id="rId6" imgW="800100" imgH="228600" progId="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IPDPS 200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NCS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SA_Template_v2">
      <a:majorFont>
        <a:latin typeface="Opti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SA_Template_v2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NCSA template</Template>
  <TotalTime>4296</TotalTime>
  <Words>1277</Words>
  <Application>Microsoft Office PowerPoint</Application>
  <PresentationFormat>On-screen Show (4:3)</PresentationFormat>
  <Paragraphs>381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new NCSA template</vt:lpstr>
      <vt:lpstr>Equation</vt:lpstr>
      <vt:lpstr>Direct Self-Consistent Field Computations on GPU Clusters</vt:lpstr>
      <vt:lpstr>Presentation Outline</vt:lpstr>
      <vt:lpstr>Why GPUs?</vt:lpstr>
      <vt:lpstr>NVIDIA Tesla T10 GPU Architecture</vt:lpstr>
      <vt:lpstr>Intel 64 Tesla Linux Cluster Lincoln</vt:lpstr>
      <vt:lpstr>HPL Benchmark for Lincoln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Singe node execution time breakdown</vt:lpstr>
      <vt:lpstr>GPU cluster parallelization strategy</vt:lpstr>
      <vt:lpstr>Parallelization strategy (II)</vt:lpstr>
      <vt:lpstr>Slide 18</vt:lpstr>
      <vt:lpstr>Performance: load balancing</vt:lpstr>
      <vt:lpstr>Slide 20</vt:lpstr>
      <vt:lpstr>Slide 21</vt:lpstr>
      <vt:lpstr>Slide 22</vt:lpstr>
      <vt:lpstr>Results: Olestra molecule</vt:lpstr>
      <vt:lpstr>Example: CspA molecule</vt:lpstr>
      <vt:lpstr>Conclusions and future work</vt:lpstr>
      <vt:lpstr>Acknowledgement</vt:lpstr>
    </vt:vector>
  </TitlesOfParts>
  <Company>NCSA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Clusters at NCSA</dc:title>
  <dc:creator>Volodymyr Kindratenko</dc:creator>
  <cp:lastModifiedBy> </cp:lastModifiedBy>
  <cp:revision>340</cp:revision>
  <dcterms:created xsi:type="dcterms:W3CDTF">2009-06-02T21:43:21Z</dcterms:created>
  <dcterms:modified xsi:type="dcterms:W3CDTF">2010-04-20T13:24:03Z</dcterms:modified>
</cp:coreProperties>
</file>