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3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charts/chart12.xml" ContentType="application/vnd.openxmlformats-officedocument.drawingml.chart+xml"/>
  <Override PartName="/ppt/slides/slide42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8.xml" ContentType="application/vnd.openxmlformats-officedocument.presentationml.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20" r:id="rId2"/>
    <p:sldId id="521" r:id="rId3"/>
    <p:sldId id="522" r:id="rId4"/>
    <p:sldId id="523" r:id="rId5"/>
    <p:sldId id="524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48" r:id="rId30"/>
    <p:sldId id="549" r:id="rId31"/>
    <p:sldId id="550" r:id="rId32"/>
    <p:sldId id="551" r:id="rId33"/>
    <p:sldId id="519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7" r:id="rId43"/>
    <p:sldId id="518" r:id="rId44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808080"/>
    <a:srgbClr val="009999"/>
    <a:srgbClr val="B6B6E8"/>
    <a:srgbClr val="993300"/>
    <a:srgbClr val="CC6600"/>
    <a:srgbClr val="FF3300"/>
    <a:srgbClr val="FF9900"/>
    <a:srgbClr val="FF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046" autoAdjust="0"/>
    <p:restoredTop sz="93713" autoAdjust="0"/>
  </p:normalViewPr>
  <p:slideViewPr>
    <p:cSldViewPr>
      <p:cViewPr varScale="1">
        <p:scale>
          <a:sx n="111" d="100"/>
          <a:sy n="111" d="100"/>
        </p:scale>
        <p:origin x="-11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040" y="-104"/>
      </p:cViewPr>
      <p:guideLst>
        <p:guide orient="horz" pos="313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viewProps" Target="viewProp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handoutMaster" Target="handoutMasters/handoutMaster1.xml"/><Relationship Id="rId35" Type="http://schemas.openxmlformats.org/officeDocument/2006/relationships/slide" Target="slides/slide34.xml"/><Relationship Id="rId51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niagara2-128t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niagara2-128th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power7-128th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power7-128th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power7-128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niagara2-128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niagara2-128t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power7-128t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power7-128t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niagara2-128t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niagara2-128t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power7-128th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n:phaser:phaser-tree:ipdps10:results:power7-128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18002405949256"/>
          <c:y val="0.0277777777777778"/>
          <c:w val="0.879119203849519"/>
          <c:h val="0.667748229584509"/>
        </c:manualLayout>
      </c:layout>
      <c:barChart>
        <c:barDir val="col"/>
        <c:grouping val="clustered"/>
        <c:ser>
          <c:idx val="0"/>
          <c:order val="0"/>
          <c:tx>
            <c:strRef>
              <c:f>reduction!$A$44</c:f>
              <c:strCache>
                <c:ptCount val="1"/>
                <c:pt idx="0">
                  <c:v>OpenMP for w/ sum reduction</c:v>
                </c:pt>
              </c:strCache>
            </c:strRef>
          </c:tx>
          <c:spPr>
            <a:solidFill>
              <a:srgbClr val="6699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dLblPos val="outEnd"/>
              <c:showVal val="1"/>
            </c:dLbl>
            <c:dLbl>
              <c:idx val="6"/>
              <c:dLblPos val="outEnd"/>
              <c:showVal val="1"/>
            </c:dLbl>
            <c:delete val="1"/>
          </c:dLbls>
          <c:cat>
            <c:numRef>
              <c:f>reduction!$B$43:$H$43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reduction!$B$44:$H$44</c:f>
              <c:numCache>
                <c:formatCode>0</c:formatCode>
                <c:ptCount val="7"/>
                <c:pt idx="0">
                  <c:v>28.146795</c:v>
                </c:pt>
                <c:pt idx="1">
                  <c:v>47.641332</c:v>
                </c:pt>
                <c:pt idx="2">
                  <c:v>73.848014</c:v>
                </c:pt>
                <c:pt idx="3">
                  <c:v>122.033487</c:v>
                </c:pt>
                <c:pt idx="4">
                  <c:v>225.901159</c:v>
                </c:pt>
                <c:pt idx="5">
                  <c:v>513.186056</c:v>
                </c:pt>
                <c:pt idx="6">
                  <c:v>1479.432629</c:v>
                </c:pt>
              </c:numCache>
            </c:numRef>
          </c:val>
        </c:ser>
        <c:ser>
          <c:idx val="1"/>
          <c:order val="1"/>
          <c:tx>
            <c:strRef>
              <c:f>reduction!$A$45</c:f>
              <c:strCache>
                <c:ptCount val="1"/>
                <c:pt idx="0">
                  <c:v>Phaser w/ sum accumulator</c:v>
                </c:pt>
              </c:strCache>
            </c:strRef>
          </c:tx>
          <c:spPr>
            <a:solidFill>
              <a:srgbClr val="CC33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numRef>
              <c:f>reduction!$B$43:$H$43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reduction!$B$45:$H$45</c:f>
              <c:numCache>
                <c:formatCode>0</c:formatCode>
                <c:ptCount val="7"/>
                <c:pt idx="0">
                  <c:v>2.502734425064465</c:v>
                </c:pt>
                <c:pt idx="1">
                  <c:v>3.71328121866919</c:v>
                </c:pt>
                <c:pt idx="2">
                  <c:v>6.200781298443605</c:v>
                </c:pt>
                <c:pt idx="3">
                  <c:v>9.992968947048855</c:v>
                </c:pt>
                <c:pt idx="4">
                  <c:v>23.96093753781333</c:v>
                </c:pt>
                <c:pt idx="5">
                  <c:v>80.7499995356875</c:v>
                </c:pt>
                <c:pt idx="6">
                  <c:v>312.9750080379806</c:v>
                </c:pt>
              </c:numCache>
            </c:numRef>
          </c:val>
        </c:ser>
        <c:axId val="471996264"/>
        <c:axId val="512726520"/>
      </c:barChart>
      <c:catAx>
        <c:axId val="471996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# threads</a:t>
                </a:r>
              </a:p>
            </c:rich>
          </c:tx>
          <c:layout/>
        </c:title>
        <c:numFmt formatCode="General" sourceLinked="1"/>
        <c:tickLblPos val="nextTo"/>
        <c:crossAx val="512726520"/>
        <c:crosses val="autoZero"/>
        <c:auto val="1"/>
        <c:lblAlgn val="ctr"/>
        <c:lblOffset val="100"/>
      </c:catAx>
      <c:valAx>
        <c:axId val="512726520"/>
        <c:scaling>
          <c:orientation val="minMax"/>
          <c:max val="50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per barrier [micro secs]</a:t>
                </a:r>
              </a:p>
            </c:rich>
          </c:tx>
          <c:layout>
            <c:manualLayout>
              <c:xMode val="edge"/>
              <c:yMode val="edge"/>
              <c:x val="0.00930004977826047"/>
              <c:y val="0.0364779874213836"/>
            </c:manualLayout>
          </c:layout>
        </c:title>
        <c:numFmt formatCode="0" sourceLinked="0"/>
        <c:tickLblPos val="nextTo"/>
        <c:crossAx val="471996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823272090988622"/>
          <c:y val="0.859959536307961"/>
          <c:w val="0.988989501312336"/>
          <c:h val="0.136562408865558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07796587926509"/>
          <c:y val="0.0277777777777778"/>
          <c:w val="0.887933070866142"/>
          <c:h val="0.705904896653543"/>
        </c:manualLayout>
      </c:layout>
      <c:barChart>
        <c:barDir val="col"/>
        <c:grouping val="clustered"/>
        <c:ser>
          <c:idx val="0"/>
          <c:order val="0"/>
          <c:tx>
            <c:strRef>
              <c:f>application!$A$14</c:f>
              <c:strCache>
                <c:ptCount val="1"/>
                <c:pt idx="0">
                  <c:v>JUC CyclicBarrier</c:v>
                </c:pt>
              </c:strCache>
            </c:strRef>
          </c:tx>
          <c:spPr>
            <a:solidFill>
              <a:srgbClr val="336699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application!$B$13:$G$13</c:f>
              <c:strCache>
                <c:ptCount val="6"/>
                <c:pt idx="0">
                  <c:v>LUFact.C (121.4s)</c:v>
                </c:pt>
                <c:pt idx="1">
                  <c:v>SOR.C    (42.8s)</c:v>
                </c:pt>
                <c:pt idx="2">
                  <c:v>MolDyn.B (251.5s)</c:v>
                </c:pt>
                <c:pt idx="3">
                  <c:v>CG.A      (54.3s)</c:v>
                </c:pt>
                <c:pt idx="4">
                  <c:v>MG.A      (67.6s)</c:v>
                </c:pt>
                <c:pt idx="5">
                  <c:v>Geo. mean</c:v>
                </c:pt>
              </c:strCache>
            </c:strRef>
          </c:cat>
          <c:val>
            <c:numRef>
              <c:f>application!$B$14:$G$14</c:f>
              <c:numCache>
                <c:formatCode>0.0</c:formatCode>
                <c:ptCount val="6"/>
                <c:pt idx="0">
                  <c:v>5.186634763288327</c:v>
                </c:pt>
                <c:pt idx="1">
                  <c:v>21.51507537688442</c:v>
                </c:pt>
                <c:pt idx="2">
                  <c:v>35.65764105472054</c:v>
                </c:pt>
                <c:pt idx="3">
                  <c:v>4.92305600870038</c:v>
                </c:pt>
                <c:pt idx="4">
                  <c:v>12.81091322470633</c:v>
                </c:pt>
                <c:pt idx="5">
                  <c:v>12.02040782982318</c:v>
                </c:pt>
              </c:numCache>
            </c:numRef>
          </c:val>
        </c:ser>
        <c:ser>
          <c:idx val="1"/>
          <c:order val="1"/>
          <c:tx>
            <c:strRef>
              <c:f>application!$A$15</c:f>
              <c:strCache>
                <c:ptCount val="1"/>
                <c:pt idx="0">
                  <c:v>Phasers normal</c:v>
                </c:pt>
              </c:strCache>
            </c:strRef>
          </c:tx>
          <c:spPr>
            <a:solidFill>
              <a:srgbClr val="CC33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application!$B$13:$G$13</c:f>
              <c:strCache>
                <c:ptCount val="6"/>
                <c:pt idx="0">
                  <c:v>LUFact.C (121.4s)</c:v>
                </c:pt>
                <c:pt idx="1">
                  <c:v>SOR.C    (42.8s)</c:v>
                </c:pt>
                <c:pt idx="2">
                  <c:v>MolDyn.B (251.5s)</c:v>
                </c:pt>
                <c:pt idx="3">
                  <c:v>CG.A      (54.3s)</c:v>
                </c:pt>
                <c:pt idx="4">
                  <c:v>MG.A      (67.6s)</c:v>
                </c:pt>
                <c:pt idx="5">
                  <c:v>Geo. mean</c:v>
                </c:pt>
              </c:strCache>
            </c:strRef>
          </c:cat>
          <c:val>
            <c:numRef>
              <c:f>application!$B$15:$G$15</c:f>
              <c:numCache>
                <c:formatCode>0.0</c:formatCode>
                <c:ptCount val="6"/>
                <c:pt idx="0">
                  <c:v>37.80379943942697</c:v>
                </c:pt>
                <c:pt idx="1">
                  <c:v>42.34915924826904</c:v>
                </c:pt>
                <c:pt idx="2">
                  <c:v>62.7723983029698</c:v>
                </c:pt>
                <c:pt idx="3">
                  <c:v>57.60445387062565</c:v>
                </c:pt>
                <c:pt idx="4">
                  <c:v>31.83427495291902</c:v>
                </c:pt>
                <c:pt idx="5">
                  <c:v>44.98834306966904</c:v>
                </c:pt>
              </c:numCache>
            </c:numRef>
          </c:val>
        </c:ser>
        <c:ser>
          <c:idx val="2"/>
          <c:order val="2"/>
          <c:tx>
            <c:strRef>
              <c:f>application!$A$16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application!$B$13:$G$13</c:f>
              <c:strCache>
                <c:ptCount val="6"/>
                <c:pt idx="0">
                  <c:v>LUFact.C (121.4s)</c:v>
                </c:pt>
                <c:pt idx="1">
                  <c:v>SOR.C    (42.8s)</c:v>
                </c:pt>
                <c:pt idx="2">
                  <c:v>MolDyn.B (251.5s)</c:v>
                </c:pt>
                <c:pt idx="3">
                  <c:v>CG.A      (54.3s)</c:v>
                </c:pt>
                <c:pt idx="4">
                  <c:v>MG.A      (67.6s)</c:v>
                </c:pt>
                <c:pt idx="5">
                  <c:v>Geo. mean</c:v>
                </c:pt>
              </c:strCache>
            </c:strRef>
          </c:cat>
          <c:val>
            <c:numRef>
              <c:f>application!$B$16:$G$16</c:f>
              <c:numCache>
                <c:formatCode>0.0</c:formatCode>
                <c:ptCount val="6"/>
                <c:pt idx="0">
                  <c:v>42.86299435028236</c:v>
                </c:pt>
                <c:pt idx="1">
                  <c:v>49.2692750287687</c:v>
                </c:pt>
                <c:pt idx="2">
                  <c:v>62.3677163401934</c:v>
                </c:pt>
                <c:pt idx="3">
                  <c:v>60.4238042269188</c:v>
                </c:pt>
                <c:pt idx="4">
                  <c:v>31.52261072261072</c:v>
                </c:pt>
                <c:pt idx="5">
                  <c:v>47.8508605904083</c:v>
                </c:pt>
              </c:numCache>
            </c:numRef>
          </c:val>
        </c:ser>
        <c:axId val="516713928"/>
        <c:axId val="516717064"/>
      </c:barChart>
      <c:catAx>
        <c:axId val="516713928"/>
        <c:scaling>
          <c:orientation val="minMax"/>
        </c:scaling>
        <c:axPos val="b"/>
        <c:tickLblPos val="nextTo"/>
        <c:crossAx val="516717064"/>
        <c:crosses val="autoZero"/>
        <c:auto val="1"/>
        <c:lblAlgn val="ctr"/>
        <c:lblOffset val="100"/>
      </c:catAx>
      <c:valAx>
        <c:axId val="5167170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Speedup vs. serial</a:t>
                </a:r>
              </a:p>
            </c:rich>
          </c:tx>
          <c:layout/>
        </c:title>
        <c:numFmt formatCode="0" sourceLinked="0"/>
        <c:tickLblPos val="nextTo"/>
        <c:crossAx val="516713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26283902012248"/>
          <c:y val="0.883683289588801"/>
          <c:w val="0.99181605424322"/>
          <c:h val="0.112262685914261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07796587926509"/>
          <c:y val="0.0277777777777778"/>
          <c:w val="0.887933070866142"/>
          <c:h val="0.705464238845144"/>
        </c:manualLayout>
      </c:layout>
      <c:barChart>
        <c:barDir val="col"/>
        <c:grouping val="clustered"/>
        <c:ser>
          <c:idx val="0"/>
          <c:order val="0"/>
          <c:tx>
            <c:strRef>
              <c:f>application!$A$14</c:f>
              <c:strCache>
                <c:ptCount val="1"/>
                <c:pt idx="0">
                  <c:v>JUC CyclicBarrier</c:v>
                </c:pt>
              </c:strCache>
            </c:strRef>
          </c:tx>
          <c:spPr>
            <a:solidFill>
              <a:srgbClr val="336699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application!$B$13:$G$13</c:f>
              <c:strCache>
                <c:ptCount val="6"/>
                <c:pt idx="0">
                  <c:v>LUFact.C (4.9s)</c:v>
                </c:pt>
                <c:pt idx="1">
                  <c:v>SOR.C    (1.3s)</c:v>
                </c:pt>
                <c:pt idx="2">
                  <c:v>MolDyn.B (18.8s)</c:v>
                </c:pt>
                <c:pt idx="3">
                  <c:v>CG.A      (3.4s)</c:v>
                </c:pt>
                <c:pt idx="4">
                  <c:v>MG.A      (5.6s)</c:v>
                </c:pt>
                <c:pt idx="5">
                  <c:v>Geo. mean</c:v>
                </c:pt>
              </c:strCache>
            </c:strRef>
          </c:cat>
          <c:val>
            <c:numRef>
              <c:f>application!$B$14:$G$14</c:f>
              <c:numCache>
                <c:formatCode>0.0</c:formatCode>
                <c:ptCount val="6"/>
                <c:pt idx="0">
                  <c:v>2.369869628198938</c:v>
                </c:pt>
                <c:pt idx="1">
                  <c:v>8.546052631578946</c:v>
                </c:pt>
                <c:pt idx="2">
                  <c:v>10.33168316831683</c:v>
                </c:pt>
                <c:pt idx="3">
                  <c:v>3.361138370951913</c:v>
                </c:pt>
                <c:pt idx="4">
                  <c:v>1.086186770428016</c:v>
                </c:pt>
                <c:pt idx="5">
                  <c:v>3.77233627401303</c:v>
                </c:pt>
              </c:numCache>
            </c:numRef>
          </c:val>
        </c:ser>
        <c:ser>
          <c:idx val="1"/>
          <c:order val="1"/>
          <c:tx>
            <c:strRef>
              <c:f>application!$A$15</c:f>
              <c:strCache>
                <c:ptCount val="1"/>
                <c:pt idx="0">
                  <c:v>Phasers normal</c:v>
                </c:pt>
              </c:strCache>
            </c:strRef>
          </c:tx>
          <c:spPr>
            <a:solidFill>
              <a:srgbClr val="CC33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application!$B$13:$G$13</c:f>
              <c:strCache>
                <c:ptCount val="6"/>
                <c:pt idx="0">
                  <c:v>LUFact.C (4.9s)</c:v>
                </c:pt>
                <c:pt idx="1">
                  <c:v>SOR.C    (1.3s)</c:v>
                </c:pt>
                <c:pt idx="2">
                  <c:v>MolDyn.B (18.8s)</c:v>
                </c:pt>
                <c:pt idx="3">
                  <c:v>CG.A      (3.4s)</c:v>
                </c:pt>
                <c:pt idx="4">
                  <c:v>MG.A      (5.6s)</c:v>
                </c:pt>
                <c:pt idx="5">
                  <c:v>Geo. mean</c:v>
                </c:pt>
              </c:strCache>
            </c:strRef>
          </c:cat>
          <c:val>
            <c:numRef>
              <c:f>application!$B$15:$G$15</c:f>
              <c:numCache>
                <c:formatCode>0.0</c:formatCode>
                <c:ptCount val="6"/>
                <c:pt idx="0">
                  <c:v>22.93457943925234</c:v>
                </c:pt>
                <c:pt idx="1">
                  <c:v>22.78947368421052</c:v>
                </c:pt>
                <c:pt idx="2">
                  <c:v>9.56364562118127</c:v>
                </c:pt>
                <c:pt idx="3">
                  <c:v>36.05263157894723</c:v>
                </c:pt>
                <c:pt idx="4">
                  <c:v>18.98979591836722</c:v>
                </c:pt>
                <c:pt idx="5">
                  <c:v>20.27034609249646</c:v>
                </c:pt>
              </c:numCache>
            </c:numRef>
          </c:val>
        </c:ser>
        <c:ser>
          <c:idx val="2"/>
          <c:order val="2"/>
          <c:tx>
            <c:strRef>
              <c:f>application!$A$16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application!$B$13:$G$13</c:f>
              <c:strCache>
                <c:ptCount val="6"/>
                <c:pt idx="0">
                  <c:v>LUFact.C (4.9s)</c:v>
                </c:pt>
                <c:pt idx="1">
                  <c:v>SOR.C    (1.3s)</c:v>
                </c:pt>
                <c:pt idx="2">
                  <c:v>MolDyn.B (18.8s)</c:v>
                </c:pt>
                <c:pt idx="3">
                  <c:v>CG.A      (3.4s)</c:v>
                </c:pt>
                <c:pt idx="4">
                  <c:v>MG.A      (5.6s)</c:v>
                </c:pt>
                <c:pt idx="5">
                  <c:v>Geo. mean</c:v>
                </c:pt>
              </c:strCache>
            </c:strRef>
          </c:cat>
          <c:val>
            <c:numRef>
              <c:f>application!$B$16:$G$16</c:f>
              <c:numCache>
                <c:formatCode>0.0</c:formatCode>
                <c:ptCount val="6"/>
                <c:pt idx="0">
                  <c:v>23.94146341463415</c:v>
                </c:pt>
                <c:pt idx="1">
                  <c:v>23.61818181818182</c:v>
                </c:pt>
                <c:pt idx="2">
                  <c:v>10.6058723884811</c:v>
                </c:pt>
                <c:pt idx="3">
                  <c:v>37.63736263736264</c:v>
                </c:pt>
                <c:pt idx="4">
                  <c:v>19.7279151943463</c:v>
                </c:pt>
                <c:pt idx="5">
                  <c:v>21.36627361042868</c:v>
                </c:pt>
              </c:numCache>
            </c:numRef>
          </c:val>
        </c:ser>
        <c:axId val="516820552"/>
        <c:axId val="516823688"/>
      </c:barChart>
      <c:catAx>
        <c:axId val="516820552"/>
        <c:scaling>
          <c:orientation val="minMax"/>
        </c:scaling>
        <c:axPos val="b"/>
        <c:tickLblPos val="nextTo"/>
        <c:crossAx val="516823688"/>
        <c:crosses val="autoZero"/>
        <c:auto val="1"/>
        <c:lblAlgn val="ctr"/>
        <c:lblOffset val="100"/>
      </c:catAx>
      <c:valAx>
        <c:axId val="5168236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Speedup vs. serial</a:t>
                </a:r>
              </a:p>
            </c:rich>
          </c:tx>
          <c:layout/>
        </c:title>
        <c:numFmt formatCode="0" sourceLinked="0"/>
        <c:tickLblPos val="nextTo"/>
        <c:crossAx val="516820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26283902012248"/>
          <c:y val="0.883683289588801"/>
          <c:w val="0.99181605424322"/>
          <c:h val="0.112262685914261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07796587926509"/>
          <c:y val="0.0277777777777778"/>
          <c:w val="0.887933070866142"/>
          <c:h val="0.705464238845144"/>
        </c:manualLayout>
      </c:layout>
      <c:barChart>
        <c:barDir val="col"/>
        <c:grouping val="clustered"/>
        <c:ser>
          <c:idx val="0"/>
          <c:order val="0"/>
          <c:tx>
            <c:strRef>
              <c:f>application!$A$26</c:f>
              <c:strCache>
                <c:ptCount val="1"/>
                <c:pt idx="0">
                  <c:v>JUC CyclicBarrier</c:v>
                </c:pt>
              </c:strCache>
            </c:strRef>
          </c:tx>
          <c:spPr>
            <a:solidFill>
              <a:srgbClr val="336699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application!$B$25:$G$25</c:f>
              <c:strCache>
                <c:ptCount val="6"/>
                <c:pt idx="0">
                  <c:v>LUFact.C (4.9s)</c:v>
                </c:pt>
                <c:pt idx="1">
                  <c:v>SOR.C    (1.3s)</c:v>
                </c:pt>
                <c:pt idx="2">
                  <c:v>MolDyn.B (18.8s)</c:v>
                </c:pt>
                <c:pt idx="3">
                  <c:v>CG.A      (3.4s)</c:v>
                </c:pt>
                <c:pt idx="4">
                  <c:v>MG.A      (5.6s)</c:v>
                </c:pt>
                <c:pt idx="5">
                  <c:v>Geo. mean</c:v>
                </c:pt>
              </c:strCache>
            </c:strRef>
          </c:cat>
          <c:val>
            <c:numRef>
              <c:f>application!$B$26:$G$26</c:f>
              <c:numCache>
                <c:formatCode>0.0</c:formatCode>
                <c:ptCount val="6"/>
                <c:pt idx="0">
                  <c:v>1.098478066248881</c:v>
                </c:pt>
                <c:pt idx="1">
                  <c:v>4.740875912408756</c:v>
                </c:pt>
                <c:pt idx="2">
                  <c:v>13.57153179190752</c:v>
                </c:pt>
                <c:pt idx="3">
                  <c:v>1.573265962333486</c:v>
                </c:pt>
                <c:pt idx="4">
                  <c:v>5.363112391930836</c:v>
                </c:pt>
                <c:pt idx="5">
                  <c:v>3.590042403762514</c:v>
                </c:pt>
              </c:numCache>
            </c:numRef>
          </c:val>
        </c:ser>
        <c:ser>
          <c:idx val="1"/>
          <c:order val="1"/>
          <c:tx>
            <c:strRef>
              <c:f>application!$A$27</c:f>
              <c:strCache>
                <c:ptCount val="1"/>
                <c:pt idx="0">
                  <c:v>Phasers normal</c:v>
                </c:pt>
              </c:strCache>
            </c:strRef>
          </c:tx>
          <c:spPr>
            <a:solidFill>
              <a:srgbClr val="CC33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application!$B$25:$G$25</c:f>
              <c:strCache>
                <c:ptCount val="6"/>
                <c:pt idx="0">
                  <c:v>LUFact.C (4.9s)</c:v>
                </c:pt>
                <c:pt idx="1">
                  <c:v>SOR.C    (1.3s)</c:v>
                </c:pt>
                <c:pt idx="2">
                  <c:v>MolDyn.B (18.8s)</c:v>
                </c:pt>
                <c:pt idx="3">
                  <c:v>CG.A      (3.4s)</c:v>
                </c:pt>
                <c:pt idx="4">
                  <c:v>MG.A      (5.6s)</c:v>
                </c:pt>
                <c:pt idx="5">
                  <c:v>Geo. mean</c:v>
                </c:pt>
              </c:strCache>
            </c:strRef>
          </c:cat>
          <c:val>
            <c:numRef>
              <c:f>application!$B$27:$G$27</c:f>
              <c:numCache>
                <c:formatCode>0.0</c:formatCode>
                <c:ptCount val="6"/>
                <c:pt idx="0">
                  <c:v>24.05882352941177</c:v>
                </c:pt>
                <c:pt idx="1">
                  <c:v>19.38805970149253</c:v>
                </c:pt>
                <c:pt idx="2">
                  <c:v>17.68644067796608</c:v>
                </c:pt>
                <c:pt idx="3">
                  <c:v>34.25</c:v>
                </c:pt>
                <c:pt idx="4">
                  <c:v>16.04310344827586</c:v>
                </c:pt>
                <c:pt idx="5">
                  <c:v>21.44270779045226</c:v>
                </c:pt>
              </c:numCache>
            </c:numRef>
          </c:val>
        </c:ser>
        <c:ser>
          <c:idx val="2"/>
          <c:order val="2"/>
          <c:tx>
            <c:strRef>
              <c:f>application!$A$28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application!$B$25:$G$25</c:f>
              <c:strCache>
                <c:ptCount val="6"/>
                <c:pt idx="0">
                  <c:v>LUFact.C (4.9s)</c:v>
                </c:pt>
                <c:pt idx="1">
                  <c:v>SOR.C    (1.3s)</c:v>
                </c:pt>
                <c:pt idx="2">
                  <c:v>MolDyn.B (18.8s)</c:v>
                </c:pt>
                <c:pt idx="3">
                  <c:v>CG.A      (3.4s)</c:v>
                </c:pt>
                <c:pt idx="4">
                  <c:v>MG.A      (5.6s)</c:v>
                </c:pt>
                <c:pt idx="5">
                  <c:v>Geo. mean</c:v>
                </c:pt>
              </c:strCache>
            </c:strRef>
          </c:cat>
          <c:val>
            <c:numRef>
              <c:f>application!$B$28:$G$28</c:f>
              <c:numCache>
                <c:formatCode>0.0</c:formatCode>
                <c:ptCount val="6"/>
                <c:pt idx="0">
                  <c:v>26.38709677419355</c:v>
                </c:pt>
                <c:pt idx="1">
                  <c:v>21.65</c:v>
                </c:pt>
                <c:pt idx="2">
                  <c:v>17.65319548872181</c:v>
                </c:pt>
                <c:pt idx="3">
                  <c:v>32.61904761904741</c:v>
                </c:pt>
                <c:pt idx="4">
                  <c:v>16.32456140350877</c:v>
                </c:pt>
                <c:pt idx="5">
                  <c:v>22.18181750478621</c:v>
                </c:pt>
              </c:numCache>
            </c:numRef>
          </c:val>
        </c:ser>
        <c:axId val="516909096"/>
        <c:axId val="516912232"/>
      </c:barChart>
      <c:catAx>
        <c:axId val="516909096"/>
        <c:scaling>
          <c:orientation val="minMax"/>
        </c:scaling>
        <c:axPos val="b"/>
        <c:tickLblPos val="nextTo"/>
        <c:crossAx val="516912232"/>
        <c:crosses val="autoZero"/>
        <c:auto val="1"/>
        <c:lblAlgn val="ctr"/>
        <c:lblOffset val="100"/>
      </c:catAx>
      <c:valAx>
        <c:axId val="5169122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Speedup vs. serial</a:t>
                </a:r>
              </a:p>
            </c:rich>
          </c:tx>
          <c:layout/>
        </c:title>
        <c:numFmt formatCode="0" sourceLinked="0"/>
        <c:tickLblPos val="nextTo"/>
        <c:crossAx val="516909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26283902012248"/>
          <c:y val="0.883683289588801"/>
          <c:w val="0.99181605424322"/>
          <c:h val="0.112262685914261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07796587926509"/>
          <c:y val="0.0277777777777778"/>
          <c:w val="0.887933070866142"/>
          <c:h val="0.705464238845144"/>
        </c:manualLayout>
      </c:layout>
      <c:barChart>
        <c:barDir val="col"/>
        <c:grouping val="clustered"/>
        <c:ser>
          <c:idx val="0"/>
          <c:order val="0"/>
          <c:tx>
            <c:strRef>
              <c:f>application!$A$38</c:f>
              <c:strCache>
                <c:ptCount val="1"/>
                <c:pt idx="0">
                  <c:v>JUC CyclicBarrier</c:v>
                </c:pt>
              </c:strCache>
            </c:strRef>
          </c:tx>
          <c:spPr>
            <a:solidFill>
              <a:srgbClr val="336699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application!$B$37:$G$37</c:f>
              <c:strCache>
                <c:ptCount val="6"/>
                <c:pt idx="0">
                  <c:v>LUFact.C (4.9s)</c:v>
                </c:pt>
                <c:pt idx="1">
                  <c:v>SOR.C    (1.3s)</c:v>
                </c:pt>
                <c:pt idx="2">
                  <c:v>MolDyn.B (18.8s)</c:v>
                </c:pt>
                <c:pt idx="3">
                  <c:v>CG.A      (3.4s)</c:v>
                </c:pt>
                <c:pt idx="4">
                  <c:v>MG.A      (5.6s)</c:v>
                </c:pt>
                <c:pt idx="5">
                  <c:v>Geo. mean</c:v>
                </c:pt>
              </c:strCache>
            </c:strRef>
          </c:cat>
          <c:val>
            <c:numRef>
              <c:f>application!$B$38:$G$38</c:f>
              <c:numCache>
                <c:formatCode>0.0</c:formatCode>
                <c:ptCount val="6"/>
                <c:pt idx="0">
                  <c:v>0.481365241271087</c:v>
                </c:pt>
                <c:pt idx="1">
                  <c:v>2.004629629629628</c:v>
                </c:pt>
                <c:pt idx="2">
                  <c:v>13.57153179190752</c:v>
                </c:pt>
                <c:pt idx="3">
                  <c:v>0.725174677112005</c:v>
                </c:pt>
                <c:pt idx="4">
                  <c:v>2.811178247734139</c:v>
                </c:pt>
                <c:pt idx="5">
                  <c:v>1.928829106185894</c:v>
                </c:pt>
              </c:numCache>
            </c:numRef>
          </c:val>
        </c:ser>
        <c:ser>
          <c:idx val="1"/>
          <c:order val="1"/>
          <c:tx>
            <c:strRef>
              <c:f>application!$A$39</c:f>
              <c:strCache>
                <c:ptCount val="1"/>
                <c:pt idx="0">
                  <c:v>Phasers normal</c:v>
                </c:pt>
              </c:strCache>
            </c:strRef>
          </c:tx>
          <c:spPr>
            <a:solidFill>
              <a:srgbClr val="CC33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application!$B$37:$G$37</c:f>
              <c:strCache>
                <c:ptCount val="6"/>
                <c:pt idx="0">
                  <c:v>LUFact.C (4.9s)</c:v>
                </c:pt>
                <c:pt idx="1">
                  <c:v>SOR.C    (1.3s)</c:v>
                </c:pt>
                <c:pt idx="2">
                  <c:v>MolDyn.B (18.8s)</c:v>
                </c:pt>
                <c:pt idx="3">
                  <c:v>CG.A      (3.4s)</c:v>
                </c:pt>
                <c:pt idx="4">
                  <c:v>MG.A      (5.6s)</c:v>
                </c:pt>
                <c:pt idx="5">
                  <c:v>Geo. mean</c:v>
                </c:pt>
              </c:strCache>
            </c:strRef>
          </c:cat>
          <c:val>
            <c:numRef>
              <c:f>application!$B$39:$G$39</c:f>
              <c:numCache>
                <c:formatCode>0.0</c:formatCode>
                <c:ptCount val="6"/>
                <c:pt idx="0">
                  <c:v>18.04411764705882</c:v>
                </c:pt>
                <c:pt idx="1">
                  <c:v>15.28235294117647</c:v>
                </c:pt>
                <c:pt idx="2">
                  <c:v>19.01113360323887</c:v>
                </c:pt>
                <c:pt idx="3">
                  <c:v>25.55970149253731</c:v>
                </c:pt>
                <c:pt idx="4">
                  <c:v>12.48993288590604</c:v>
                </c:pt>
                <c:pt idx="5">
                  <c:v>17.56830871177988</c:v>
                </c:pt>
              </c:numCache>
            </c:numRef>
          </c:val>
        </c:ser>
        <c:ser>
          <c:idx val="2"/>
          <c:order val="2"/>
          <c:tx>
            <c:strRef>
              <c:f>application!$A$40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dLblPos val="outEnd"/>
              <c:showVal val="1"/>
            </c:dLbl>
            <c:dLbl>
              <c:idx val="4"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application!$B$37:$G$37</c:f>
              <c:strCache>
                <c:ptCount val="6"/>
                <c:pt idx="0">
                  <c:v>LUFact.C (4.9s)</c:v>
                </c:pt>
                <c:pt idx="1">
                  <c:v>SOR.C    (1.3s)</c:v>
                </c:pt>
                <c:pt idx="2">
                  <c:v>MolDyn.B (18.8s)</c:v>
                </c:pt>
                <c:pt idx="3">
                  <c:v>CG.A      (3.4s)</c:v>
                </c:pt>
                <c:pt idx="4">
                  <c:v>MG.A      (5.6s)</c:v>
                </c:pt>
                <c:pt idx="5">
                  <c:v>Geo. mean</c:v>
                </c:pt>
              </c:strCache>
            </c:strRef>
          </c:cat>
          <c:val>
            <c:numRef>
              <c:f>application!$B$40:$G$40</c:f>
              <c:numCache>
                <c:formatCode>0.0</c:formatCode>
                <c:ptCount val="6"/>
                <c:pt idx="0">
                  <c:v>21.71681415929203</c:v>
                </c:pt>
                <c:pt idx="1">
                  <c:v>13.67368421052631</c:v>
                </c:pt>
                <c:pt idx="2">
                  <c:v>18.95358224016133</c:v>
                </c:pt>
                <c:pt idx="5">
                  <c:v>17.78788534939658</c:v>
                </c:pt>
              </c:numCache>
            </c:numRef>
          </c:val>
        </c:ser>
        <c:axId val="492002168"/>
        <c:axId val="492005304"/>
      </c:barChart>
      <c:catAx>
        <c:axId val="492002168"/>
        <c:scaling>
          <c:orientation val="minMax"/>
        </c:scaling>
        <c:axPos val="b"/>
        <c:tickLblPos val="nextTo"/>
        <c:crossAx val="492005304"/>
        <c:crosses val="autoZero"/>
        <c:auto val="1"/>
        <c:lblAlgn val="ctr"/>
        <c:lblOffset val="100"/>
      </c:catAx>
      <c:valAx>
        <c:axId val="492005304"/>
        <c:scaling>
          <c:orientation val="minMax"/>
          <c:max val="40.0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Speedup vs. serial</a:t>
                </a:r>
              </a:p>
            </c:rich>
          </c:tx>
          <c:layout/>
        </c:title>
        <c:numFmt formatCode="0" sourceLinked="0"/>
        <c:tickLblPos val="nextTo"/>
        <c:crossAx val="492002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26283902012248"/>
          <c:y val="0.883683289588801"/>
          <c:w val="0.99181605424322"/>
          <c:h val="0.112262685914261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18002405949256"/>
          <c:y val="0.0277777777777778"/>
          <c:w val="0.879119203849519"/>
          <c:h val="0.623723024205308"/>
        </c:manualLayout>
      </c:layout>
      <c:barChart>
        <c:barDir val="col"/>
        <c:grouping val="clustered"/>
        <c:ser>
          <c:idx val="0"/>
          <c:order val="0"/>
          <c:tx>
            <c:strRef>
              <c:f>barrier!$A$14</c:f>
              <c:strCache>
                <c:ptCount val="1"/>
                <c:pt idx="0">
                  <c:v>JUC CyclicBarrier</c:v>
                </c:pt>
              </c:strCache>
            </c:strRef>
          </c:tx>
          <c:spPr>
            <a:solidFill>
              <a:srgbClr val="336699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dLblPos val="outEnd"/>
              <c:showVal val="1"/>
            </c:dLbl>
            <c:dLbl>
              <c:idx val="5"/>
              <c:dLblPos val="outEnd"/>
              <c:showVal val="1"/>
            </c:dLbl>
            <c:dLbl>
              <c:idx val="6"/>
              <c:dLblPos val="outEnd"/>
              <c:showVal val="1"/>
            </c:dLbl>
            <c:delete val="1"/>
          </c:dLbls>
          <c:cat>
            <c:numRef>
              <c:f>barrier!$B$13:$H$13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barrier!$B$14:$H$14</c:f>
              <c:numCache>
                <c:formatCode>0</c:formatCode>
                <c:ptCount val="7"/>
                <c:pt idx="0">
                  <c:v>25.99375084235998</c:v>
                </c:pt>
                <c:pt idx="1">
                  <c:v>88.8187497091186</c:v>
                </c:pt>
                <c:pt idx="2">
                  <c:v>193.6249901396474</c:v>
                </c:pt>
                <c:pt idx="3">
                  <c:v>422.6999868667114</c:v>
                </c:pt>
                <c:pt idx="4">
                  <c:v>919.600014456113</c:v>
                </c:pt>
                <c:pt idx="5">
                  <c:v>1931.39991960741</c:v>
                </c:pt>
                <c:pt idx="6">
                  <c:v>4551.200021736531</c:v>
                </c:pt>
              </c:numCache>
            </c:numRef>
          </c:val>
        </c:ser>
        <c:ser>
          <c:idx val="1"/>
          <c:order val="1"/>
          <c:tx>
            <c:strRef>
              <c:f>barrier!$A$15</c:f>
              <c:strCache>
                <c:ptCount val="1"/>
                <c:pt idx="0">
                  <c:v>OpenMP for</c:v>
                </c:pt>
              </c:strCache>
            </c:strRef>
          </c:tx>
          <c:spPr>
            <a:solidFill>
              <a:srgbClr val="6699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dLblPos val="outEnd"/>
              <c:showVal val="1"/>
            </c:dLbl>
            <c:delete val="1"/>
          </c:dLbls>
          <c:cat>
            <c:numRef>
              <c:f>barrier!$B$13:$H$13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barrier!$B$15:$H$15</c:f>
              <c:numCache>
                <c:formatCode>0</c:formatCode>
                <c:ptCount val="7"/>
                <c:pt idx="0">
                  <c:v>26.885761</c:v>
                </c:pt>
                <c:pt idx="1">
                  <c:v>46.570625</c:v>
                </c:pt>
                <c:pt idx="2">
                  <c:v>72.245593</c:v>
                </c:pt>
                <c:pt idx="3">
                  <c:v>117.181019</c:v>
                </c:pt>
                <c:pt idx="4">
                  <c:v>214.299937</c:v>
                </c:pt>
                <c:pt idx="5">
                  <c:v>463.762811</c:v>
                </c:pt>
                <c:pt idx="6">
                  <c:v>1288.515169</c:v>
                </c:pt>
              </c:numCache>
            </c:numRef>
          </c:val>
        </c:ser>
        <c:ser>
          <c:idx val="2"/>
          <c:order val="2"/>
          <c:tx>
            <c:strRef>
              <c:f>barrier!$A$16</c:f>
              <c:strCache>
                <c:ptCount val="1"/>
                <c:pt idx="0">
                  <c:v>OpenMP barrier</c:v>
                </c:pt>
              </c:strCache>
            </c:strRef>
          </c:tx>
          <c:spPr>
            <a:solidFill>
              <a:srgbClr val="CC99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dLblPos val="outEnd"/>
              <c:showVal val="1"/>
            </c:dLbl>
            <c:delete val="1"/>
          </c:dLbls>
          <c:cat>
            <c:numRef>
              <c:f>barrier!$B$13:$H$13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barrier!$B$16:$H$16</c:f>
              <c:numCache>
                <c:formatCode>0</c:formatCode>
                <c:ptCount val="7"/>
                <c:pt idx="0">
                  <c:v>24.442411</c:v>
                </c:pt>
                <c:pt idx="1">
                  <c:v>43.135308</c:v>
                </c:pt>
                <c:pt idx="2">
                  <c:v>68.864591</c:v>
                </c:pt>
                <c:pt idx="3">
                  <c:v>112.464961</c:v>
                </c:pt>
                <c:pt idx="4">
                  <c:v>207.16174</c:v>
                </c:pt>
                <c:pt idx="5">
                  <c:v>443.240425</c:v>
                </c:pt>
                <c:pt idx="6">
                  <c:v>1211.351979</c:v>
                </c:pt>
              </c:numCache>
            </c:numRef>
          </c:val>
        </c:ser>
        <c:ser>
          <c:idx val="3"/>
          <c:order val="3"/>
          <c:tx>
            <c:strRef>
              <c:f>barrier!$A$17</c:f>
              <c:strCache>
                <c:ptCount val="1"/>
                <c:pt idx="0">
                  <c:v>Phasers normal</c:v>
                </c:pt>
              </c:strCache>
            </c:strRef>
          </c:tx>
          <c:spPr>
            <a:solidFill>
              <a:srgbClr val="CC33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numRef>
              <c:f>barrier!$B$13:$H$13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barrier!$B$17:$H$17</c:f>
              <c:numCache>
                <c:formatCode>0</c:formatCode>
                <c:ptCount val="7"/>
                <c:pt idx="0">
                  <c:v>1.558398392829971</c:v>
                </c:pt>
                <c:pt idx="1">
                  <c:v>2.502148532391051</c:v>
                </c:pt>
                <c:pt idx="2">
                  <c:v>3.405273133552757</c:v>
                </c:pt>
                <c:pt idx="3">
                  <c:v>5.091015391310462</c:v>
                </c:pt>
                <c:pt idx="4">
                  <c:v>8.35468721763768</c:v>
                </c:pt>
                <c:pt idx="5">
                  <c:v>16.75781240835571</c:v>
                </c:pt>
                <c:pt idx="6">
                  <c:v>53.49374896121824</c:v>
                </c:pt>
              </c:numCache>
            </c:numRef>
          </c:val>
        </c:ser>
        <c:ser>
          <c:idx val="4"/>
          <c:order val="4"/>
          <c:tx>
            <c:strRef>
              <c:f>barrier!$A$18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numRef>
              <c:f>barrier!$B$13:$H$13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barrier!$B$18:$H$18</c:f>
              <c:numCache>
                <c:formatCode>0</c:formatCode>
                <c:ptCount val="7"/>
                <c:pt idx="0">
                  <c:v>2.127929685712871</c:v>
                </c:pt>
                <c:pt idx="1">
                  <c:v>2.4507812061157</c:v>
                </c:pt>
                <c:pt idx="2">
                  <c:v>3.151171960241663</c:v>
                </c:pt>
                <c:pt idx="3">
                  <c:v>4.148437567736177</c:v>
                </c:pt>
                <c:pt idx="4">
                  <c:v>5.337890610821228</c:v>
                </c:pt>
                <c:pt idx="5">
                  <c:v>7.160156592624681</c:v>
                </c:pt>
                <c:pt idx="6">
                  <c:v>13.58359384402394</c:v>
                </c:pt>
              </c:numCache>
            </c:numRef>
          </c:val>
        </c:ser>
        <c:axId val="432725832"/>
        <c:axId val="515004040"/>
      </c:barChart>
      <c:catAx>
        <c:axId val="432725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# threads</a:t>
                </a:r>
              </a:p>
            </c:rich>
          </c:tx>
          <c:layout/>
        </c:title>
        <c:numFmt formatCode="General" sourceLinked="1"/>
        <c:tickLblPos val="nextTo"/>
        <c:crossAx val="515004040"/>
        <c:crosses val="autoZero"/>
        <c:auto val="1"/>
        <c:lblAlgn val="ctr"/>
        <c:lblOffset val="100"/>
      </c:catAx>
      <c:valAx>
        <c:axId val="515004040"/>
        <c:scaling>
          <c:orientation val="minMax"/>
          <c:max val="500.0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 per barrier [micro secs]</a:t>
                </a:r>
              </a:p>
            </c:rich>
          </c:tx>
          <c:layout/>
        </c:title>
        <c:numFmt formatCode="0" sourceLinked="0"/>
        <c:tickLblPos val="nextTo"/>
        <c:crossAx val="432725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11010498687664"/>
          <c:y val="0.813084604658792"/>
          <c:w val="0.988989501312336"/>
          <c:h val="0.136562408865558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18002405949256"/>
          <c:y val="0.0277777777777778"/>
          <c:w val="0.879119203849519"/>
          <c:h val="0.623723024205308"/>
        </c:manualLayout>
      </c:layout>
      <c:barChart>
        <c:barDir val="col"/>
        <c:grouping val="clustered"/>
        <c:ser>
          <c:idx val="0"/>
          <c:order val="0"/>
          <c:tx>
            <c:strRef>
              <c:f>reduction!$A$13</c:f>
              <c:strCache>
                <c:ptCount val="1"/>
                <c:pt idx="0">
                  <c:v>OpenMP for + reduction</c:v>
                </c:pt>
              </c:strCache>
            </c:strRef>
          </c:tx>
          <c:spPr>
            <a:solidFill>
              <a:srgbClr val="6699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dLblPos val="outEnd"/>
              <c:showVal val="1"/>
            </c:dLbl>
            <c:dLbl>
              <c:idx val="6"/>
              <c:dLblPos val="outEnd"/>
              <c:showVal val="1"/>
            </c:dLbl>
            <c:delete val="1"/>
          </c:dLbls>
          <c:cat>
            <c:numRef>
              <c:f>reduction!$B$12:$H$12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reduction!$B$13:$H$13</c:f>
              <c:numCache>
                <c:formatCode>0</c:formatCode>
                <c:ptCount val="7"/>
                <c:pt idx="0">
                  <c:v>28.146795</c:v>
                </c:pt>
                <c:pt idx="1">
                  <c:v>47.641332</c:v>
                </c:pt>
                <c:pt idx="2">
                  <c:v>73.848014</c:v>
                </c:pt>
                <c:pt idx="3">
                  <c:v>122.033487</c:v>
                </c:pt>
                <c:pt idx="4">
                  <c:v>225.901159</c:v>
                </c:pt>
                <c:pt idx="5">
                  <c:v>513.186056</c:v>
                </c:pt>
                <c:pt idx="6">
                  <c:v>1479.432629</c:v>
                </c:pt>
              </c:numCache>
            </c:numRef>
          </c:val>
        </c:ser>
        <c:ser>
          <c:idx val="1"/>
          <c:order val="1"/>
          <c:tx>
            <c:strRef>
              <c:f>reduction!$A$14</c:f>
              <c:strCache>
                <c:ptCount val="1"/>
                <c:pt idx="0">
                  <c:v>Phasers normal</c:v>
                </c:pt>
              </c:strCache>
            </c:strRef>
          </c:tx>
          <c:spPr>
            <a:solidFill>
              <a:srgbClr val="CC33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numRef>
              <c:f>reduction!$B$12:$H$12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reduction!$B$14:$H$14</c:f>
              <c:numCache>
                <c:formatCode>0</c:formatCode>
                <c:ptCount val="7"/>
                <c:pt idx="0">
                  <c:v>2.502734425064465</c:v>
                </c:pt>
                <c:pt idx="1">
                  <c:v>3.71328121866919</c:v>
                </c:pt>
                <c:pt idx="2">
                  <c:v>6.200781298443605</c:v>
                </c:pt>
                <c:pt idx="3">
                  <c:v>9.992968947048855</c:v>
                </c:pt>
                <c:pt idx="4">
                  <c:v>23.96093753781332</c:v>
                </c:pt>
                <c:pt idx="5">
                  <c:v>80.7499995356875</c:v>
                </c:pt>
                <c:pt idx="6">
                  <c:v>312.9750080379806</c:v>
                </c:pt>
              </c:numCache>
            </c:numRef>
          </c:val>
        </c:ser>
        <c:ser>
          <c:idx val="2"/>
          <c:order val="2"/>
          <c:tx>
            <c:strRef>
              <c:f>reduction!$A$15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numRef>
              <c:f>reduction!$B$12:$H$12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reduction!$B$15:$H$15</c:f>
              <c:numCache>
                <c:formatCode>0</c:formatCode>
                <c:ptCount val="7"/>
                <c:pt idx="0">
                  <c:v>4.43574210985719</c:v>
                </c:pt>
                <c:pt idx="1">
                  <c:v>4.164453259759075</c:v>
                </c:pt>
                <c:pt idx="2">
                  <c:v>5.415625129128811</c:v>
                </c:pt>
                <c:pt idx="3">
                  <c:v>6.161718744897326</c:v>
                </c:pt>
                <c:pt idx="4">
                  <c:v>7.972656340003815</c:v>
                </c:pt>
                <c:pt idx="5">
                  <c:v>9.77578073784074</c:v>
                </c:pt>
                <c:pt idx="6">
                  <c:v>19.15312540700391</c:v>
                </c:pt>
              </c:numCache>
            </c:numRef>
          </c:val>
        </c:ser>
        <c:axId val="648859032"/>
        <c:axId val="648866248"/>
      </c:barChart>
      <c:catAx>
        <c:axId val="648859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# threads</a:t>
                </a:r>
              </a:p>
            </c:rich>
          </c:tx>
          <c:layout/>
        </c:title>
        <c:numFmt formatCode="General" sourceLinked="1"/>
        <c:tickLblPos val="nextTo"/>
        <c:crossAx val="648866248"/>
        <c:crosses val="autoZero"/>
        <c:auto val="1"/>
        <c:lblAlgn val="ctr"/>
        <c:lblOffset val="100"/>
      </c:catAx>
      <c:valAx>
        <c:axId val="648866248"/>
        <c:scaling>
          <c:orientation val="minMax"/>
          <c:max val="500.0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 per barrier [micro secs]</a:t>
                </a:r>
              </a:p>
            </c:rich>
          </c:tx>
          <c:layout/>
        </c:title>
        <c:numFmt formatCode="0" sourceLinked="0"/>
        <c:tickLblPos val="nextTo"/>
        <c:crossAx val="648859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823275862068965"/>
          <c:y val="0.813084604658792"/>
          <c:w val="0.988989501312336"/>
          <c:h val="0.136562408865558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985579615048119"/>
          <c:y val="0.0277777777777778"/>
          <c:w val="0.898563648293963"/>
          <c:h val="0.623723024205308"/>
        </c:manualLayout>
      </c:layout>
      <c:barChart>
        <c:barDir val="col"/>
        <c:grouping val="clustered"/>
        <c:ser>
          <c:idx val="0"/>
          <c:order val="0"/>
          <c:tx>
            <c:strRef>
              <c:f>barrier!$A$14</c:f>
              <c:strCache>
                <c:ptCount val="1"/>
                <c:pt idx="0">
                  <c:v>JUC CyclicBarrier</c:v>
                </c:pt>
              </c:strCache>
            </c:strRef>
          </c:tx>
          <c:spPr>
            <a:solidFill>
              <a:srgbClr val="336699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dLblPos val="outEnd"/>
              <c:showVal val="1"/>
            </c:dLbl>
            <c:dLbl>
              <c:idx val="4"/>
              <c:dLblPos val="outEnd"/>
              <c:showVal val="1"/>
            </c:dLbl>
            <c:dLbl>
              <c:idx val="5"/>
              <c:dLblPos val="outEnd"/>
              <c:showVal val="1"/>
            </c:dLbl>
            <c:dLbl>
              <c:idx val="6"/>
              <c:dLblPos val="outEnd"/>
              <c:showVal val="1"/>
            </c:dLbl>
            <c:delete val="1"/>
          </c:dLbls>
          <c:cat>
            <c:numRef>
              <c:f>barrier!$B$13:$H$13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barrier!$B$14:$H$14</c:f>
              <c:numCache>
                <c:formatCode>0.0</c:formatCode>
                <c:ptCount val="7"/>
                <c:pt idx="0">
                  <c:v>5.224609079074876</c:v>
                </c:pt>
                <c:pt idx="1">
                  <c:v>19.07187483967705</c:v>
                </c:pt>
                <c:pt idx="2">
                  <c:v>41.25312471793176</c:v>
                </c:pt>
                <c:pt idx="3">
                  <c:v>88.17500057093305</c:v>
                </c:pt>
                <c:pt idx="4">
                  <c:v>186.0499937915114</c:v>
                </c:pt>
                <c:pt idx="5">
                  <c:v>379.3999918125482</c:v>
                </c:pt>
                <c:pt idx="6">
                  <c:v>831.7500278428322</c:v>
                </c:pt>
              </c:numCache>
            </c:numRef>
          </c:val>
        </c:ser>
        <c:ser>
          <c:idx val="1"/>
          <c:order val="1"/>
          <c:tx>
            <c:strRef>
              <c:f>barrier!$A$15</c:f>
              <c:strCache>
                <c:ptCount val="1"/>
                <c:pt idx="0">
                  <c:v>OpenMP for</c:v>
                </c:pt>
              </c:strCache>
            </c:strRef>
          </c:tx>
          <c:spPr>
            <a:solidFill>
              <a:srgbClr val="6699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numRef>
              <c:f>barrier!$B$13:$H$13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barrier!$B$15:$H$15</c:f>
              <c:numCache>
                <c:formatCode>0.0</c:formatCode>
                <c:ptCount val="7"/>
                <c:pt idx="0">
                  <c:v>3.490677</c:v>
                </c:pt>
                <c:pt idx="1">
                  <c:v>5.60962</c:v>
                </c:pt>
                <c:pt idx="2">
                  <c:v>6.173585999999997</c:v>
                </c:pt>
                <c:pt idx="3">
                  <c:v>6.972059</c:v>
                </c:pt>
                <c:pt idx="4">
                  <c:v>9.867469</c:v>
                </c:pt>
                <c:pt idx="5">
                  <c:v>14.988005</c:v>
                </c:pt>
                <c:pt idx="6">
                  <c:v>22.031293</c:v>
                </c:pt>
              </c:numCache>
            </c:numRef>
          </c:val>
        </c:ser>
        <c:ser>
          <c:idx val="2"/>
          <c:order val="2"/>
          <c:tx>
            <c:strRef>
              <c:f>barrier!$A$16</c:f>
              <c:strCache>
                <c:ptCount val="1"/>
                <c:pt idx="0">
                  <c:v>OpenMP barrier</c:v>
                </c:pt>
              </c:strCache>
            </c:strRef>
          </c:tx>
          <c:spPr>
            <a:solidFill>
              <a:srgbClr val="CC99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numRef>
              <c:f>barrier!$B$13:$H$13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barrier!$B$16:$H$16</c:f>
              <c:numCache>
                <c:formatCode>0.0</c:formatCode>
                <c:ptCount val="7"/>
                <c:pt idx="0">
                  <c:v>0.15283</c:v>
                </c:pt>
                <c:pt idx="1">
                  <c:v>0.257014</c:v>
                </c:pt>
                <c:pt idx="2">
                  <c:v>0.518144</c:v>
                </c:pt>
                <c:pt idx="3">
                  <c:v>0.661715</c:v>
                </c:pt>
                <c:pt idx="4">
                  <c:v>0.923604</c:v>
                </c:pt>
                <c:pt idx="5">
                  <c:v>2.026684</c:v>
                </c:pt>
                <c:pt idx="6">
                  <c:v>3.530936</c:v>
                </c:pt>
              </c:numCache>
            </c:numRef>
          </c:val>
        </c:ser>
        <c:ser>
          <c:idx val="3"/>
          <c:order val="3"/>
          <c:tx>
            <c:strRef>
              <c:f>barrier!$A$17</c:f>
              <c:strCache>
                <c:ptCount val="1"/>
                <c:pt idx="0">
                  <c:v>Phasers normal</c:v>
                </c:pt>
              </c:strCache>
            </c:strRef>
          </c:tx>
          <c:spPr>
            <a:solidFill>
              <a:srgbClr val="CC33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numRef>
              <c:f>barrier!$B$13:$H$13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barrier!$B$17:$H$17</c:f>
              <c:numCache>
                <c:formatCode>0.0</c:formatCode>
                <c:ptCount val="7"/>
                <c:pt idx="0">
                  <c:v>1.003515616258438</c:v>
                </c:pt>
                <c:pt idx="1">
                  <c:v>1.916601610819323</c:v>
                </c:pt>
                <c:pt idx="2">
                  <c:v>3.216796826308251</c:v>
                </c:pt>
                <c:pt idx="3">
                  <c:v>4.135937341541898</c:v>
                </c:pt>
                <c:pt idx="4">
                  <c:v>8.78984383471212</c:v>
                </c:pt>
                <c:pt idx="5">
                  <c:v>16.13906190411557</c:v>
                </c:pt>
                <c:pt idx="6">
                  <c:v>33.01875048991571</c:v>
                </c:pt>
              </c:numCache>
            </c:numRef>
          </c:val>
        </c:ser>
        <c:ser>
          <c:idx val="4"/>
          <c:order val="4"/>
          <c:tx>
            <c:strRef>
              <c:f>barrier!$A$18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numRef>
              <c:f>barrier!$B$13:$H$13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barrier!$B$18:$H$18</c:f>
              <c:numCache>
                <c:formatCode>0.0</c:formatCode>
                <c:ptCount val="7"/>
                <c:pt idx="0">
                  <c:v>1.232421904751435</c:v>
                </c:pt>
                <c:pt idx="1">
                  <c:v>2.52011721367575</c:v>
                </c:pt>
                <c:pt idx="2">
                  <c:v>3.462109376690483</c:v>
                </c:pt>
                <c:pt idx="3">
                  <c:v>3.96796880986053</c:v>
                </c:pt>
                <c:pt idx="4">
                  <c:v>6.81992167319958</c:v>
                </c:pt>
                <c:pt idx="5">
                  <c:v>8.138281115273298</c:v>
                </c:pt>
                <c:pt idx="6">
                  <c:v>15.78593763418047</c:v>
                </c:pt>
              </c:numCache>
            </c:numRef>
          </c:val>
        </c:ser>
        <c:axId val="517209672"/>
        <c:axId val="517216824"/>
      </c:barChart>
      <c:catAx>
        <c:axId val="517209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# threads</a:t>
                </a:r>
              </a:p>
            </c:rich>
          </c:tx>
          <c:layout/>
        </c:title>
        <c:numFmt formatCode="General" sourceLinked="1"/>
        <c:tickLblPos val="nextTo"/>
        <c:crossAx val="517216824"/>
        <c:crosses val="autoZero"/>
        <c:auto val="1"/>
        <c:lblAlgn val="ctr"/>
        <c:lblOffset val="100"/>
      </c:catAx>
      <c:valAx>
        <c:axId val="517216824"/>
        <c:scaling>
          <c:orientation val="minMax"/>
          <c:max val="50.0"/>
        </c:scaling>
        <c:axPos val="l"/>
        <c:majorGridlines/>
        <c:title>
          <c:tx>
            <c:rich>
              <a:bodyPr/>
              <a:lstStyle/>
              <a:p>
                <a:pPr>
                  <a:defRPr sz="1900"/>
                </a:pPr>
                <a:r>
                  <a:rPr lang="en-US" sz="1900"/>
                  <a:t>Time per barrier [micro secs]</a:t>
                </a:r>
              </a:p>
            </c:rich>
          </c:tx>
          <c:layout/>
        </c:title>
        <c:numFmt formatCode="0" sourceLinked="0"/>
        <c:tickLblPos val="nextTo"/>
        <c:crossAx val="517209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823275862068965"/>
          <c:y val="0.813084604658792"/>
          <c:w val="0.988989501312336"/>
          <c:h val="0.136562408865558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985579615048119"/>
          <c:y val="0.0277777777777778"/>
          <c:w val="0.898563648293963"/>
          <c:h val="0.623723024205308"/>
        </c:manualLayout>
      </c:layout>
      <c:barChart>
        <c:barDir val="col"/>
        <c:grouping val="clustered"/>
        <c:ser>
          <c:idx val="0"/>
          <c:order val="0"/>
          <c:tx>
            <c:strRef>
              <c:f>reduction!$A$13</c:f>
              <c:strCache>
                <c:ptCount val="1"/>
                <c:pt idx="0">
                  <c:v>OpenMP for + reduction</c:v>
                </c:pt>
              </c:strCache>
            </c:strRef>
          </c:tx>
          <c:spPr>
            <a:solidFill>
              <a:srgbClr val="6699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numRef>
              <c:f>reduction!$B$12:$H$12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reduction!$B$13:$H$13</c:f>
              <c:numCache>
                <c:formatCode>0.0</c:formatCode>
                <c:ptCount val="7"/>
                <c:pt idx="0">
                  <c:v>8.833575</c:v>
                </c:pt>
                <c:pt idx="1">
                  <c:v>15.217665</c:v>
                </c:pt>
                <c:pt idx="2">
                  <c:v>16.132178</c:v>
                </c:pt>
                <c:pt idx="3">
                  <c:v>17.077805</c:v>
                </c:pt>
                <c:pt idx="4">
                  <c:v>22.656291</c:v>
                </c:pt>
                <c:pt idx="5">
                  <c:v>27.688557</c:v>
                </c:pt>
                <c:pt idx="6">
                  <c:v>39.862136</c:v>
                </c:pt>
              </c:numCache>
            </c:numRef>
          </c:val>
        </c:ser>
        <c:ser>
          <c:idx val="1"/>
          <c:order val="1"/>
          <c:tx>
            <c:strRef>
              <c:f>reduction!$A$14</c:f>
              <c:strCache>
                <c:ptCount val="1"/>
                <c:pt idx="0">
                  <c:v>Phasers normal</c:v>
                </c:pt>
              </c:strCache>
            </c:strRef>
          </c:tx>
          <c:spPr>
            <a:solidFill>
              <a:srgbClr val="CC3333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dLblPos val="outEnd"/>
              <c:showVal val="1"/>
            </c:dLbl>
            <c:delete val="1"/>
          </c:dLbls>
          <c:cat>
            <c:numRef>
              <c:f>reduction!$B$12:$H$12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reduction!$B$14:$H$14</c:f>
              <c:numCache>
                <c:formatCode>0.0</c:formatCode>
                <c:ptCount val="7"/>
                <c:pt idx="0">
                  <c:v>1.448046830992952</c:v>
                </c:pt>
                <c:pt idx="1">
                  <c:v>3.068359427377854</c:v>
                </c:pt>
                <c:pt idx="2">
                  <c:v>4.045312516370874</c:v>
                </c:pt>
                <c:pt idx="3">
                  <c:v>8.16640653939703</c:v>
                </c:pt>
                <c:pt idx="4">
                  <c:v>17.85625004464062</c:v>
                </c:pt>
                <c:pt idx="5">
                  <c:v>44.65312337434722</c:v>
                </c:pt>
                <c:pt idx="6">
                  <c:v>187.2250015773706</c:v>
                </c:pt>
              </c:numCache>
            </c:numRef>
          </c:val>
        </c:ser>
        <c:ser>
          <c:idx val="2"/>
          <c:order val="2"/>
          <c:tx>
            <c:strRef>
              <c:f>reduction!$A$15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elete val="1"/>
          </c:dLbls>
          <c:cat>
            <c:numRef>
              <c:f>reduction!$B$12:$H$12</c:f>
              <c:numCache>
                <c:formatCode>General</c:formatCode>
                <c:ptCount val="7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</c:numCache>
            </c:numRef>
          </c:cat>
          <c:val>
            <c:numRef>
              <c:f>reduction!$B$15:$H$15</c:f>
              <c:numCache>
                <c:formatCode>0.0</c:formatCode>
                <c:ptCount val="7"/>
                <c:pt idx="0">
                  <c:v>1.654687419204716</c:v>
                </c:pt>
                <c:pt idx="1">
                  <c:v>3.466210873801605</c:v>
                </c:pt>
                <c:pt idx="2">
                  <c:v>4.496874806915428</c:v>
                </c:pt>
                <c:pt idx="3">
                  <c:v>6.622656465391554</c:v>
                </c:pt>
                <c:pt idx="4">
                  <c:v>11.4820317684855</c:v>
                </c:pt>
                <c:pt idx="5">
                  <c:v>14.41796824875032</c:v>
                </c:pt>
                <c:pt idx="6">
                  <c:v>24.26093724901302</c:v>
                </c:pt>
              </c:numCache>
            </c:numRef>
          </c:val>
        </c:ser>
        <c:axId val="517297656"/>
        <c:axId val="517304872"/>
      </c:barChart>
      <c:catAx>
        <c:axId val="517297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threads</a:t>
                </a:r>
              </a:p>
            </c:rich>
          </c:tx>
          <c:layout/>
        </c:title>
        <c:numFmt formatCode="General" sourceLinked="1"/>
        <c:tickLblPos val="nextTo"/>
        <c:crossAx val="517304872"/>
        <c:crosses val="autoZero"/>
        <c:auto val="1"/>
        <c:lblAlgn val="ctr"/>
        <c:lblOffset val="100"/>
      </c:catAx>
      <c:valAx>
        <c:axId val="517304872"/>
        <c:scaling>
          <c:orientation val="minMax"/>
          <c:max val="50.0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 per barrier [micro secs]</a:t>
                </a:r>
              </a:p>
            </c:rich>
          </c:tx>
          <c:layout/>
        </c:title>
        <c:numFmt formatCode="0" sourceLinked="0"/>
        <c:tickLblPos val="nextTo"/>
        <c:crossAx val="517297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823275862068965"/>
          <c:y val="0.797459604658792"/>
          <c:w val="0.988989501312336"/>
          <c:h val="0.136562408865558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combination!$A$10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elete val="1"/>
          </c:dLbls>
          <c:cat>
            <c:strRef>
              <c:f>combination!$B$9:$F$9</c:f>
              <c:strCache>
                <c:ptCount val="5"/>
                <c:pt idx="0">
                  <c:v>(1, 128)</c:v>
                </c:pt>
                <c:pt idx="1">
                  <c:v>(2, 64)</c:v>
                </c:pt>
                <c:pt idx="2">
                  <c:v>(2, 32)</c:v>
                </c:pt>
                <c:pt idx="3">
                  <c:v>(2, 16)</c:v>
                </c:pt>
                <c:pt idx="4">
                  <c:v>(3, 8)</c:v>
                </c:pt>
              </c:strCache>
            </c:strRef>
          </c:cat>
          <c:val>
            <c:numRef>
              <c:f>combination!$B$10:$F$10</c:f>
              <c:numCache>
                <c:formatCode>0.0</c:formatCode>
                <c:ptCount val="5"/>
                <c:pt idx="0">
                  <c:v>53.49374896121824</c:v>
                </c:pt>
                <c:pt idx="1">
                  <c:v>30.93124960639985</c:v>
                </c:pt>
                <c:pt idx="2">
                  <c:v>17.79218707701855</c:v>
                </c:pt>
                <c:pt idx="3">
                  <c:v>13.58359384402394</c:v>
                </c:pt>
                <c:pt idx="4">
                  <c:v>112.4687589904714</c:v>
                </c:pt>
              </c:numCache>
            </c:numRef>
          </c:val>
        </c:ser>
        <c:axId val="517347192"/>
        <c:axId val="492656344"/>
      </c:barChart>
      <c:catAx>
        <c:axId val="517347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492656344"/>
        <c:crosses val="autoZero"/>
        <c:auto val="1"/>
        <c:lblAlgn val="ctr"/>
        <c:lblOffset val="100"/>
      </c:catAx>
      <c:valAx>
        <c:axId val="492656344"/>
        <c:scaling>
          <c:orientation val="minMax"/>
          <c:max val="35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per barrier [micro secs]</a:t>
                </a:r>
              </a:p>
            </c:rich>
          </c:tx>
          <c:layout/>
        </c:title>
        <c:numFmt formatCode="0" sourceLinked="0"/>
        <c:tickLblPos val="nextTo"/>
        <c:crossAx val="517347192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combination!$A$19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elete val="1"/>
          </c:dLbls>
          <c:cat>
            <c:strRef>
              <c:f>combination!$B$18:$F$18</c:f>
              <c:strCache>
                <c:ptCount val="5"/>
                <c:pt idx="0">
                  <c:v>(1, 128)</c:v>
                </c:pt>
                <c:pt idx="1">
                  <c:v>(2, 64)</c:v>
                </c:pt>
                <c:pt idx="2">
                  <c:v>(2, 32)</c:v>
                </c:pt>
                <c:pt idx="3">
                  <c:v>(2, 16)</c:v>
                </c:pt>
                <c:pt idx="4">
                  <c:v>(3, 8)</c:v>
                </c:pt>
              </c:strCache>
            </c:strRef>
          </c:cat>
          <c:val>
            <c:numRef>
              <c:f>combination!$B$19:$F$19</c:f>
              <c:numCache>
                <c:formatCode>0.0</c:formatCode>
                <c:ptCount val="5"/>
                <c:pt idx="0">
                  <c:v>312.9750080379806</c:v>
                </c:pt>
                <c:pt idx="1">
                  <c:v>90.72500163304976</c:v>
                </c:pt>
                <c:pt idx="2">
                  <c:v>31.44062450638208</c:v>
                </c:pt>
                <c:pt idx="3">
                  <c:v>19.15312540700391</c:v>
                </c:pt>
                <c:pt idx="4">
                  <c:v>97.17499652356403</c:v>
                </c:pt>
              </c:numCache>
            </c:numRef>
          </c:val>
        </c:ser>
        <c:axId val="568016840"/>
        <c:axId val="492426616"/>
      </c:barChart>
      <c:catAx>
        <c:axId val="568016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2426616"/>
        <c:crosses val="autoZero"/>
        <c:auto val="1"/>
        <c:lblAlgn val="ctr"/>
        <c:lblOffset val="100"/>
      </c:catAx>
      <c:valAx>
        <c:axId val="4924266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per </a:t>
                </a:r>
                <a:r>
                  <a:rPr lang="en-US" dirty="0" smtClean="0"/>
                  <a:t>barrier &amp; reduction</a:t>
                </a:r>
              </a:p>
              <a:p>
                <a:pPr>
                  <a:defRPr/>
                </a:pPr>
                <a:r>
                  <a:rPr lang="en-US" dirty="0" smtClean="0"/>
                  <a:t>[</a:t>
                </a:r>
                <a:r>
                  <a:rPr lang="en-US" dirty="0"/>
                  <a:t>micro </a:t>
                </a:r>
                <a:r>
                  <a:rPr lang="en-US" dirty="0" err="1"/>
                  <a:t>secs</a:t>
                </a:r>
                <a:r>
                  <a:rPr lang="en-US" dirty="0"/>
                  <a:t>]</a:t>
                </a:r>
              </a:p>
            </c:rich>
          </c:tx>
          <c:layout/>
        </c:title>
        <c:numFmt formatCode="0" sourceLinked="0"/>
        <c:tickLblPos val="nextTo"/>
        <c:crossAx val="568016840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combination!$A$10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elete val="1"/>
          </c:dLbls>
          <c:cat>
            <c:strRef>
              <c:f>combination!$B$9:$F$9</c:f>
              <c:strCache>
                <c:ptCount val="5"/>
                <c:pt idx="0">
                  <c:v>(1, 128)</c:v>
                </c:pt>
                <c:pt idx="1">
                  <c:v>(2, 64)</c:v>
                </c:pt>
                <c:pt idx="2">
                  <c:v>(2, 32)</c:v>
                </c:pt>
                <c:pt idx="3">
                  <c:v>(2, 16)</c:v>
                </c:pt>
                <c:pt idx="4">
                  <c:v>(3, 8)</c:v>
                </c:pt>
              </c:strCache>
            </c:strRef>
          </c:cat>
          <c:val>
            <c:numRef>
              <c:f>combination!$B$10:$F$10</c:f>
              <c:numCache>
                <c:formatCode>0.0</c:formatCode>
                <c:ptCount val="5"/>
                <c:pt idx="0">
                  <c:v>33.01875048991571</c:v>
                </c:pt>
                <c:pt idx="1">
                  <c:v>20.20625045198856</c:v>
                </c:pt>
                <c:pt idx="2">
                  <c:v>15.78593763418047</c:v>
                </c:pt>
                <c:pt idx="3">
                  <c:v>20.51093687252557</c:v>
                </c:pt>
                <c:pt idx="4">
                  <c:v>68.60624761421773</c:v>
                </c:pt>
              </c:numCache>
            </c:numRef>
          </c:val>
        </c:ser>
        <c:axId val="516589064"/>
        <c:axId val="516592024"/>
      </c:barChart>
      <c:catAx>
        <c:axId val="516589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516592024"/>
        <c:crosses val="autoZero"/>
        <c:auto val="1"/>
        <c:lblAlgn val="ctr"/>
        <c:lblOffset val="100"/>
      </c:catAx>
      <c:valAx>
        <c:axId val="516592024"/>
        <c:scaling>
          <c:orientation val="minMax"/>
          <c:max val="20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per barrier [micro secs]</a:t>
                </a:r>
              </a:p>
            </c:rich>
          </c:tx>
          <c:layout/>
        </c:title>
        <c:numFmt formatCode="0" sourceLinked="0"/>
        <c:tickLblPos val="nextTo"/>
        <c:crossAx val="516589064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combination!$A$19</c:f>
              <c:strCache>
                <c:ptCount val="1"/>
                <c:pt idx="0">
                  <c:v>Phasers tree auto</c:v>
                </c:pt>
              </c:strCache>
            </c:strRef>
          </c:tx>
          <c:spPr>
            <a:solidFill>
              <a:srgbClr val="663366"/>
            </a:solidFill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elete val="1"/>
          </c:dLbls>
          <c:cat>
            <c:strRef>
              <c:f>combination!$B$18:$F$18</c:f>
              <c:strCache>
                <c:ptCount val="5"/>
                <c:pt idx="0">
                  <c:v>(1, 128)</c:v>
                </c:pt>
                <c:pt idx="1">
                  <c:v>(2, 64)</c:v>
                </c:pt>
                <c:pt idx="2">
                  <c:v>(2, 32)</c:v>
                </c:pt>
                <c:pt idx="3">
                  <c:v>(2, 16)</c:v>
                </c:pt>
                <c:pt idx="4">
                  <c:v>(3, 8)</c:v>
                </c:pt>
              </c:strCache>
            </c:strRef>
          </c:cat>
          <c:val>
            <c:numRef>
              <c:f>combination!$B$19:$F$19</c:f>
              <c:numCache>
                <c:formatCode>0.0</c:formatCode>
                <c:ptCount val="5"/>
                <c:pt idx="0">
                  <c:v>187.2250015773706</c:v>
                </c:pt>
                <c:pt idx="1">
                  <c:v>96.1062550756116</c:v>
                </c:pt>
                <c:pt idx="2">
                  <c:v>31.78750081137578</c:v>
                </c:pt>
                <c:pt idx="3">
                  <c:v>24.26093724901302</c:v>
                </c:pt>
                <c:pt idx="4">
                  <c:v>68.2562500712425</c:v>
                </c:pt>
              </c:numCache>
            </c:numRef>
          </c:val>
        </c:ser>
        <c:axId val="516627384"/>
        <c:axId val="516630280"/>
      </c:barChart>
      <c:catAx>
        <c:axId val="516627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16630280"/>
        <c:crosses val="autoZero"/>
        <c:auto val="1"/>
        <c:lblAlgn val="ctr"/>
        <c:lblOffset val="100"/>
      </c:catAx>
      <c:valAx>
        <c:axId val="5166302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per </a:t>
                </a:r>
                <a:r>
                  <a:rPr lang="en-US" dirty="0" smtClean="0"/>
                  <a:t>barrier &amp; reduction</a:t>
                </a:r>
              </a:p>
              <a:p>
                <a:pPr>
                  <a:defRPr/>
                </a:pPr>
                <a:r>
                  <a:rPr lang="en-US" dirty="0" smtClean="0"/>
                  <a:t>[</a:t>
                </a:r>
                <a:r>
                  <a:rPr lang="en-US" dirty="0"/>
                  <a:t>micro </a:t>
                </a:r>
                <a:r>
                  <a:rPr lang="en-US" dirty="0" err="1"/>
                  <a:t>secs</a:t>
                </a:r>
                <a:r>
                  <a:rPr lang="en-US" dirty="0"/>
                  <a:t>]</a:t>
                </a:r>
              </a:p>
            </c:rich>
          </c:tx>
          <c:layout/>
        </c:title>
        <c:numFmt formatCode="0" sourceLinked="0"/>
        <c:tickLblPos val="nextTo"/>
        <c:crossAx val="516627384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3CA4C4-4117-DF44-BDAC-605142622426}" type="datetime1">
              <a:rPr lang="en-US"/>
              <a:pPr/>
              <a:t>4/22/10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CB81BA-B1C3-4345-8237-19364DCD56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C60CFB-5590-E941-A085-0BE0352DDE6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明朝" pitchFamily="-65" charset="-128"/>
        <a:cs typeface="ＭＳ Ｐ明朝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明朝" pitchFamily="-65" charset="-128"/>
        <a:cs typeface="ＭＳ Ｐ明朝" pitchFamily="-65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明朝" pitchFamily="-65" charset="-128"/>
        <a:cs typeface="ＭＳ Ｐ明朝" pitchFamily="-6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明朝" pitchFamily="-65" charset="-128"/>
        <a:cs typeface="ＭＳ Ｐ明朝" pitchFamily="-65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明朝" pitchFamily="-65" charset="-128"/>
        <a:cs typeface="ＭＳ Ｐ明朝" pitchFamily="-65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VIVEK: “</a:t>
            </a:r>
            <a:r>
              <a:rPr lang="en-US" altLang="ja-JP" dirty="0" smtClean="0">
                <a:solidFill>
                  <a:srgbClr val="0000FF"/>
                </a:solidFill>
              </a:rPr>
              <a:t>Set of lightweight tasks can grow </a:t>
            </a:r>
            <a:r>
              <a:rPr lang="en-US" dirty="0" smtClean="0">
                <a:solidFill>
                  <a:srgbClr val="0000FF"/>
                </a:solidFill>
              </a:rPr>
              <a:t>and shrink dynamically”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5" charset="0"/>
              <a:ea typeface="ＭＳ Ｐ明朝" pitchFamily="-105" charset="-128"/>
              <a:cs typeface="ＭＳ Ｐ明朝" pitchFamily="-105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872F0-166B-5E42-AAF7-9A5B57FBFBC1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TODO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1)</a:t>
            </a:r>
            <a:r>
              <a:rPr lang="en-US" baseline="0" dirty="0" smtClean="0"/>
              <a:t> </a:t>
            </a:r>
            <a:r>
              <a:rPr lang="en-US" dirty="0" smtClean="0"/>
              <a:t>increase font size for “Sub-masters in the same tier receive signals in parallel”</a:t>
            </a:r>
          </a:p>
          <a:p>
            <a:r>
              <a:rPr lang="en-US" dirty="0" smtClean="0"/>
              <a:t>2) Replace “Master” in oval by “Master task”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TODO</a:t>
            </a:r>
            <a:r>
              <a:rPr lang="en-US" baseline="0" dirty="0" smtClean="0"/>
              <a:t>: add volatile declaration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TODO</a:t>
            </a:r>
            <a:r>
              <a:rPr lang="en-US" dirty="0" smtClean="0"/>
              <a:t>: add volatile declarations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TODO</a:t>
            </a:r>
            <a:r>
              <a:rPr lang="en-US" dirty="0" smtClean="0"/>
              <a:t>: add volatile declarations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TODO</a:t>
            </a:r>
            <a:r>
              <a:rPr lang="en-US" dirty="0" smtClean="0"/>
              <a:t>: 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add volatile declarations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Fix</a:t>
            </a:r>
            <a:r>
              <a:rPr lang="en-US" baseline="0" dirty="0" smtClean="0"/>
              <a:t> figure for wait operations (broadcast does not need tree)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5" charset="0"/>
              <a:ea typeface="ＭＳ Ｐ明朝" pitchFamily="-105" charset="-128"/>
              <a:cs typeface="ＭＳ Ｐ明朝" pitchFamily="-105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872F0-166B-5E42-AAF7-9A5B57FBFBC1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>
                <a:solidFill>
                  <a:srgbClr val="0000FF"/>
                </a:solidFill>
              </a:rPr>
              <a:t>Lightweight dynamic task creation &amp; termination</a:t>
            </a:r>
          </a:p>
          <a:p>
            <a:pPr lvl="3"/>
            <a:r>
              <a:rPr lang="en-US" i="1" dirty="0" smtClean="0"/>
              <a:t>VIVEK: Async-finish with Scalable Locality-Aware Work-stealing scheduler (SLAW)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Locality control with task and data distributions</a:t>
            </a:r>
          </a:p>
          <a:p>
            <a:pPr lvl="3"/>
            <a:r>
              <a:rPr lang="en-US" i="1" dirty="0" smtClean="0"/>
              <a:t>Hierarchical Place Tree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TODO</a:t>
            </a:r>
            <a:r>
              <a:rPr lang="en-US" dirty="0" smtClean="0"/>
              <a:t>: add execution time below each benchmark label</a:t>
            </a:r>
            <a:r>
              <a:rPr lang="en-US" baseline="0" dirty="0" smtClean="0"/>
              <a:t> e.g.,</a:t>
            </a:r>
          </a:p>
          <a:p>
            <a:r>
              <a:rPr lang="en-US" baseline="0" dirty="0" err="1" smtClean="0"/>
              <a:t>LUFact.C</a:t>
            </a:r>
            <a:endParaRPr lang="en-US" baseline="0" dirty="0" smtClean="0"/>
          </a:p>
          <a:p>
            <a:r>
              <a:rPr lang="en-US" baseline="0" dirty="0" smtClean="0"/>
              <a:t>(123.4s)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TODO</a:t>
            </a:r>
            <a:r>
              <a:rPr lang="en-US" dirty="0" smtClean="0"/>
              <a:t>: add execution time below each benchmark label</a:t>
            </a:r>
            <a:r>
              <a:rPr lang="en-US" baseline="0" dirty="0" smtClean="0"/>
              <a:t> e.g.,</a:t>
            </a:r>
          </a:p>
          <a:p>
            <a:r>
              <a:rPr lang="en-US" baseline="0" dirty="0" err="1" smtClean="0"/>
              <a:t>LUFact.C</a:t>
            </a:r>
            <a:endParaRPr lang="en-US" baseline="0" dirty="0" smtClean="0"/>
          </a:p>
          <a:p>
            <a:r>
              <a:rPr lang="en-US" baseline="0" dirty="0" smtClean="0"/>
              <a:t>(123.4s)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TODO</a:t>
            </a:r>
            <a:r>
              <a:rPr lang="en-US" dirty="0" smtClean="0"/>
              <a:t>: add execution time below each benchmark label</a:t>
            </a:r>
            <a:r>
              <a:rPr lang="en-US" baseline="0" dirty="0" smtClean="0"/>
              <a:t> e.g.,</a:t>
            </a:r>
          </a:p>
          <a:p>
            <a:r>
              <a:rPr lang="en-US" baseline="0" dirty="0" err="1" smtClean="0"/>
              <a:t>LUFact.C</a:t>
            </a:r>
            <a:endParaRPr lang="en-US" baseline="0" dirty="0" smtClean="0"/>
          </a:p>
          <a:p>
            <a:r>
              <a:rPr lang="en-US" baseline="0" dirty="0" smtClean="0"/>
              <a:t>(123.4s)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35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36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37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38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-105" charset="0"/>
              <a:ea typeface="ＭＳ Ｐ明朝" pitchFamily="-105" charset="-128"/>
              <a:cs typeface="ＭＳ Ｐ明朝" pitchFamily="-105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872F0-166B-5E42-AAF7-9A5B57FBFBC1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5" charset="0"/>
              <a:ea typeface="ＭＳ Ｐ明朝" pitchFamily="-105" charset="-128"/>
              <a:cs typeface="ＭＳ Ｐ明朝" pitchFamily="-105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491D5-FCDF-2743-AC8D-3551389D433E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B8351D7-F6BF-A845-BDDA-23AF6732224E}" type="slidenum">
              <a:rPr lang="en-US" sz="1200"/>
              <a:pPr algn="r"/>
              <a:t>42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07" charset="0"/>
                <a:ea typeface="ＭＳ Ｐ明朝" pitchFamily="-107" charset="-128"/>
                <a:cs typeface="ＭＳ Ｐ明朝" pitchFamily="-107" charset="-128"/>
              </a:rPr>
              <a:t>TODO: insert example form LCPC 1997 paper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3B681-1853-FF46-A874-EBAAF9C43902}" type="slidenum">
              <a:rPr lang="en-US"/>
              <a:pPr/>
              <a:t>43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07" charset="0"/>
                <a:ea typeface="ＭＳ Ｐ明朝" pitchFamily="-107" charset="-128"/>
                <a:cs typeface="ＭＳ Ｐ明朝" pitchFamily="-107" charset="-128"/>
              </a:rPr>
              <a:t>TODO: insert example form LCPC 1997 paper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05" charset="0"/>
                <a:ea typeface="ＭＳ Ｐ明朝" pitchFamily="-105" charset="-128"/>
                <a:cs typeface="ＭＳ Ｐ明朝" pitchFamily="-105" charset="-128"/>
              </a:rPr>
              <a:t>VIVEK: </a:t>
            </a:r>
            <a:r>
              <a:rPr lang="en-US" altLang="ja-JP" dirty="0" smtClean="0"/>
              <a:t>Task-set termination</a:t>
            </a:r>
            <a:endParaRPr lang="en-US" dirty="0" smtClean="0">
              <a:latin typeface="Arial" pitchFamily="-105" charset="0"/>
              <a:ea typeface="ＭＳ Ｐ明朝" pitchFamily="-105" charset="-128"/>
              <a:cs typeface="ＭＳ Ｐ明朝" pitchFamily="-105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8CBA2-59B2-3147-82A1-116536F7492A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VIVEK: </a:t>
            </a:r>
            <a:r>
              <a:rPr lang="en-US" altLang="ja-JP" sz="1900" smtClean="0"/>
              <a:t>Deadlock-free execution semantics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4F6E5-BD4D-C344-B1E7-DAA4172E6DB3}" type="slidenum">
              <a:rPr lang="en-US"/>
              <a:pPr/>
              <a:t>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7" charset="0"/>
              <a:ea typeface="ＭＳ Ｐ明朝" pitchFamily="-107" charset="-128"/>
              <a:cs typeface="ＭＳ Ｐ明朝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0CFB-5590-E941-A085-0BE0352DDE61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4D1C5-CE98-9441-A880-60DEA6EB6EDA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94F65-7F4D-8F4A-A1FB-A62D2BEE40D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3C0F7-038B-754F-8C53-52B19AEB2329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7681A-F548-5E47-84D7-071883C1997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8B290-A9D2-0640-96FE-89039FF59AEB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84D13-BCDB-2841-98BF-FDDD5AFD745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 sz="4000" b="1">
                <a:solidFill>
                  <a:srgbClr val="0099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>
            <a:lvl1pPr>
              <a:defRPr sz="2800" b="1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3B8159A3-24AC-4B44-B933-102D6ABEDAD1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E03907CC-FBAD-A046-A856-7C68038B962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9CC5F-4F7D-DF42-9F99-EB1F0D6F1DD8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0F947-A06C-B844-8921-4757EE5EA83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89128-D1FC-2946-AD75-8D52576AE8D0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E7B80-7905-284A-9CC2-39B70D6CE5D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D803D-207D-8444-869E-EE3955D7932F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0ACB-BC2F-7741-9B1E-C762AED91A2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4EED1-F1DC-0D45-82A1-549DB0BE6C86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11894-C086-A749-85B2-7A716906F59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A39D7-9228-E34E-A56F-C12CFF94CE15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D0714-831B-0848-BC05-BB6CA8C769A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D7F5A-864E-E942-BC1F-D27CB8165463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46B5B-D05D-C040-B6F9-F2A4C01DBD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7BFA6-2EE3-BB43-AE7B-A5E2D62A8670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81D15-87C1-204A-A3A0-F1CD4CF3F79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  <a:endParaRPr lang="en-US" altLang="ja-JP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4406116-CE26-3D41-866B-DFCE62A9F591}" type="datetime1">
              <a:rPr lang="en-US" altLang="ja-JP"/>
              <a:pPr/>
              <a:t>4/22/10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BC43A6-E760-D341-87DD-9CBD5C8B2CA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d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3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557338"/>
            <a:ext cx="8928100" cy="2447925"/>
          </a:xfrm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chemeClr val="hlink"/>
                </a:solidFill>
              </a:rPr>
              <a:t>Hierarchical Phasers for Scalable Synchronization and Reductions in Dynamic Parallelism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114800"/>
            <a:ext cx="7664450" cy="2438400"/>
          </a:xfrm>
        </p:spPr>
        <p:txBody>
          <a:bodyPr/>
          <a:lstStyle/>
          <a:p>
            <a:pPr eaLnBrk="1" hangingPunct="1"/>
            <a:r>
              <a:rPr lang="en-US" altLang="ja-JP" sz="2400" b="1" dirty="0" smtClean="0"/>
              <a:t>IPDPS 2010</a:t>
            </a:r>
          </a:p>
          <a:p>
            <a:pPr eaLnBrk="1" hangingPunct="1"/>
            <a:r>
              <a:rPr lang="en-US" altLang="ja-JP" sz="2400" dirty="0" smtClean="0"/>
              <a:t>April 22</a:t>
            </a:r>
            <a:r>
              <a:rPr lang="en-US" altLang="ja-JP" sz="2400" baseline="30000" dirty="0" smtClean="0"/>
              <a:t>nd</a:t>
            </a:r>
            <a:r>
              <a:rPr lang="en-US" altLang="ja-JP" sz="2400" dirty="0" smtClean="0"/>
              <a:t>, 2010</a:t>
            </a:r>
          </a:p>
          <a:p>
            <a:pPr eaLnBrk="1" hangingPunct="1"/>
            <a:r>
              <a:rPr lang="en-US" altLang="ja-JP" sz="2400" dirty="0" smtClean="0"/>
              <a:t>Jun Shirako  and  Vivek Sarkar</a:t>
            </a:r>
          </a:p>
          <a:p>
            <a:pPr eaLnBrk="1" hangingPunct="1"/>
            <a:r>
              <a:rPr lang="en-US" altLang="ja-JP" sz="2400" dirty="0" smtClean="0"/>
              <a:t>Rice University</a:t>
            </a:r>
          </a:p>
        </p:txBody>
      </p:sp>
      <p:pic>
        <p:nvPicPr>
          <p:cNvPr id="15364" name="Picture 6" descr="habanero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17475"/>
            <a:ext cx="5445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shapeimag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89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Scalability Limitations of Single-level </a:t>
            </a:r>
            <a:br>
              <a:rPr lang="en-US" sz="3200" dirty="0" smtClean="0"/>
            </a:br>
            <a:r>
              <a:rPr lang="en-US" sz="3200" dirty="0" smtClean="0"/>
              <a:t>Barrier + Reduction (</a:t>
            </a:r>
            <a:r>
              <a:rPr lang="en-US" sz="3200" dirty="0" err="1" smtClean="0"/>
              <a:t>EPCC</a:t>
            </a:r>
            <a:r>
              <a:rPr lang="en-US" sz="3200" dirty="0" smtClean="0"/>
              <a:t> </a:t>
            </a:r>
            <a:r>
              <a:rPr lang="en-US" sz="3200" dirty="0" err="1" smtClean="0"/>
              <a:t>Syncbench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on Sun 128-thread Niagara T2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5" name="TextBox 4"/>
          <p:cNvSpPr txBox="1"/>
          <p:nvPr/>
        </p:nvSpPr>
        <p:spPr>
          <a:xfrm>
            <a:off x="6858000" y="11430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513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18407" y="1143000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1479</a:t>
            </a:r>
            <a:endParaRPr lang="en-US" sz="16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5410200"/>
            <a:ext cx="8839200" cy="5562600"/>
          </a:xfrm>
        </p:spPr>
        <p:txBody>
          <a:bodyPr/>
          <a:lstStyle/>
          <a:p>
            <a:r>
              <a:rPr lang="en-US" sz="2000" dirty="0" smtClean="0"/>
              <a:t>Single-master / multiple-worker implementation</a:t>
            </a:r>
          </a:p>
          <a:p>
            <a:pPr lvl="1"/>
            <a:r>
              <a:rPr lang="en-US" sz="1800" dirty="0" smtClean="0"/>
              <a:t>Bottleneck of scalability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Need support for tree-based barriers and reductions, in the presence of dynamic task parallelism</a:t>
            </a:r>
            <a:endParaRPr 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52400" y="1371600"/>
          <a:ext cx="8839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/>
            <a:r>
              <a:rPr lang="en-US" altLang="ja-JP" sz="2800" b="1" dirty="0">
                <a:solidFill>
                  <a:srgbClr val="B6B6E8"/>
                </a:solidFill>
              </a:rPr>
              <a:t>Introduction</a:t>
            </a:r>
            <a:endParaRPr lang="en-US" altLang="ja-JP" sz="2800" b="1" dirty="0" smtClean="0">
              <a:solidFill>
                <a:srgbClr val="B6B6E8"/>
              </a:solidFill>
            </a:endParaRPr>
          </a:p>
          <a:p>
            <a:pPr eaLnBrk="1" hangingPunct="1"/>
            <a:r>
              <a:rPr lang="en-US" altLang="ja-JP" sz="2800" b="1" dirty="0" err="1" smtClean="0">
                <a:solidFill>
                  <a:srgbClr val="B6B6E8"/>
                </a:solidFill>
              </a:rPr>
              <a:t>Habanero</a:t>
            </a:r>
            <a:r>
              <a:rPr lang="en-US" altLang="ja-JP" sz="2800" b="1" dirty="0">
                <a:solidFill>
                  <a:srgbClr val="B6B6E8"/>
                </a:solidFill>
              </a:rPr>
              <a:t>-Java parallel constructs</a:t>
            </a:r>
          </a:p>
          <a:p>
            <a:pPr lvl="1" eaLnBrk="1" hangingPunct="1"/>
            <a:r>
              <a:rPr lang="en-US" altLang="ja-JP" sz="2400" dirty="0" err="1">
                <a:solidFill>
                  <a:srgbClr val="B6B6E8"/>
                </a:solidFill>
              </a:rPr>
              <a:t>Async</a:t>
            </a:r>
            <a:r>
              <a:rPr lang="en-US" altLang="ja-JP" sz="2400" dirty="0">
                <a:solidFill>
                  <a:srgbClr val="B6B6E8"/>
                </a:solidFill>
              </a:rPr>
              <a:t>,</a:t>
            </a:r>
            <a:r>
              <a:rPr lang="en-US" altLang="ja-JP" sz="2400" dirty="0" smtClean="0">
                <a:solidFill>
                  <a:srgbClr val="B6B6E8"/>
                </a:solidFill>
              </a:rPr>
              <a:t> finish</a:t>
            </a:r>
          </a:p>
          <a:p>
            <a:pPr lvl="1" eaLnBrk="1" hangingPunct="1"/>
            <a:r>
              <a:rPr lang="en-US" altLang="ja-JP" sz="2400" dirty="0" smtClean="0">
                <a:solidFill>
                  <a:srgbClr val="B6B6E8"/>
                </a:solidFill>
              </a:rPr>
              <a:t>Phaser</a:t>
            </a:r>
          </a:p>
          <a:p>
            <a:pPr eaLnBrk="1" hangingPunct="1"/>
            <a:r>
              <a:rPr lang="en-US" altLang="ja-JP" dirty="0" smtClean="0"/>
              <a:t>Hierarchical phasers</a:t>
            </a:r>
            <a:endParaRPr lang="en-US" altLang="ja-JP" sz="2800" b="1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ja-JP" sz="2400" dirty="0" smtClean="0"/>
              <a:t>Programming interface</a:t>
            </a:r>
          </a:p>
          <a:p>
            <a:pPr lvl="1" eaLnBrk="1" hangingPunct="1"/>
            <a:r>
              <a:rPr lang="en-US" altLang="ja-JP" sz="2400" dirty="0" smtClean="0"/>
              <a:t>Runtime implementation</a:t>
            </a:r>
          </a:p>
          <a:p>
            <a:pPr eaLnBrk="1" hangingPunct="1"/>
            <a:r>
              <a:rPr lang="en-US" altLang="ja-JP" sz="2800" b="1" dirty="0">
                <a:solidFill>
                  <a:srgbClr val="B6B6E8"/>
                </a:solidFill>
              </a:rPr>
              <a:t>Experimental results</a:t>
            </a:r>
          </a:p>
          <a:p>
            <a:pPr eaLnBrk="1" hangingPunct="1"/>
            <a:r>
              <a:rPr lang="en-US" altLang="ja-JP" sz="2800" b="1" dirty="0">
                <a:solidFill>
                  <a:srgbClr val="B6B6E8"/>
                </a:solidFill>
              </a:rPr>
              <a:t>Conclusions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ja-JP" b="1">
                <a:solidFill>
                  <a:schemeClr val="hlink"/>
                </a:solidFill>
              </a:rPr>
              <a:t>Outline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D19F8-86DF-FB41-93F1-001F9B8E4D9E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4" y="914400"/>
            <a:ext cx="4347606" cy="3369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Barrier vs. Tree-Based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48200"/>
            <a:ext cx="8839200" cy="2057400"/>
          </a:xfrm>
        </p:spPr>
        <p:txBody>
          <a:bodyPr/>
          <a:lstStyle/>
          <a:p>
            <a:r>
              <a:rPr lang="en-US" sz="2400" dirty="0" smtClean="0"/>
              <a:t>Barrier = </a:t>
            </a:r>
            <a:r>
              <a:rPr lang="en-US" sz="2400" dirty="0" smtClean="0">
                <a:solidFill>
                  <a:srgbClr val="FF0000"/>
                </a:solidFill>
              </a:rPr>
              <a:t>gather 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rgbClr val="0000FF"/>
                </a:solidFill>
              </a:rPr>
              <a:t>broadcast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Gather: single-master implementation is a scalability bottleneck</a:t>
            </a:r>
          </a:p>
          <a:p>
            <a:r>
              <a:rPr lang="en-US" sz="2400" b="1" dirty="0" smtClean="0"/>
              <a:t>Tree-based implementation</a:t>
            </a:r>
          </a:p>
          <a:p>
            <a:pPr lvl="1"/>
            <a:r>
              <a:rPr lang="en-US" sz="2000" dirty="0" smtClean="0"/>
              <a:t>Parallelization in gather operation</a:t>
            </a:r>
          </a:p>
          <a:p>
            <a:pPr lvl="1"/>
            <a:r>
              <a:rPr lang="en-US" sz="2000" dirty="0" smtClean="0"/>
              <a:t>Well-suited to processor hierarchy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12</a:t>
            </a:fld>
            <a:endParaRPr lang="en-US" altLang="ja-JP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-876300" y="2476500"/>
            <a:ext cx="2057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-75406" y="3733006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6200" y="3505200"/>
            <a:ext cx="4419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6200" y="3960812"/>
            <a:ext cx="4419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6200" y="1447800"/>
            <a:ext cx="4419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2400" y="228600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gather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4095690"/>
            <a:ext cx="13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broadcast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599" y="3733800"/>
            <a:ext cx="457201" cy="45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2514600" y="2209800"/>
            <a:ext cx="1905000" cy="1066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914400"/>
            <a:ext cx="4343400" cy="29777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53000" y="3849469"/>
            <a:ext cx="390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sub-masters in the same tier receive</a:t>
            </a:r>
          </a:p>
          <a:p>
            <a:r>
              <a:rPr lang="en-US" dirty="0" smtClean="0"/>
              <a:t>signals in parallel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56084" y="2277070"/>
            <a:ext cx="1839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task</a:t>
            </a:r>
          </a:p>
          <a:p>
            <a:r>
              <a:rPr lang="en-US" dirty="0" smtClean="0"/>
              <a:t>  receive signals</a:t>
            </a:r>
          </a:p>
          <a:p>
            <a:r>
              <a:rPr lang="en-US" dirty="0" smtClean="0"/>
              <a:t>  sequentially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Barrier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r>
              <a:rPr lang="en-US" dirty="0" smtClean="0"/>
              <a:t>Gather by single master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152400" y="1447800"/>
            <a:ext cx="35091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class phaser {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  List &lt;Sig&gt; 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sigList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mWaitPhase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...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r>
              <a:rPr lang="en-US" dirty="0" smtClean="0">
                <a:latin typeface="Courier"/>
                <a:cs typeface="Courier"/>
              </a:rPr>
              <a:t>class Sig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volatile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sigPhase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...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0748" y="1484769"/>
            <a:ext cx="3370672" cy="92333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// Signal by each task</a:t>
            </a:r>
          </a:p>
          <a:p>
            <a:r>
              <a:rPr lang="en-US" dirty="0" smtClean="0">
                <a:latin typeface="Courier"/>
                <a:cs typeface="Courier"/>
              </a:rPr>
              <a:t>Sig </a:t>
            </a:r>
            <a:r>
              <a:rPr lang="en-US" dirty="0" err="1" smtClean="0">
                <a:latin typeface="Courier"/>
                <a:cs typeface="Courier"/>
              </a:rPr>
              <a:t>mySig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b="1" dirty="0" err="1" smtClean="0">
                <a:solidFill>
                  <a:srgbClr val="000090"/>
                </a:solidFill>
                <a:latin typeface="Courier"/>
                <a:cs typeface="Courier"/>
              </a:rPr>
              <a:t>getMySig</a:t>
            </a:r>
            <a:r>
              <a:rPr lang="en-US" b="1" dirty="0" smtClean="0">
                <a:solidFill>
                  <a:srgbClr val="000090"/>
                </a:solidFill>
                <a:latin typeface="Courier"/>
                <a:cs typeface="Courier"/>
              </a:rPr>
              <a:t>();</a:t>
            </a:r>
          </a:p>
          <a:p>
            <a:r>
              <a:rPr lang="en-US" dirty="0" err="1" smtClean="0">
                <a:latin typeface="Courier"/>
                <a:cs typeface="Courier"/>
              </a:rPr>
              <a:t>mySig.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sigPhase</a:t>
            </a:r>
            <a:r>
              <a:rPr lang="en-US" dirty="0" smtClean="0">
                <a:latin typeface="Courier"/>
                <a:cs typeface="Courier"/>
              </a:rPr>
              <a:t>++;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1620" y="2609910"/>
            <a:ext cx="5309980" cy="2031325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// Master waits for all signals</a:t>
            </a:r>
          </a:p>
          <a:p>
            <a:r>
              <a:rPr lang="en-US" b="1" dirty="0" smtClean="0">
                <a:latin typeface="Courier"/>
                <a:cs typeface="Courier"/>
              </a:rPr>
              <a:t>//  -&gt; Major scalability bottleneck</a:t>
            </a:r>
          </a:p>
          <a:p>
            <a:r>
              <a:rPr lang="en-US" dirty="0" smtClean="0">
                <a:latin typeface="Courier"/>
                <a:cs typeface="Courier"/>
              </a:rPr>
              <a:t>for (...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/*iterates over 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sigList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*/</a:t>
            </a:r>
            <a:r>
              <a:rPr lang="en-US" dirty="0" smtClean="0">
                <a:latin typeface="Courier"/>
                <a:cs typeface="Courier"/>
              </a:rPr>
              <a:t>) {</a:t>
            </a:r>
          </a:p>
          <a:p>
            <a:r>
              <a:rPr lang="en-US" dirty="0" smtClean="0">
                <a:latin typeface="Courier"/>
                <a:cs typeface="Courier"/>
              </a:rPr>
              <a:t>  Sig sig = 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getAtomically(sigList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while (</a:t>
            </a:r>
            <a:r>
              <a:rPr lang="en-US" dirty="0" err="1" smtClean="0">
                <a:latin typeface="Courier"/>
                <a:cs typeface="Courier"/>
              </a:rPr>
              <a:t>sig.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sigPhase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&lt;=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mWaitPhase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r>
              <a:rPr lang="en-US" dirty="0" err="1" smtClean="0">
                <a:latin typeface="Courier"/>
                <a:cs typeface="Courier"/>
              </a:rPr>
              <a:t>mWaitPhase</a:t>
            </a:r>
            <a:r>
              <a:rPr lang="en-US" dirty="0" smtClean="0">
                <a:latin typeface="Courier"/>
                <a:cs typeface="Courier"/>
              </a:rPr>
              <a:t>++;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28918"/>
            <a:ext cx="6172200" cy="302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rr-tree.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19599" y="3600450"/>
            <a:ext cx="4648201" cy="3486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for Tree-based Phasers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phaser ph = new </a:t>
            </a:r>
            <a:r>
              <a:rPr lang="en-US" dirty="0" err="1" smtClean="0"/>
              <a:t>phaser(mode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nTiers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nDegree</a:t>
            </a:r>
            <a:r>
              <a:rPr lang="en-US" dirty="0" smtClean="0"/>
              <a:t>);</a:t>
            </a: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nTiers</a:t>
            </a:r>
            <a:r>
              <a:rPr lang="en-US" dirty="0" smtClean="0">
                <a:solidFill>
                  <a:srgbClr val="0000FF"/>
                </a:solidFill>
              </a:rPr>
              <a:t>: # tiers of tree</a:t>
            </a:r>
          </a:p>
          <a:p>
            <a:pPr lvl="3"/>
            <a:r>
              <a:rPr lang="en-US" dirty="0" smtClean="0"/>
              <a:t>“</a:t>
            </a:r>
            <a:r>
              <a:rPr lang="en-US" dirty="0" err="1" smtClean="0"/>
              <a:t>nTiers</a:t>
            </a:r>
            <a:r>
              <a:rPr lang="en-US" dirty="0" smtClean="0"/>
              <a:t> = 1” is equivalent to flat phasers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nDegree</a:t>
            </a:r>
            <a:r>
              <a:rPr lang="en-US" dirty="0" smtClean="0">
                <a:solidFill>
                  <a:srgbClr val="FF0000"/>
                </a:solidFill>
              </a:rPr>
              <a:t>: # children on a sub-master (node of tree)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Same as flat phaser</a:t>
            </a:r>
          </a:p>
          <a:p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Same as flat phaser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5181600" y="3181290"/>
            <a:ext cx="3054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nTiers</a:t>
            </a:r>
            <a:r>
              <a:rPr lang="en-US" sz="2000" dirty="0" smtClean="0">
                <a:solidFill>
                  <a:srgbClr val="0000FF"/>
                </a:solidFill>
              </a:rPr>
              <a:t> = 3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nDegree</a:t>
            </a:r>
            <a:r>
              <a:rPr lang="en-US" sz="2000" dirty="0" smtClean="0">
                <a:solidFill>
                  <a:srgbClr val="FF0000"/>
                </a:solidFill>
              </a:rPr>
              <a:t> = 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4286250"/>
            <a:ext cx="844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Tier-2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4819650"/>
            <a:ext cx="844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Tier-1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353050"/>
            <a:ext cx="844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Tier-0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Tree-based Barrier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r>
              <a:rPr lang="en-US" dirty="0" smtClean="0"/>
              <a:t>Gather by hierarchical sub-masters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461737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class phaser {</a:t>
            </a:r>
          </a:p>
          <a:p>
            <a:r>
              <a:rPr lang="en-US" dirty="0" smtClean="0">
                <a:latin typeface="Courier"/>
                <a:cs typeface="Courier"/>
              </a:rPr>
              <a:t>  ...</a:t>
            </a:r>
          </a:p>
          <a:p>
            <a:r>
              <a:rPr lang="en-US" b="1" dirty="0" smtClean="0">
                <a:latin typeface="Courier"/>
                <a:cs typeface="Courier"/>
              </a:rPr>
              <a:t>  // 2-D array [</a:t>
            </a:r>
            <a:r>
              <a:rPr lang="en-US" b="1" dirty="0" err="1" smtClean="0">
                <a:latin typeface="Courier"/>
                <a:cs typeface="Courier"/>
              </a:rPr>
              <a:t>nTiers][nDegree</a:t>
            </a:r>
            <a:r>
              <a:rPr lang="en-US" b="1" dirty="0" smtClean="0">
                <a:latin typeface="Courier"/>
                <a:cs typeface="Courier"/>
              </a:rPr>
              <a:t>]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Courier"/>
                <a:cs typeface="Courier"/>
              </a:rPr>
              <a:t>SubPhaser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[][] </a:t>
            </a:r>
            <a:r>
              <a:rPr lang="en-US" b="1" dirty="0" err="1" smtClean="0">
                <a:solidFill>
                  <a:srgbClr val="0000FF"/>
                </a:solidFill>
                <a:latin typeface="Courier"/>
                <a:cs typeface="Courier"/>
              </a:rPr>
              <a:t>subPh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...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2981" y="1371600"/>
            <a:ext cx="35091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class </a:t>
            </a:r>
            <a:r>
              <a:rPr lang="en-US" dirty="0" err="1" smtClean="0">
                <a:latin typeface="Courier"/>
                <a:cs typeface="Courier"/>
              </a:rPr>
              <a:t>SubPhaser</a:t>
            </a:r>
            <a:r>
              <a:rPr lang="en-US" dirty="0" smtClean="0">
                <a:latin typeface="Courier"/>
                <a:cs typeface="Courier"/>
              </a:rPr>
              <a:t> {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  List &lt;Sig&gt; 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sigList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;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mWaitPhase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volatile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sigPhase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... }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7000"/>
            <a:ext cx="7162800" cy="386531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1981200" y="6477000"/>
            <a:ext cx="1143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1828800" y="6477000"/>
            <a:ext cx="146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nDegree</a:t>
            </a:r>
            <a:r>
              <a:rPr lang="en-US" dirty="0" smtClean="0">
                <a:solidFill>
                  <a:srgbClr val="FF0000"/>
                </a:solidFill>
              </a:rPr>
              <a:t> =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Accumulation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r>
              <a:rPr lang="en-US" dirty="0" smtClean="0"/>
              <a:t>Single atomic object in phaser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228600" y="1447800"/>
            <a:ext cx="392476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class phaser {</a:t>
            </a:r>
          </a:p>
          <a:p>
            <a:r>
              <a:rPr lang="en-US" dirty="0" smtClean="0">
                <a:solidFill>
                  <a:srgbClr val="009999"/>
                </a:solidFill>
                <a:latin typeface="Courier"/>
                <a:cs typeface="Courier"/>
              </a:rPr>
              <a:t>  List &lt;Sig&gt;</a:t>
            </a:r>
            <a:r>
              <a:rPr lang="en-US" dirty="0" err="1" smtClean="0">
                <a:solidFill>
                  <a:srgbClr val="009999"/>
                </a:solidFill>
                <a:latin typeface="Courier"/>
                <a:cs typeface="Courier"/>
              </a:rPr>
              <a:t>sigList</a:t>
            </a:r>
            <a:r>
              <a:rPr lang="en-US" dirty="0" smtClean="0">
                <a:solidFill>
                  <a:srgbClr val="009999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solidFill>
                  <a:srgbClr val="009999"/>
                </a:solidFill>
                <a:latin typeface="Courier"/>
                <a:cs typeface="Courier"/>
              </a:rPr>
              <a:t>  </a:t>
            </a:r>
            <a:r>
              <a:rPr lang="en-US" dirty="0" err="1" smtClean="0">
                <a:solidFill>
                  <a:srgbClr val="009999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9999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9999"/>
                </a:solidFill>
                <a:latin typeface="Courier"/>
                <a:cs typeface="Courier"/>
              </a:rPr>
              <a:t>mWaitPhase</a:t>
            </a:r>
            <a:r>
              <a:rPr lang="en-US" dirty="0" smtClean="0">
                <a:solidFill>
                  <a:srgbClr val="009999"/>
                </a:solidFill>
                <a:latin typeface="Courier"/>
                <a:cs typeface="Courier"/>
              </a:rPr>
              <a:t>;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  List &lt;accumulator&gt;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accums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...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67200" y="1447800"/>
            <a:ext cx="48768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class accumulator {</a:t>
            </a:r>
          </a:p>
          <a:p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  </a:t>
            </a:r>
            <a:r>
              <a:rPr lang="en-US" b="1" dirty="0" err="1" smtClean="0">
                <a:solidFill>
                  <a:srgbClr val="FF6600"/>
                </a:solidFill>
                <a:latin typeface="Courier"/>
                <a:cs typeface="Courier"/>
              </a:rPr>
              <a:t>AtomicInteger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Courier"/>
                <a:cs typeface="Courier"/>
              </a:rPr>
              <a:t>ai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Operation op;</a:t>
            </a:r>
          </a:p>
          <a:p>
            <a:r>
              <a:rPr lang="en-US" dirty="0" smtClean="0">
                <a:latin typeface="Courier"/>
                <a:cs typeface="Courier"/>
              </a:rPr>
              <a:t>  Class </a:t>
            </a:r>
            <a:r>
              <a:rPr lang="en-US" dirty="0" err="1" smtClean="0">
                <a:latin typeface="Courier"/>
                <a:cs typeface="Courier"/>
              </a:rPr>
              <a:t>dataType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...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 void </a:t>
            </a:r>
            <a:r>
              <a:rPr lang="en-US" b="1" dirty="0" err="1" smtClean="0">
                <a:solidFill>
                  <a:srgbClr val="0000FF"/>
                </a:solidFill>
                <a:latin typeface="Courier"/>
                <a:cs typeface="Courier"/>
              </a:rPr>
              <a:t>send(int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"/>
                <a:cs typeface="Courier"/>
              </a:rPr>
              <a:t>val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) {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  // Eager implementation </a:t>
            </a:r>
          </a:p>
          <a:p>
            <a:r>
              <a:rPr lang="en-US" dirty="0" smtClean="0">
                <a:latin typeface="Courier"/>
                <a:cs typeface="Courier"/>
              </a:rPr>
              <a:t>   if (op == </a:t>
            </a:r>
            <a:r>
              <a:rPr lang="en-US" dirty="0" err="1" smtClean="0">
                <a:latin typeface="Courier"/>
                <a:cs typeface="Courier"/>
              </a:rPr>
              <a:t>Operation.SUM</a:t>
            </a:r>
            <a:r>
              <a:rPr lang="en-US" dirty="0" smtClean="0">
                <a:latin typeface="Courier"/>
                <a:cs typeface="Courier"/>
              </a:rPr>
              <a:t>) {</a:t>
            </a:r>
          </a:p>
          <a:p>
            <a:r>
              <a:rPr lang="en-US" dirty="0" smtClean="0">
                <a:solidFill>
                  <a:schemeClr val="accent2"/>
                </a:solidFill>
                <a:latin typeface="Courier"/>
                <a:cs typeface="Courier"/>
              </a:rPr>
              <a:t>    ...</a:t>
            </a:r>
          </a:p>
          <a:p>
            <a:r>
              <a:rPr lang="en-US" dirty="0" smtClean="0">
                <a:latin typeface="Courier"/>
                <a:cs typeface="Courier"/>
              </a:rPr>
              <a:t>   }else </a:t>
            </a:r>
            <a:r>
              <a:rPr lang="en-US" dirty="0" err="1" smtClean="0">
                <a:latin typeface="Courier"/>
                <a:cs typeface="Courier"/>
              </a:rPr>
              <a:t>if(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op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==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Operation.PROD</a:t>
            </a:r>
            <a:r>
              <a:rPr lang="en-US" dirty="0" smtClean="0">
                <a:latin typeface="Courier"/>
                <a:cs typeface="Courier"/>
              </a:rPr>
              <a:t>){</a:t>
            </a:r>
          </a:p>
          <a:p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   while (true) {</a:t>
            </a:r>
          </a:p>
          <a:p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    </a:t>
            </a:r>
            <a:r>
              <a:rPr lang="en-US" dirty="0" err="1" smtClean="0">
                <a:solidFill>
                  <a:srgbClr val="00009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Courier"/>
                <a:cs typeface="Courier"/>
              </a:rPr>
              <a:t>c</a:t>
            </a:r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000090"/>
                </a:solidFill>
                <a:latin typeface="Courier"/>
                <a:cs typeface="Courier"/>
              </a:rPr>
              <a:t>ai.get</a:t>
            </a:r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();</a:t>
            </a:r>
          </a:p>
          <a:p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    </a:t>
            </a:r>
            <a:r>
              <a:rPr lang="en-US" dirty="0" err="1" smtClean="0">
                <a:solidFill>
                  <a:srgbClr val="00009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Courier"/>
                <a:cs typeface="Courier"/>
              </a:rPr>
              <a:t>n</a:t>
            </a:r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000090"/>
                </a:solidFill>
                <a:latin typeface="Courier"/>
                <a:cs typeface="Courier"/>
              </a:rPr>
              <a:t>c</a:t>
            </a:r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* </a:t>
            </a:r>
            <a:r>
              <a:rPr lang="en-US" dirty="0" err="1" smtClean="0">
                <a:solidFill>
                  <a:srgbClr val="000090"/>
                </a:solidFill>
                <a:latin typeface="Courier"/>
                <a:cs typeface="Courier"/>
              </a:rPr>
              <a:t>val</a:t>
            </a:r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    if (</a:t>
            </a:r>
            <a:r>
              <a:rPr lang="en-US" b="1" dirty="0" err="1" smtClean="0">
                <a:solidFill>
                  <a:srgbClr val="FF6600"/>
                </a:solidFill>
                <a:latin typeface="Courier"/>
                <a:cs typeface="Courier"/>
              </a:rPr>
              <a:t>ai.compareAndSet(c,n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)</a:t>
            </a:r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)</a:t>
            </a:r>
          </a:p>
          <a:p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     break;</a:t>
            </a:r>
          </a:p>
          <a:p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    else</a:t>
            </a:r>
          </a:p>
          <a:p>
            <a:r>
              <a:rPr lang="en-US" dirty="0" smtClean="0">
                <a:solidFill>
                  <a:srgbClr val="000090"/>
                </a:solidFill>
                <a:latin typeface="Courier"/>
                <a:cs typeface="Courier"/>
              </a:rPr>
              <a:t>      delay();</a:t>
            </a:r>
            <a:endParaRPr lang="en-US" dirty="0" smtClean="0">
              <a:solidFill>
                <a:schemeClr val="accent2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}</a:t>
            </a:r>
          </a:p>
          <a:p>
            <a:r>
              <a:rPr lang="en-US" dirty="0" smtClean="0">
                <a:latin typeface="Courier"/>
                <a:cs typeface="Courier"/>
              </a:rPr>
              <a:t>   } else if ...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3276600" cy="2540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5650468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a.send(v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9719" y="5650468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a.send(v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2719" y="5650468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a.send(v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572000"/>
            <a:ext cx="235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heavy contention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on an atomic object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5502" y="5257800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…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Tree-Based Accumulation Implementation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r>
              <a:rPr lang="en-US" dirty="0" smtClean="0"/>
              <a:t>Hierarchical structure of atomic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17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228600" y="1447800"/>
            <a:ext cx="392476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class phaser {</a:t>
            </a:r>
          </a:p>
          <a:p>
            <a:r>
              <a:rPr lang="en-US" dirty="0" smtClean="0">
                <a:solidFill>
                  <a:srgbClr val="009999"/>
                </a:solidFill>
                <a:latin typeface="Courier"/>
                <a:cs typeface="Courier"/>
              </a:rPr>
              <a:t>  </a:t>
            </a:r>
            <a:r>
              <a:rPr lang="en-US" dirty="0" err="1" smtClean="0">
                <a:solidFill>
                  <a:srgbClr val="009999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9999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rgbClr val="009999"/>
                </a:solidFill>
                <a:latin typeface="Courier"/>
                <a:cs typeface="Courier"/>
              </a:rPr>
              <a:t>mWaitPhase</a:t>
            </a:r>
            <a:r>
              <a:rPr lang="en-US" dirty="0" smtClean="0">
                <a:solidFill>
                  <a:srgbClr val="009999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solidFill>
                  <a:srgbClr val="009999"/>
                </a:solidFill>
                <a:latin typeface="Courier"/>
                <a:cs typeface="Courier"/>
              </a:rPr>
              <a:t>  List &lt;Sig&gt;</a:t>
            </a:r>
            <a:r>
              <a:rPr lang="en-US" dirty="0" err="1" smtClean="0">
                <a:solidFill>
                  <a:srgbClr val="009999"/>
                </a:solidFill>
                <a:latin typeface="Courier"/>
                <a:cs typeface="Courier"/>
              </a:rPr>
              <a:t>sigList</a:t>
            </a:r>
            <a:r>
              <a:rPr lang="en-US" dirty="0" smtClean="0">
                <a:solidFill>
                  <a:srgbClr val="009999"/>
                </a:solidFill>
                <a:latin typeface="Courier"/>
                <a:cs typeface="Courier"/>
              </a:rPr>
              <a:t>;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  List &lt;accumulator&gt;</a:t>
            </a:r>
            <a:r>
              <a:rPr lang="en-US" b="1" dirty="0" err="1" smtClean="0">
                <a:solidFill>
                  <a:srgbClr val="FF0000"/>
                </a:solidFill>
                <a:latin typeface="Courier"/>
                <a:cs typeface="Courier"/>
              </a:rPr>
              <a:t>accums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; </a:t>
            </a:r>
          </a:p>
          <a:p>
            <a:r>
              <a:rPr lang="en-US" dirty="0" smtClean="0">
                <a:latin typeface="Courier"/>
                <a:cs typeface="Courier"/>
              </a:rPr>
              <a:t>  ...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1447800"/>
            <a:ext cx="464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class accumulator {</a:t>
            </a:r>
          </a:p>
          <a:p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  </a:t>
            </a:r>
            <a:r>
              <a:rPr lang="en-US" b="1" dirty="0" err="1" smtClean="0">
                <a:solidFill>
                  <a:srgbClr val="FF6600"/>
                </a:solidFill>
                <a:latin typeface="Courier"/>
                <a:cs typeface="Courier"/>
              </a:rPr>
              <a:t>AtomicInteger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Courier"/>
                <a:cs typeface="Courier"/>
              </a:rPr>
              <a:t>ai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Courier"/>
                <a:cs typeface="Courier"/>
              </a:rPr>
              <a:t>SubAccumulator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"/>
                <a:cs typeface="Courier"/>
              </a:rPr>
              <a:t>subAccums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[][];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... }</a:t>
            </a:r>
          </a:p>
          <a:p>
            <a:r>
              <a:rPr lang="en-US" dirty="0" smtClean="0">
                <a:latin typeface="Courier"/>
                <a:cs typeface="Courier"/>
              </a:rPr>
              <a:t>class </a:t>
            </a:r>
            <a:r>
              <a:rPr lang="en-US" dirty="0" err="1" smtClean="0">
                <a:latin typeface="Courier"/>
                <a:cs typeface="Courier"/>
              </a:rPr>
              <a:t>SubAccumulator</a:t>
            </a:r>
            <a:r>
              <a:rPr lang="en-US" dirty="0" smtClean="0">
                <a:latin typeface="Courier"/>
                <a:cs typeface="Courier"/>
              </a:rPr>
              <a:t> {</a:t>
            </a:r>
          </a:p>
          <a:p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  </a:t>
            </a:r>
            <a:r>
              <a:rPr lang="en-US" b="1" dirty="0" err="1" smtClean="0">
                <a:solidFill>
                  <a:srgbClr val="FF6600"/>
                </a:solidFill>
                <a:latin typeface="Courier"/>
                <a:cs typeface="Courier"/>
              </a:rPr>
              <a:t>AtomicInteger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Courier"/>
                <a:cs typeface="Courier"/>
              </a:rPr>
              <a:t>ai</a:t>
            </a:r>
            <a:r>
              <a:rPr lang="en-US" b="1" dirty="0" smtClean="0">
                <a:solidFill>
                  <a:srgbClr val="FF6600"/>
                </a:solidFill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... }</a:t>
            </a:r>
          </a:p>
          <a:p>
            <a:endParaRPr lang="en-US" b="1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0" y="3276600"/>
            <a:ext cx="2768600" cy="1189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08090"/>
            <a:ext cx="6940550" cy="382611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948630" y="6324600"/>
            <a:ext cx="108057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3796230" y="6324600"/>
            <a:ext cx="3347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nDegree</a:t>
            </a:r>
            <a:r>
              <a:rPr lang="en-US" dirty="0" smtClean="0">
                <a:solidFill>
                  <a:srgbClr val="FF0000"/>
                </a:solidFill>
              </a:rPr>
              <a:t> = 2, lighter contention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/>
            <a:r>
              <a:rPr lang="en-US" altLang="ja-JP" sz="2800" b="1" dirty="0">
                <a:solidFill>
                  <a:srgbClr val="B6B6E8"/>
                </a:solidFill>
              </a:rPr>
              <a:t>Introduction</a:t>
            </a:r>
            <a:endParaRPr lang="en-US" altLang="ja-JP" sz="2800" b="1" dirty="0" smtClean="0">
              <a:solidFill>
                <a:srgbClr val="B6B6E8"/>
              </a:solidFill>
            </a:endParaRPr>
          </a:p>
          <a:p>
            <a:pPr eaLnBrk="1" hangingPunct="1"/>
            <a:r>
              <a:rPr lang="en-US" altLang="ja-JP" sz="2800" b="1" dirty="0" err="1" smtClean="0">
                <a:solidFill>
                  <a:srgbClr val="B6B6E8"/>
                </a:solidFill>
              </a:rPr>
              <a:t>Habanero</a:t>
            </a:r>
            <a:r>
              <a:rPr lang="en-US" altLang="ja-JP" sz="2800" b="1" dirty="0">
                <a:solidFill>
                  <a:srgbClr val="B6B6E8"/>
                </a:solidFill>
              </a:rPr>
              <a:t>-Java parallel constructs</a:t>
            </a:r>
          </a:p>
          <a:p>
            <a:pPr lvl="1" eaLnBrk="1" hangingPunct="1"/>
            <a:r>
              <a:rPr lang="en-US" altLang="ja-JP" sz="2400" dirty="0" err="1" smtClean="0">
                <a:solidFill>
                  <a:srgbClr val="B6B6E8"/>
                </a:solidFill>
              </a:rPr>
              <a:t>Async</a:t>
            </a:r>
            <a:r>
              <a:rPr lang="en-US" altLang="ja-JP" sz="2400" dirty="0" smtClean="0">
                <a:solidFill>
                  <a:srgbClr val="B6B6E8"/>
                </a:solidFill>
              </a:rPr>
              <a:t>, </a:t>
            </a:r>
            <a:r>
              <a:rPr lang="en-US" altLang="ja-JP" sz="2400" dirty="0">
                <a:solidFill>
                  <a:srgbClr val="B6B6E8"/>
                </a:solidFill>
              </a:rPr>
              <a:t>finish</a:t>
            </a:r>
          </a:p>
          <a:p>
            <a:pPr lvl="1" eaLnBrk="1" hangingPunct="1"/>
            <a:r>
              <a:rPr lang="en-US" altLang="ja-JP" sz="2400" dirty="0" smtClean="0">
                <a:solidFill>
                  <a:srgbClr val="B6B6E8"/>
                </a:solidFill>
              </a:rPr>
              <a:t>Phaser</a:t>
            </a:r>
          </a:p>
          <a:p>
            <a:pPr eaLnBrk="1" hangingPunct="1"/>
            <a:r>
              <a:rPr lang="en-US" altLang="ja-JP" dirty="0" smtClean="0">
                <a:solidFill>
                  <a:srgbClr val="B6B6E8"/>
                </a:solidFill>
              </a:rPr>
              <a:t>Hierarchical phasers</a:t>
            </a:r>
            <a:endParaRPr lang="en-US" altLang="ja-JP" sz="2800" b="1" dirty="0" smtClean="0">
              <a:solidFill>
                <a:srgbClr val="B6B6E8"/>
              </a:solidFill>
            </a:endParaRPr>
          </a:p>
          <a:p>
            <a:pPr lvl="1" eaLnBrk="1" hangingPunct="1"/>
            <a:r>
              <a:rPr lang="en-US" altLang="ja-JP" sz="2400" dirty="0" smtClean="0">
                <a:solidFill>
                  <a:srgbClr val="B6B6E8"/>
                </a:solidFill>
              </a:rPr>
              <a:t>Programming interface</a:t>
            </a:r>
          </a:p>
          <a:p>
            <a:pPr lvl="1" eaLnBrk="1" hangingPunct="1"/>
            <a:r>
              <a:rPr lang="en-US" altLang="ja-JP" sz="2400" dirty="0" smtClean="0">
                <a:solidFill>
                  <a:srgbClr val="B6B6E8"/>
                </a:solidFill>
              </a:rPr>
              <a:t>Runtime implementation</a:t>
            </a:r>
          </a:p>
          <a:p>
            <a:pPr eaLnBrk="1" hangingPunct="1"/>
            <a:r>
              <a:rPr lang="en-US" altLang="ja-JP" sz="2800" b="1" dirty="0">
                <a:solidFill>
                  <a:schemeClr val="accent2"/>
                </a:solidFill>
              </a:rPr>
              <a:t>Experimental results</a:t>
            </a:r>
          </a:p>
          <a:p>
            <a:pPr eaLnBrk="1" hangingPunct="1"/>
            <a:r>
              <a:rPr lang="en-US" altLang="ja-JP" sz="2800" b="1" dirty="0">
                <a:solidFill>
                  <a:srgbClr val="B6B6E8"/>
                </a:solidFill>
              </a:rPr>
              <a:t>Conclusions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ja-JP" b="1">
                <a:solidFill>
                  <a:schemeClr val="hlink"/>
                </a:solidFill>
              </a:rPr>
              <a:t>Outline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D19F8-86DF-FB41-93F1-001F9B8E4D9E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Platforms</a:t>
            </a:r>
          </a:p>
          <a:p>
            <a:pPr lvl="1"/>
            <a:r>
              <a:rPr lang="en-US" dirty="0" smtClean="0"/>
              <a:t>Sun UltraSPARC T2 (Niagara 2)</a:t>
            </a:r>
          </a:p>
          <a:p>
            <a:pPr lvl="2"/>
            <a:r>
              <a:rPr lang="en-US" dirty="0" smtClean="0"/>
              <a:t>1.2 GHz</a:t>
            </a:r>
          </a:p>
          <a:p>
            <a:pPr lvl="2"/>
            <a:r>
              <a:rPr lang="en-US" dirty="0" smtClean="0"/>
              <a:t>Dual-chip 128 threads (16-core </a:t>
            </a:r>
            <a:r>
              <a:rPr lang="en-US" dirty="0" err="1" smtClean="0"/>
              <a:t>x</a:t>
            </a:r>
            <a:r>
              <a:rPr lang="en-US" dirty="0" smtClean="0"/>
              <a:t> 8-threads/core)</a:t>
            </a:r>
          </a:p>
          <a:p>
            <a:pPr lvl="2"/>
            <a:r>
              <a:rPr lang="en-US" dirty="0" smtClean="0"/>
              <a:t>32 GB main memory</a:t>
            </a:r>
          </a:p>
          <a:p>
            <a:pPr lvl="1"/>
            <a:r>
              <a:rPr lang="en-US" dirty="0" smtClean="0"/>
              <a:t>IBM Power7</a:t>
            </a:r>
          </a:p>
          <a:p>
            <a:pPr lvl="2"/>
            <a:r>
              <a:rPr lang="en-US" dirty="0" smtClean="0"/>
              <a:t>3.55 GHz</a:t>
            </a:r>
          </a:p>
          <a:p>
            <a:pPr lvl="2"/>
            <a:r>
              <a:rPr lang="en-US" dirty="0" smtClean="0"/>
              <a:t>Quad-chip 128 threads (32-core </a:t>
            </a:r>
            <a:r>
              <a:rPr lang="en-US" dirty="0" err="1" smtClean="0"/>
              <a:t>x</a:t>
            </a:r>
            <a:r>
              <a:rPr lang="en-US" dirty="0" smtClean="0"/>
              <a:t> 4-threads/core)</a:t>
            </a:r>
          </a:p>
          <a:p>
            <a:pPr lvl="2"/>
            <a:r>
              <a:rPr lang="en-US" dirty="0" smtClean="0"/>
              <a:t>256 GB main memory</a:t>
            </a:r>
          </a:p>
          <a:p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EPCC </a:t>
            </a:r>
            <a:r>
              <a:rPr lang="en-US" dirty="0" err="1" smtClean="0"/>
              <a:t>syncbench</a:t>
            </a:r>
            <a:r>
              <a:rPr lang="en-US" dirty="0" smtClean="0"/>
              <a:t> microbenchmark</a:t>
            </a:r>
          </a:p>
          <a:p>
            <a:pPr lvl="2"/>
            <a:r>
              <a:rPr lang="en-US" dirty="0" smtClean="0"/>
              <a:t>Barrier and reduction performance</a:t>
            </a:r>
          </a:p>
          <a:p>
            <a:pPr lvl="1"/>
            <a:r>
              <a:rPr lang="en-US" dirty="0" smtClean="0"/>
              <a:t>Java Grande Forum Benchmarks</a:t>
            </a:r>
          </a:p>
          <a:p>
            <a:pPr lvl="2"/>
            <a:r>
              <a:rPr lang="en-US" dirty="0" smtClean="0"/>
              <a:t>LUFact, SOR and </a:t>
            </a:r>
            <a:r>
              <a:rPr lang="en-US" dirty="0" err="1" smtClean="0"/>
              <a:t>MolDyn</a:t>
            </a:r>
            <a:endParaRPr lang="en-US" dirty="0" smtClean="0"/>
          </a:p>
          <a:p>
            <a:pPr lvl="1"/>
            <a:r>
              <a:rPr lang="en-US" dirty="0" err="1" smtClean="0"/>
              <a:t>Nas</a:t>
            </a:r>
            <a:r>
              <a:rPr lang="en-US" dirty="0" smtClean="0"/>
              <a:t> Parallel Benchmarks 3.0</a:t>
            </a:r>
          </a:p>
          <a:p>
            <a:pPr lvl="2"/>
            <a:r>
              <a:rPr lang="en-US" dirty="0" smtClean="0"/>
              <a:t>MG and CG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Major crossroads in computer industry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Processor clock speeds are no longer increasing</a:t>
            </a:r>
          </a:p>
          <a:p>
            <a:pPr lvl="1">
              <a:spcAft>
                <a:spcPts val="0"/>
              </a:spcAft>
              <a:buNone/>
            </a:pPr>
            <a:r>
              <a:rPr lang="en-US" dirty="0" smtClean="0"/>
              <a:t>	</a:t>
            </a:r>
            <a:r>
              <a:rPr lang="en-US" altLang="ja-JP" dirty="0" smtClean="0"/>
              <a:t>⇒ Chips with increasing # cores instead</a:t>
            </a:r>
          </a:p>
          <a:p>
            <a:pPr lvl="1">
              <a:spcAft>
                <a:spcPts val="0"/>
              </a:spcAft>
            </a:pPr>
            <a:r>
              <a:rPr lang="en-US" altLang="ja-JP" dirty="0" smtClean="0">
                <a:solidFill>
                  <a:srgbClr val="0000FF"/>
                </a:solidFill>
              </a:rPr>
              <a:t>Challenge for software enablement on future systems</a:t>
            </a:r>
          </a:p>
          <a:p>
            <a:pPr lvl="2"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~ 100 and more cores on a chip</a:t>
            </a:r>
          </a:p>
          <a:p>
            <a:pPr lvl="2">
              <a:spcAft>
                <a:spcPts val="0"/>
              </a:spcAft>
            </a:pPr>
            <a:r>
              <a:rPr lang="en-US" sz="2000" dirty="0" smtClean="0"/>
              <a:t>Productivity and efficiency </a:t>
            </a:r>
            <a:r>
              <a:rPr lang="en-US" dirty="0" smtClean="0"/>
              <a:t>of parallel programming</a:t>
            </a:r>
            <a:endParaRPr lang="en-US" sz="2000" dirty="0" smtClean="0"/>
          </a:p>
          <a:p>
            <a:pPr lvl="2">
              <a:spcAft>
                <a:spcPts val="0"/>
              </a:spcAft>
            </a:pPr>
            <a:r>
              <a:rPr lang="en-US" dirty="0" smtClean="0"/>
              <a:t>Need for new programming model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 smtClean="0"/>
              <a:t>Dynamic Task Parallelism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New programming model to overcome limitations of </a:t>
            </a:r>
            <a:r>
              <a:rPr lang="en-US" dirty="0" smtClean="0">
                <a:solidFill>
                  <a:srgbClr val="FF0000"/>
                </a:solidFill>
              </a:rPr>
              <a:t>Bulk Synchronous Parallelism (</a:t>
            </a:r>
            <a:r>
              <a:rPr lang="en-US" dirty="0" err="1" smtClean="0">
                <a:solidFill>
                  <a:srgbClr val="FF0000"/>
                </a:solidFill>
              </a:rPr>
              <a:t>BSP</a:t>
            </a:r>
            <a:r>
              <a:rPr lang="en-US" dirty="0" smtClean="0">
                <a:solidFill>
                  <a:srgbClr val="FF0000"/>
                </a:solidFill>
              </a:rPr>
              <a:t>) model</a:t>
            </a:r>
            <a:endParaRPr lang="en-US" dirty="0" smtClean="0"/>
          </a:p>
          <a:p>
            <a:pPr lvl="2">
              <a:spcAft>
                <a:spcPts val="0"/>
              </a:spcAft>
            </a:pPr>
            <a:r>
              <a:rPr lang="en-US" sz="2000" dirty="0" smtClean="0"/>
              <a:t>Chapel, Cilk, Fortress, </a:t>
            </a:r>
            <a:r>
              <a:rPr lang="en-US" sz="2000" dirty="0" smtClean="0">
                <a:solidFill>
                  <a:srgbClr val="0000FF"/>
                </a:solidFill>
              </a:rPr>
              <a:t>Habanero-Java/C</a:t>
            </a:r>
            <a:r>
              <a:rPr lang="en-US" sz="2000" dirty="0" smtClean="0"/>
              <a:t>, Intel Threading Building Blocks, Java Concurrency Utilities, Microsoft Task Parallel Library, OpenMP 3.0 and X10</a:t>
            </a:r>
          </a:p>
          <a:p>
            <a:pPr lvl="1">
              <a:spcAft>
                <a:spcPts val="0"/>
              </a:spcAft>
            </a:pPr>
            <a:r>
              <a:rPr lang="en-US" altLang="ja-JP" dirty="0" smtClean="0">
                <a:solidFill>
                  <a:srgbClr val="0000FF"/>
                </a:solidFill>
              </a:rPr>
              <a:t>Set of lightweight tasks can grow </a:t>
            </a:r>
            <a:r>
              <a:rPr lang="en-US" dirty="0" smtClean="0">
                <a:solidFill>
                  <a:srgbClr val="0000FF"/>
                </a:solidFill>
              </a:rPr>
              <a:t>and shrink dynamically</a:t>
            </a:r>
          </a:p>
          <a:p>
            <a:pPr lvl="2">
              <a:spcAft>
                <a:spcPts val="0"/>
              </a:spcAft>
            </a:pPr>
            <a:r>
              <a:rPr lang="en-US" altLang="ja-JP" sz="2000" b="1" dirty="0" smtClean="0">
                <a:solidFill>
                  <a:srgbClr val="000090"/>
                </a:solidFill>
              </a:rPr>
              <a:t>Ideal parallelism </a:t>
            </a:r>
            <a:r>
              <a:rPr lang="en-US" altLang="ja-JP" sz="2000" dirty="0" smtClean="0">
                <a:solidFill>
                  <a:srgbClr val="000000"/>
                </a:solidFill>
              </a:rPr>
              <a:t>expressed by programmers</a:t>
            </a:r>
          </a:p>
          <a:p>
            <a:pPr lvl="2">
              <a:spcAft>
                <a:spcPts val="0"/>
              </a:spcAft>
            </a:pPr>
            <a:r>
              <a:rPr lang="en-US" altLang="ja-JP" sz="2000" b="1" dirty="0" smtClean="0">
                <a:solidFill>
                  <a:srgbClr val="000090"/>
                </a:solidFill>
              </a:rPr>
              <a:t>Useful parallelism </a:t>
            </a:r>
            <a:r>
              <a:rPr lang="en-US" altLang="ja-JP" sz="2000" dirty="0" smtClean="0"/>
              <a:t>on target platforms </a:t>
            </a:r>
            <a:r>
              <a:rPr lang="en-US" altLang="ja-JP" sz="2000" dirty="0" smtClean="0">
                <a:solidFill>
                  <a:srgbClr val="000000"/>
                </a:solidFill>
              </a:rPr>
              <a:t>extracted by compiler/runtime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2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variants</a:t>
            </a:r>
          </a:p>
          <a:p>
            <a:pPr lvl="1"/>
            <a:r>
              <a:rPr lang="en-US" dirty="0" smtClean="0"/>
              <a:t>JUC CyclicBarrier</a:t>
            </a:r>
          </a:p>
          <a:p>
            <a:pPr lvl="2"/>
            <a:r>
              <a:rPr lang="en-US" dirty="0" smtClean="0"/>
              <a:t>Java concurrent utility</a:t>
            </a:r>
          </a:p>
          <a:p>
            <a:pPr lvl="1"/>
            <a:r>
              <a:rPr lang="en-US" dirty="0" smtClean="0"/>
              <a:t>OpenMP for</a:t>
            </a:r>
          </a:p>
          <a:p>
            <a:pPr lvl="2"/>
            <a:r>
              <a:rPr lang="en-US" dirty="0" smtClean="0"/>
              <a:t>Parallel loop with barrier</a:t>
            </a:r>
          </a:p>
          <a:p>
            <a:pPr lvl="2"/>
            <a:r>
              <a:rPr lang="en-US" dirty="0" smtClean="0"/>
              <a:t>Supports reduction</a:t>
            </a:r>
          </a:p>
          <a:p>
            <a:pPr lvl="1"/>
            <a:r>
              <a:rPr lang="en-US" dirty="0" smtClean="0"/>
              <a:t>OpenMP barrier</a:t>
            </a:r>
          </a:p>
          <a:p>
            <a:pPr lvl="2"/>
            <a:r>
              <a:rPr lang="en-US" dirty="0" smtClean="0"/>
              <a:t>Barrier by fixed # threads</a:t>
            </a:r>
          </a:p>
          <a:p>
            <a:pPr lvl="2"/>
            <a:r>
              <a:rPr lang="en-US" dirty="0" smtClean="0"/>
              <a:t>No reduction support</a:t>
            </a:r>
          </a:p>
          <a:p>
            <a:pPr lvl="1"/>
            <a:r>
              <a:rPr lang="en-US" dirty="0" smtClean="0"/>
              <a:t>Phasers normal</a:t>
            </a:r>
          </a:p>
          <a:p>
            <a:pPr lvl="2"/>
            <a:r>
              <a:rPr lang="en-US" dirty="0" smtClean="0"/>
              <a:t>Flat-level phasers</a:t>
            </a:r>
          </a:p>
          <a:p>
            <a:pPr lvl="1"/>
            <a:r>
              <a:rPr lang="en-US" dirty="0" smtClean="0"/>
              <a:t>Phasers tree</a:t>
            </a:r>
          </a:p>
          <a:p>
            <a:pPr lvl="2"/>
            <a:r>
              <a:rPr lang="en-US" dirty="0" smtClean="0"/>
              <a:t>Tree-based phasers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5" name="TextBox 4"/>
          <p:cNvSpPr txBox="1"/>
          <p:nvPr/>
        </p:nvSpPr>
        <p:spPr>
          <a:xfrm>
            <a:off x="5080718" y="1524000"/>
            <a:ext cx="4001717" cy="501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omp_set_num_threads(num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);</a:t>
            </a:r>
          </a:p>
          <a:p>
            <a:r>
              <a:rPr lang="en-US" sz="1600" dirty="0" smtClean="0">
                <a:latin typeface="Courier"/>
                <a:cs typeface="Courier"/>
              </a:rPr>
              <a:t>// OpenMP for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#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pragma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omp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parallel</a:t>
            </a:r>
          </a:p>
          <a:p>
            <a:r>
              <a:rPr lang="en-US" sz="1600" dirty="0" smtClean="0">
                <a:latin typeface="Courier"/>
                <a:cs typeface="Courier"/>
              </a:rPr>
              <a:t>{</a:t>
            </a:r>
          </a:p>
          <a:p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r</a:t>
            </a:r>
            <a:r>
              <a:rPr lang="en-US" sz="1600" dirty="0" smtClean="0">
                <a:latin typeface="Courier"/>
                <a:cs typeface="Courier"/>
              </a:rPr>
              <a:t>=0; </a:t>
            </a:r>
            <a:r>
              <a:rPr lang="en-US" sz="1600" dirty="0" err="1" smtClean="0">
                <a:latin typeface="Courier"/>
                <a:cs typeface="Courier"/>
              </a:rPr>
              <a:t>r</a:t>
            </a:r>
            <a:r>
              <a:rPr lang="en-US" sz="1600" dirty="0" smtClean="0">
                <a:latin typeface="Courier"/>
                <a:cs typeface="Courier"/>
              </a:rPr>
              <a:t>&lt;repeat; </a:t>
            </a:r>
            <a:r>
              <a:rPr lang="en-US" sz="1600" dirty="0" err="1" smtClean="0">
                <a:latin typeface="Courier"/>
                <a:cs typeface="Courier"/>
              </a:rPr>
              <a:t>r</a:t>
            </a:r>
            <a:r>
              <a:rPr lang="en-US" sz="1600" dirty="0" smtClean="0">
                <a:latin typeface="Courier"/>
                <a:cs typeface="Courier"/>
              </a:rPr>
              <a:t>++) {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 #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pragma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omp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for</a:t>
            </a:r>
          </a:p>
          <a:p>
            <a:r>
              <a:rPr lang="en-US" sz="1600" dirty="0" smtClean="0">
                <a:latin typeface="Courier"/>
                <a:cs typeface="Courier"/>
              </a:rPr>
              <a:t>  for (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=0;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 &lt; num; 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++) {</a:t>
            </a:r>
          </a:p>
          <a:p>
            <a:r>
              <a:rPr lang="en-US" sz="1600" dirty="0" smtClean="0">
                <a:latin typeface="Courier"/>
                <a:cs typeface="Courier"/>
              </a:rPr>
              <a:t>   dummy();</a:t>
            </a:r>
          </a:p>
          <a:p>
            <a:r>
              <a:rPr lang="en-US" sz="1600" dirty="0" smtClean="0">
                <a:latin typeface="Courier"/>
                <a:cs typeface="Courier"/>
              </a:rPr>
              <a:t>  } 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/* Implicit barrier here */</a:t>
            </a:r>
          </a:p>
          <a:p>
            <a:r>
              <a:rPr lang="en-US" sz="1600" dirty="0" smtClean="0">
                <a:latin typeface="Courier"/>
                <a:cs typeface="Courier"/>
              </a:rPr>
              <a:t> }</a:t>
            </a:r>
          </a:p>
          <a:p>
            <a:r>
              <a:rPr lang="en-US" sz="1600" dirty="0" smtClean="0">
                <a:latin typeface="Courier"/>
                <a:cs typeface="Courier"/>
              </a:rPr>
              <a:t>}</a:t>
            </a:r>
          </a:p>
          <a:p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// OpenMP barrier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#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pragma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omp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parallel</a:t>
            </a:r>
          </a:p>
          <a:p>
            <a:r>
              <a:rPr lang="en-US" sz="1600" dirty="0" smtClean="0">
                <a:latin typeface="Courier"/>
                <a:cs typeface="Courier"/>
              </a:rPr>
              <a:t>{</a:t>
            </a:r>
          </a:p>
          <a:p>
            <a:r>
              <a:rPr lang="en-US" sz="1600" dirty="0" smtClean="0">
                <a:latin typeface="Courier"/>
                <a:cs typeface="Courier"/>
              </a:rPr>
              <a:t> for (</a:t>
            </a:r>
            <a:r>
              <a:rPr lang="en-US" sz="1600" dirty="0" err="1" smtClean="0">
                <a:latin typeface="Courier"/>
                <a:cs typeface="Courier"/>
              </a:rPr>
              <a:t>r</a:t>
            </a:r>
            <a:r>
              <a:rPr lang="en-US" sz="1600" dirty="0" smtClean="0">
                <a:latin typeface="Courier"/>
                <a:cs typeface="Courier"/>
              </a:rPr>
              <a:t>=0; </a:t>
            </a:r>
            <a:r>
              <a:rPr lang="en-US" sz="1600" dirty="0" err="1" smtClean="0">
                <a:latin typeface="Courier"/>
                <a:cs typeface="Courier"/>
              </a:rPr>
              <a:t>r</a:t>
            </a:r>
            <a:r>
              <a:rPr lang="en-US" sz="1600" dirty="0" smtClean="0">
                <a:latin typeface="Courier"/>
                <a:cs typeface="Courier"/>
              </a:rPr>
              <a:t>&lt;repeat; </a:t>
            </a:r>
            <a:r>
              <a:rPr lang="en-US" sz="1600" dirty="0" err="1" smtClean="0">
                <a:latin typeface="Courier"/>
                <a:cs typeface="Courier"/>
              </a:rPr>
              <a:t>r</a:t>
            </a:r>
            <a:r>
              <a:rPr lang="en-US" sz="1600" dirty="0" smtClean="0">
                <a:latin typeface="Courier"/>
                <a:cs typeface="Courier"/>
              </a:rPr>
              <a:t>++) {</a:t>
            </a:r>
          </a:p>
          <a:p>
            <a:r>
              <a:rPr lang="en-US" sz="1600" dirty="0" smtClean="0">
                <a:latin typeface="Courier"/>
                <a:cs typeface="Courier"/>
              </a:rPr>
              <a:t>  dummy();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 #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pragma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omp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barrier</a:t>
            </a:r>
          </a:p>
          <a:p>
            <a:r>
              <a:rPr lang="en-US" sz="1600" dirty="0" smtClean="0">
                <a:latin typeface="Courier"/>
                <a:cs typeface="Courier"/>
              </a:rPr>
              <a:t> }</a:t>
            </a:r>
          </a:p>
          <a:p>
            <a:r>
              <a:rPr lang="en-US" sz="1600" dirty="0" smtClean="0">
                <a:latin typeface="Courier"/>
                <a:cs typeface="Courier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Barrier Performance with EPCC </a:t>
            </a:r>
            <a:r>
              <a:rPr lang="en-US" sz="3200" dirty="0" err="1" smtClean="0"/>
              <a:t>Syncbench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on Sun 128-thread Niagara T2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21</a:t>
            </a:fld>
            <a:endParaRPr lang="en-US" altLang="ja-JP"/>
          </a:p>
        </p:txBody>
      </p:sp>
      <p:graphicFrame>
        <p:nvGraphicFramePr>
          <p:cNvPr id="10" name="Chart 9"/>
          <p:cNvGraphicFramePr/>
          <p:nvPr/>
        </p:nvGraphicFramePr>
        <p:xfrm>
          <a:off x="152400" y="1295400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11092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920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11092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1931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588479" y="880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4551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893279" y="10330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1289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213308" y="1185446"/>
            <a:ext cx="625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1211</a:t>
            </a:r>
            <a:endParaRPr lang="en-US" sz="1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5943600"/>
            <a:ext cx="8839200" cy="914400"/>
          </a:xfrm>
        </p:spPr>
        <p:txBody>
          <a:bodyPr/>
          <a:lstStyle/>
          <a:p>
            <a:r>
              <a:rPr lang="en-US" sz="2200" b="0" dirty="0" smtClean="0"/>
              <a:t>CyclicBarrier  &gt;  </a:t>
            </a:r>
            <a:r>
              <a:rPr lang="en-US" sz="2200" b="0" dirty="0" err="1" smtClean="0"/>
              <a:t>OMP</a:t>
            </a:r>
            <a:r>
              <a:rPr lang="en-US" sz="2200" b="0" dirty="0" smtClean="0"/>
              <a:t>-for  ≈  </a:t>
            </a:r>
            <a:r>
              <a:rPr lang="en-US" sz="2200" b="0" dirty="0" err="1" smtClean="0"/>
              <a:t>OMP</a:t>
            </a:r>
            <a:r>
              <a:rPr lang="en-US" sz="2200" b="0" dirty="0" smtClean="0"/>
              <a:t>-barrier  &gt;  phaser</a:t>
            </a:r>
          </a:p>
          <a:p>
            <a:r>
              <a:rPr lang="en-US" sz="2200" b="0" dirty="0" smtClean="0">
                <a:solidFill>
                  <a:srgbClr val="0000FF"/>
                </a:solidFill>
              </a:rPr>
              <a:t>Tree-based phaser is faster than flat phaser when # threads ≥ 16</a:t>
            </a:r>
            <a:endParaRPr lang="en-US" sz="22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Barrier + Reduction with EPCC </a:t>
            </a:r>
            <a:r>
              <a:rPr lang="en-US" sz="3200" dirty="0" err="1" smtClean="0"/>
              <a:t>Syncbench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on Sun 128-thread Niagara T2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22</a:t>
            </a:fld>
            <a:endParaRPr lang="en-US" altLang="ja-JP"/>
          </a:p>
        </p:txBody>
      </p:sp>
      <p:graphicFrame>
        <p:nvGraphicFramePr>
          <p:cNvPr id="8" name="Chart 7"/>
          <p:cNvGraphicFramePr/>
          <p:nvPr/>
        </p:nvGraphicFramePr>
        <p:xfrm>
          <a:off x="152400" y="1295400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8193" y="11092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513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11092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1479</a:t>
            </a:r>
            <a:endParaRPr lang="en-US" sz="1600" dirty="0"/>
          </a:p>
        </p:txBody>
      </p:sp>
      <p:sp>
        <p:nvSpPr>
          <p:cNvPr id="10" name="Content Placeholder 11"/>
          <p:cNvSpPr>
            <a:spLocks noGrp="1"/>
          </p:cNvSpPr>
          <p:nvPr>
            <p:ph idx="1"/>
          </p:nvPr>
        </p:nvSpPr>
        <p:spPr>
          <a:xfrm>
            <a:off x="152400" y="5943600"/>
            <a:ext cx="8839200" cy="914400"/>
          </a:xfrm>
        </p:spPr>
        <p:txBody>
          <a:bodyPr/>
          <a:lstStyle/>
          <a:p>
            <a:r>
              <a:rPr lang="en-US" sz="2200" b="0" dirty="0" smtClean="0"/>
              <a:t>OMP for-reduction(+)  &gt;  phaser-flat  &gt;  phaser-tree</a:t>
            </a:r>
          </a:p>
          <a:p>
            <a:r>
              <a:rPr lang="en-US" sz="2200" b="0" dirty="0" smtClean="0">
                <a:solidFill>
                  <a:srgbClr val="FF0000"/>
                </a:solidFill>
              </a:rPr>
              <a:t>CyclicBarrier and OMP barrier don’t support reduction</a:t>
            </a:r>
            <a:endParaRPr lang="en-US" sz="22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Barrier Performance with EPCC </a:t>
            </a:r>
            <a:r>
              <a:rPr lang="en-US" sz="3200" dirty="0" err="1" smtClean="0"/>
              <a:t>Syncbench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on IBM 128-thread Power7 (Preliminary Results)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23</a:t>
            </a:fld>
            <a:endParaRPr lang="en-US" altLang="ja-JP"/>
          </a:p>
        </p:txBody>
      </p:sp>
      <p:graphicFrame>
        <p:nvGraphicFramePr>
          <p:cNvPr id="7" name="Chart 6"/>
          <p:cNvGraphicFramePr/>
          <p:nvPr/>
        </p:nvGraphicFramePr>
        <p:xfrm>
          <a:off x="152400" y="1295400"/>
          <a:ext cx="8839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8986" y="1109246"/>
            <a:ext cx="58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88.2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109246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186.0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1109246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379.4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1109246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831.8</a:t>
            </a:r>
            <a:endParaRPr lang="en-US" sz="1600" dirty="0"/>
          </a:p>
        </p:txBody>
      </p:sp>
      <p:sp>
        <p:nvSpPr>
          <p:cNvPr id="13" name="Content Placeholder 11"/>
          <p:cNvSpPr>
            <a:spLocks noGrp="1"/>
          </p:cNvSpPr>
          <p:nvPr>
            <p:ph idx="1"/>
          </p:nvPr>
        </p:nvSpPr>
        <p:spPr>
          <a:xfrm>
            <a:off x="152400" y="5638800"/>
            <a:ext cx="8839200" cy="914400"/>
          </a:xfrm>
        </p:spPr>
        <p:txBody>
          <a:bodyPr/>
          <a:lstStyle/>
          <a:p>
            <a:r>
              <a:rPr lang="en-US" sz="2200" b="0" dirty="0" smtClean="0"/>
              <a:t>CyclicBarrier &gt; phaser-flat &gt; </a:t>
            </a:r>
            <a:r>
              <a:rPr lang="en-US" sz="2200" b="0" dirty="0" smtClean="0">
                <a:solidFill>
                  <a:srgbClr val="FF0000"/>
                </a:solidFill>
              </a:rPr>
              <a:t>OMP-for </a:t>
            </a:r>
            <a:r>
              <a:rPr lang="en-US" sz="2200" b="0" dirty="0" smtClean="0"/>
              <a:t>&gt; phaser-tree &gt; </a:t>
            </a:r>
            <a:r>
              <a:rPr lang="en-US" sz="2200" b="0" dirty="0" smtClean="0">
                <a:solidFill>
                  <a:srgbClr val="FF0000"/>
                </a:solidFill>
              </a:rPr>
              <a:t>OMP-barrier</a:t>
            </a:r>
          </a:p>
          <a:p>
            <a:r>
              <a:rPr lang="en-US" sz="2200" b="0" dirty="0" smtClean="0">
                <a:solidFill>
                  <a:srgbClr val="0000FF"/>
                </a:solidFill>
              </a:rPr>
              <a:t>Tree-based phaser is faster than flat phaser when # threads ≥ 16</a:t>
            </a:r>
            <a:endParaRPr lang="en-US" sz="22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Barrier + Reduction with EPCC </a:t>
            </a:r>
            <a:r>
              <a:rPr lang="en-US" sz="3200" dirty="0" err="1" smtClean="0"/>
              <a:t>Syncbench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on IBM 128-thread Power7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24</a:t>
            </a:fld>
            <a:endParaRPr lang="en-US" altLang="ja-JP"/>
          </a:p>
        </p:txBody>
      </p:sp>
      <p:graphicFrame>
        <p:nvGraphicFramePr>
          <p:cNvPr id="8" name="Chart 7"/>
          <p:cNvGraphicFramePr/>
          <p:nvPr/>
        </p:nvGraphicFramePr>
        <p:xfrm>
          <a:off x="152400" y="1295400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64872" y="1109246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187.2</a:t>
            </a:r>
            <a:endParaRPr lang="en-US" sz="1600" dirty="0"/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>
          <a:xfrm>
            <a:off x="152400" y="5943600"/>
            <a:ext cx="8839200" cy="914400"/>
          </a:xfrm>
        </p:spPr>
        <p:txBody>
          <a:bodyPr/>
          <a:lstStyle/>
          <a:p>
            <a:r>
              <a:rPr lang="en-US" sz="2200" b="0" dirty="0" smtClean="0"/>
              <a:t>phaser-flat  &gt;  </a:t>
            </a:r>
            <a:r>
              <a:rPr lang="en-US" sz="2200" b="0" dirty="0" smtClean="0">
                <a:solidFill>
                  <a:srgbClr val="FF0000"/>
                </a:solidFill>
              </a:rPr>
              <a:t>OMP for  + reduction</a:t>
            </a:r>
            <a:r>
              <a:rPr lang="en-US" sz="2200" b="0" dirty="0" smtClean="0"/>
              <a:t>  &gt; phaser-tree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Impact of (# Tiers, Degree) Phaser</a:t>
            </a:r>
            <a:br>
              <a:rPr lang="en-US" sz="3200" dirty="0" smtClean="0"/>
            </a:br>
            <a:r>
              <a:rPr lang="en-US" sz="3200" dirty="0" smtClean="0"/>
              <a:t>Configuration on Sun 128-thread Niagara T2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25</a:t>
            </a:fld>
            <a:endParaRPr lang="en-US" altLang="ja-JP"/>
          </a:p>
        </p:txBody>
      </p:sp>
      <p:graphicFrame>
        <p:nvGraphicFramePr>
          <p:cNvPr id="6" name="Chart 5"/>
          <p:cNvGraphicFramePr/>
          <p:nvPr/>
        </p:nvGraphicFramePr>
        <p:xfrm>
          <a:off x="152400" y="1143000"/>
          <a:ext cx="441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72000" y="1143000"/>
          <a:ext cx="457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1367135"/>
            <a:ext cx="110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Barrier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59038" y="1371600"/>
            <a:ext cx="157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Reduction</a:t>
            </a:r>
            <a:endParaRPr lang="en-US" sz="2400" dirty="0"/>
          </a:p>
        </p:txBody>
      </p:sp>
      <p:sp>
        <p:nvSpPr>
          <p:cNvPr id="10" name="Content Placeholder 11"/>
          <p:cNvSpPr>
            <a:spLocks noGrp="1"/>
          </p:cNvSpPr>
          <p:nvPr>
            <p:ph idx="1"/>
          </p:nvPr>
        </p:nvSpPr>
        <p:spPr>
          <a:xfrm>
            <a:off x="152400" y="5943600"/>
            <a:ext cx="8839200" cy="914400"/>
          </a:xfrm>
        </p:spPr>
        <p:txBody>
          <a:bodyPr/>
          <a:lstStyle/>
          <a:p>
            <a:r>
              <a:rPr lang="en-US" sz="2200" b="0" dirty="0" smtClean="0"/>
              <a:t>(2 tiers, 16 degree) shows best performance for both barriers and reductions</a:t>
            </a:r>
            <a:endParaRPr lang="en-US" sz="22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Impact of (# Tiers, Degree) Phaser</a:t>
            </a:r>
            <a:br>
              <a:rPr lang="en-US" sz="3200" dirty="0" smtClean="0"/>
            </a:br>
            <a:r>
              <a:rPr lang="en-US" sz="3200" dirty="0" smtClean="0"/>
              <a:t>Configuration on IBM 128-thread Power7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26</a:t>
            </a:fld>
            <a:endParaRPr lang="en-US" altLang="ja-JP"/>
          </a:p>
        </p:txBody>
      </p:sp>
      <p:sp>
        <p:nvSpPr>
          <p:cNvPr id="8" name="TextBox 7"/>
          <p:cNvSpPr txBox="1"/>
          <p:nvPr/>
        </p:nvSpPr>
        <p:spPr>
          <a:xfrm>
            <a:off x="2286000" y="1367135"/>
            <a:ext cx="110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Barrier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59038" y="1371600"/>
            <a:ext cx="157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Reduction</a:t>
            </a:r>
            <a:endParaRPr lang="en-US" sz="24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52400" y="1143000"/>
          <a:ext cx="441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72000" y="1143000"/>
          <a:ext cx="457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5943600"/>
            <a:ext cx="8839200" cy="914400"/>
          </a:xfrm>
        </p:spPr>
        <p:txBody>
          <a:bodyPr/>
          <a:lstStyle/>
          <a:p>
            <a:r>
              <a:rPr lang="en-US" sz="2200" b="0" dirty="0" smtClean="0"/>
              <a:t>(2 tiers, 32 degree) shows best performance for barrier</a:t>
            </a:r>
            <a:endParaRPr lang="en-US" sz="2200" b="0" dirty="0" smtClean="0">
              <a:solidFill>
                <a:srgbClr val="FF0000"/>
              </a:solidFill>
            </a:endParaRPr>
          </a:p>
          <a:p>
            <a:r>
              <a:rPr lang="en-US" sz="2200" b="0" dirty="0" smtClean="0"/>
              <a:t>(2 tiers, 16 degree) shows best performance for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Application Benchmark Performance</a:t>
            </a:r>
            <a:br>
              <a:rPr lang="en-US" sz="3200" dirty="0" smtClean="0"/>
            </a:br>
            <a:r>
              <a:rPr lang="en-US" sz="3200" dirty="0" smtClean="0"/>
              <a:t>on Sun 128-thread Niagara T2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27</a:t>
            </a:fld>
            <a:endParaRPr lang="en-US" altLang="ja-JP"/>
          </a:p>
        </p:txBody>
      </p:sp>
      <p:graphicFrame>
        <p:nvGraphicFramePr>
          <p:cNvPr id="13" name="Chart 12"/>
          <p:cNvGraphicFramePr/>
          <p:nvPr/>
        </p:nvGraphicFramePr>
        <p:xfrm>
          <a:off x="152400" y="1143000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4114800" y="1295400"/>
            <a:ext cx="838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8067" y="1230868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62.8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71467" y="1230868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62.4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729933" y="2819400"/>
            <a:ext cx="838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2754868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31.8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2754868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Preliminary Application Benchmark Performance </a:t>
            </a:r>
            <a:br>
              <a:rPr lang="en-US" sz="2800" dirty="0" smtClean="0"/>
            </a:br>
            <a:r>
              <a:rPr lang="en-US" sz="2800" dirty="0" smtClean="0"/>
              <a:t>on IBM Power7 (SMT=1, 32-thread)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28</a:t>
            </a:fld>
            <a:endParaRPr lang="en-US" altLang="ja-JP"/>
          </a:p>
        </p:txBody>
      </p:sp>
      <p:graphicFrame>
        <p:nvGraphicFramePr>
          <p:cNvPr id="7" name="Chart 6"/>
          <p:cNvGraphicFramePr/>
          <p:nvPr/>
        </p:nvGraphicFramePr>
        <p:xfrm>
          <a:off x="152400" y="1143000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Preliminary Application Benchmark Performance</a:t>
            </a:r>
            <a:br>
              <a:rPr lang="en-US" sz="2800" dirty="0" smtClean="0"/>
            </a:br>
            <a:r>
              <a:rPr lang="en-US" sz="2800" dirty="0" smtClean="0"/>
              <a:t>on IBM Power7 (SMT=2, 64-thread)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29</a:t>
            </a:fld>
            <a:endParaRPr lang="en-US" altLang="ja-JP"/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143000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Habanero-Java/</a:t>
            </a:r>
            <a:r>
              <a:rPr lang="en-US" dirty="0" err="1" smtClean="0"/>
              <a:t>C</a:t>
            </a:r>
            <a:endParaRPr lang="en-US" dirty="0" smtClean="0"/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habanero.rice.edu</a:t>
            </a:r>
            <a:r>
              <a:rPr lang="en-US" dirty="0" smtClean="0"/>
              <a:t>, http://</a:t>
            </a:r>
            <a:r>
              <a:rPr lang="en-US" dirty="0" err="1" smtClean="0"/>
              <a:t>habanero.rice.edu/hj</a:t>
            </a:r>
            <a:endParaRPr lang="en-US" dirty="0" smtClean="0"/>
          </a:p>
          <a:p>
            <a:pPr lvl="1"/>
            <a:r>
              <a:rPr lang="en-US" dirty="0" smtClean="0"/>
              <a:t>Task parallel language and execution model built on four </a:t>
            </a:r>
            <a:r>
              <a:rPr lang="en-US" dirty="0" smtClean="0">
                <a:latin typeface="Helvetica"/>
              </a:rPr>
              <a:t>orthogonal constructs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Lightweight dynamic task creation &amp; termination</a:t>
            </a:r>
          </a:p>
          <a:p>
            <a:pPr lvl="3"/>
            <a:r>
              <a:rPr lang="en-US" i="1" dirty="0" smtClean="0"/>
              <a:t>Async-finish with Scalable Locality-Aware Work-stealing scheduler (SLAW)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Locality control with task and data distributions</a:t>
            </a:r>
          </a:p>
          <a:p>
            <a:pPr lvl="3"/>
            <a:r>
              <a:rPr lang="en-US" i="1" dirty="0" smtClean="0"/>
              <a:t>Hierarchical Place Tree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Mutual exclusion and isolation</a:t>
            </a:r>
          </a:p>
          <a:p>
            <a:pPr lvl="3"/>
            <a:r>
              <a:rPr lang="en-US" i="1" dirty="0" smtClean="0"/>
              <a:t>Isolated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Collective and point-to-point synchronization &amp; accumulation</a:t>
            </a:r>
          </a:p>
          <a:p>
            <a:pPr lvl="3"/>
            <a:r>
              <a:rPr lang="en-US" i="1" dirty="0" smtClean="0"/>
              <a:t>Phasers</a:t>
            </a:r>
          </a:p>
          <a:p>
            <a:pPr lvl="1"/>
            <a:r>
              <a:rPr lang="en-US" dirty="0" smtClean="0"/>
              <a:t>This paper focuses on enhancements and extensions to phaser constructs</a:t>
            </a:r>
          </a:p>
          <a:p>
            <a:pPr lvl="2"/>
            <a:r>
              <a:rPr lang="en-US" dirty="0" smtClean="0"/>
              <a:t>Hierarchical barrier implementation for scalability</a:t>
            </a:r>
          </a:p>
          <a:p>
            <a:pPr lvl="2"/>
            <a:r>
              <a:rPr lang="en-US" dirty="0" smtClean="0"/>
              <a:t>Synchronization in the presence of dynamic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Preliminary Application Benchmark Performance</a:t>
            </a:r>
            <a:br>
              <a:rPr lang="en-US" sz="2800" dirty="0" smtClean="0"/>
            </a:br>
            <a:r>
              <a:rPr lang="en-US" sz="2800" dirty="0" smtClean="0"/>
              <a:t>on IBM Power7 (SMT=4, 128-thread)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30</a:t>
            </a:fld>
            <a:endParaRPr lang="en-US" altLang="ja-JP"/>
          </a:p>
        </p:txBody>
      </p:sp>
      <p:sp>
        <p:nvSpPr>
          <p:cNvPr id="5" name="Content Placeholder 11"/>
          <p:cNvSpPr>
            <a:spLocks noGrp="1"/>
          </p:cNvSpPr>
          <p:nvPr>
            <p:ph idx="1"/>
          </p:nvPr>
        </p:nvSpPr>
        <p:spPr>
          <a:xfrm>
            <a:off x="152400" y="5943600"/>
            <a:ext cx="8839200" cy="914400"/>
          </a:xfrm>
        </p:spPr>
        <p:txBody>
          <a:bodyPr/>
          <a:lstStyle/>
          <a:p>
            <a:r>
              <a:rPr lang="en-US" sz="2200" b="0" dirty="0" smtClean="0">
                <a:solidFill>
                  <a:srgbClr val="FF0000"/>
                </a:solidFill>
              </a:rPr>
              <a:t>For </a:t>
            </a:r>
            <a:r>
              <a:rPr lang="en-US" sz="2200" b="0" dirty="0" err="1" smtClean="0">
                <a:solidFill>
                  <a:srgbClr val="FF0000"/>
                </a:solidFill>
              </a:rPr>
              <a:t>CG.A</a:t>
            </a:r>
            <a:r>
              <a:rPr lang="en-US" sz="2200" b="0" dirty="0" smtClean="0">
                <a:solidFill>
                  <a:srgbClr val="FF0000"/>
                </a:solidFill>
              </a:rPr>
              <a:t> and </a:t>
            </a:r>
            <a:r>
              <a:rPr lang="en-US" sz="2200" b="0" dirty="0" err="1" smtClean="0">
                <a:solidFill>
                  <a:srgbClr val="FF0000"/>
                </a:solidFill>
              </a:rPr>
              <a:t>MG.A</a:t>
            </a:r>
            <a:r>
              <a:rPr lang="en-US" sz="2200" b="0" dirty="0" smtClean="0">
                <a:solidFill>
                  <a:srgbClr val="FF0000"/>
                </a:solidFill>
              </a:rPr>
              <a:t>, the Java runtime terminates with an internal error for 128 threads (under investigation)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52400" y="1143000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Our work was influenced by past work on hierarchical barriers, but none of these past efforts considered hierarchical synchronization with dynamic parallelism as in phasers</a:t>
            </a:r>
          </a:p>
          <a:p>
            <a:r>
              <a:rPr lang="en-US" sz="2000" dirty="0" smtClean="0"/>
              <a:t>Tournament barrier</a:t>
            </a:r>
            <a:endParaRPr lang="en-US" sz="2400" dirty="0" smtClean="0"/>
          </a:p>
          <a:p>
            <a:pPr lvl="1"/>
            <a:r>
              <a:rPr lang="en-US" sz="1800" i="1" dirty="0" smtClean="0"/>
              <a:t>D. </a:t>
            </a:r>
            <a:r>
              <a:rPr lang="en-US" sz="1800" i="1" dirty="0" err="1" smtClean="0"/>
              <a:t>Hengsen</a:t>
            </a:r>
            <a:r>
              <a:rPr lang="en-US" sz="1800" i="1" dirty="0" smtClean="0"/>
              <a:t>, et. al., “Two algorithms for barrier synchronization”, International Journal of Parallel Programming, vol. 17, no. 1, 1988</a:t>
            </a:r>
          </a:p>
          <a:p>
            <a:r>
              <a:rPr lang="en-US" sz="2000" dirty="0" smtClean="0"/>
              <a:t>Adaptive combining tree</a:t>
            </a:r>
            <a:endParaRPr lang="en-US" sz="2400" dirty="0" smtClean="0"/>
          </a:p>
          <a:p>
            <a:pPr lvl="1"/>
            <a:r>
              <a:rPr lang="en-US" sz="1800" i="1" dirty="0" smtClean="0"/>
              <a:t>R. Gupta and C. R. Hill, “A scalable implementation of barrier synchronization using an adaptive combining tree”, International Journal of Parallel Programming, vol. 18, no. 3, 1989</a:t>
            </a:r>
          </a:p>
          <a:p>
            <a:r>
              <a:rPr lang="en-US" sz="2000" dirty="0" smtClean="0"/>
              <a:t>Extensions to combining tree</a:t>
            </a:r>
            <a:endParaRPr lang="en-US" sz="2400" dirty="0" smtClean="0"/>
          </a:p>
          <a:p>
            <a:pPr lvl="1"/>
            <a:r>
              <a:rPr lang="en-US" sz="1800" i="1" dirty="0" smtClean="0"/>
              <a:t>M. Scott and J. Mellor-</a:t>
            </a:r>
            <a:r>
              <a:rPr lang="en-US" sz="1800" i="1" dirty="0" err="1" smtClean="0"/>
              <a:t>Crummey</a:t>
            </a:r>
            <a:r>
              <a:rPr lang="en-US" sz="1800" i="1" dirty="0" smtClean="0"/>
              <a:t>, “Fast, Contention Free Combining Tree Barriers for Shared-Memory Multiprocessors,” International Journal of Parallel Programming, vol. 22, no. 4, pp. 449–481, 1994</a:t>
            </a:r>
          </a:p>
          <a:p>
            <a:r>
              <a:rPr lang="en-US" sz="2000" dirty="0" smtClean="0"/>
              <a:t>Analysis of MPI Collective and reducing operations</a:t>
            </a:r>
          </a:p>
          <a:p>
            <a:pPr lvl="1"/>
            <a:r>
              <a:rPr lang="en-US" sz="1800" i="1" dirty="0" smtClean="0"/>
              <a:t>J. </a:t>
            </a:r>
            <a:r>
              <a:rPr lang="en-US" sz="1800" i="1" dirty="0" err="1" smtClean="0"/>
              <a:t>Pjesivac-Grbovic</a:t>
            </a:r>
            <a:r>
              <a:rPr lang="en-US" sz="1800" i="1" dirty="0" smtClean="0"/>
              <a:t>, et. al., “Performance analysis of </a:t>
            </a:r>
            <a:r>
              <a:rPr lang="en-US" sz="1800" i="1" dirty="0" err="1" smtClean="0"/>
              <a:t>mpi</a:t>
            </a:r>
            <a:r>
              <a:rPr lang="en-US" sz="1800" i="1" dirty="0" smtClean="0"/>
              <a:t> collective operations”, Cluster computing, </a:t>
            </a:r>
            <a:r>
              <a:rPr lang="en-US" sz="1800" dirty="0" smtClean="0"/>
              <a:t>vol. 10, no. 2,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31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sz="2595" dirty="0" smtClean="0"/>
              <a:t>Hierarchical Phaser implementations</a:t>
            </a:r>
          </a:p>
          <a:p>
            <a:pPr lvl="1"/>
            <a:r>
              <a:rPr lang="en-US" sz="2162" dirty="0" smtClean="0"/>
              <a:t>Tree-based barrier and reduction for scalability</a:t>
            </a:r>
          </a:p>
          <a:p>
            <a:pPr lvl="1"/>
            <a:r>
              <a:rPr lang="en-US" sz="2162" dirty="0" smtClean="0"/>
              <a:t>Dynamic task parallelism</a:t>
            </a:r>
          </a:p>
          <a:p>
            <a:r>
              <a:rPr lang="en-US" sz="2595" dirty="0" smtClean="0"/>
              <a:t>Experimental results on two platforms</a:t>
            </a:r>
          </a:p>
          <a:p>
            <a:pPr lvl="1"/>
            <a:r>
              <a:rPr lang="en-US" sz="2162" dirty="0" smtClean="0"/>
              <a:t>Sun UltraSPARC T2 128-thread SMP</a:t>
            </a:r>
          </a:p>
          <a:p>
            <a:pPr lvl="2"/>
            <a:r>
              <a:rPr lang="en-US" dirty="0" smtClean="0"/>
              <a:t>Barrier</a:t>
            </a:r>
          </a:p>
          <a:p>
            <a:pPr lvl="3"/>
            <a:r>
              <a:rPr lang="en-US" sz="1946" dirty="0" smtClean="0">
                <a:solidFill>
                  <a:srgbClr val="0000FF"/>
                </a:solidFill>
              </a:rPr>
              <a:t>94.9x faster than OpenMP for, 89.2x faster than OpenMP barrier,</a:t>
            </a:r>
          </a:p>
          <a:p>
            <a:pPr lvl="3">
              <a:buNone/>
            </a:pPr>
            <a:r>
              <a:rPr lang="en-US" sz="1946" dirty="0" smtClean="0">
                <a:solidFill>
                  <a:srgbClr val="0000FF"/>
                </a:solidFill>
              </a:rPr>
              <a:t>	3.9x faster than flat level phaser</a:t>
            </a:r>
          </a:p>
          <a:p>
            <a:pPr lvl="2"/>
            <a:r>
              <a:rPr lang="en-US" dirty="0" smtClean="0"/>
              <a:t>Reduction</a:t>
            </a:r>
          </a:p>
          <a:p>
            <a:pPr lvl="3"/>
            <a:r>
              <a:rPr lang="en-US" sz="1946" dirty="0" smtClean="0">
                <a:solidFill>
                  <a:srgbClr val="0000FF"/>
                </a:solidFill>
              </a:rPr>
              <a:t>77.2x faster than OpenMP for + reduction, 16.3x faster than flat phaser</a:t>
            </a:r>
          </a:p>
          <a:p>
            <a:pPr lvl="1"/>
            <a:r>
              <a:rPr lang="en-US" sz="2162" dirty="0" smtClean="0"/>
              <a:t>IBM Power7 128-thread SMP</a:t>
            </a:r>
          </a:p>
          <a:p>
            <a:pPr lvl="2"/>
            <a:r>
              <a:rPr lang="en-US" dirty="0" smtClean="0"/>
              <a:t>Barrier</a:t>
            </a:r>
          </a:p>
          <a:p>
            <a:pPr lvl="3"/>
            <a:r>
              <a:rPr lang="en-US" sz="1946" dirty="0" smtClean="0">
                <a:solidFill>
                  <a:srgbClr val="0000FF"/>
                </a:solidFill>
              </a:rPr>
              <a:t>1.4x faster than OpenMP for, </a:t>
            </a:r>
            <a:r>
              <a:rPr lang="en-US" sz="1946" dirty="0" smtClean="0">
                <a:solidFill>
                  <a:srgbClr val="FF0000"/>
                </a:solidFill>
              </a:rPr>
              <a:t>4.5x slower than OpenMP barrier</a:t>
            </a:r>
            <a:r>
              <a:rPr lang="en-US" sz="1946" dirty="0" smtClean="0">
                <a:solidFill>
                  <a:srgbClr val="0000FF"/>
                </a:solidFill>
              </a:rPr>
              <a:t>,</a:t>
            </a:r>
          </a:p>
          <a:p>
            <a:pPr lvl="3">
              <a:buNone/>
            </a:pPr>
            <a:r>
              <a:rPr lang="en-US" sz="1946" smtClean="0">
                <a:solidFill>
                  <a:srgbClr val="0000FF"/>
                </a:solidFill>
              </a:rPr>
              <a:t>	2.1x </a:t>
            </a:r>
            <a:r>
              <a:rPr lang="en-US" sz="1946" dirty="0" smtClean="0">
                <a:solidFill>
                  <a:srgbClr val="0000FF"/>
                </a:solidFill>
              </a:rPr>
              <a:t>faster than flat level phaser</a:t>
            </a:r>
          </a:p>
          <a:p>
            <a:pPr lvl="2"/>
            <a:r>
              <a:rPr lang="en-US" dirty="0" smtClean="0"/>
              <a:t>Reduction</a:t>
            </a:r>
          </a:p>
          <a:p>
            <a:pPr lvl="3"/>
            <a:r>
              <a:rPr lang="en-US" sz="1946" dirty="0" smtClean="0">
                <a:solidFill>
                  <a:srgbClr val="0000FF"/>
                </a:solidFill>
              </a:rPr>
              <a:t>1.6x faster than OpenMP for + reduction,7.7x faster than flat phaser</a:t>
            </a:r>
          </a:p>
          <a:p>
            <a:r>
              <a:rPr lang="en-US" sz="2595" dirty="0" smtClean="0"/>
              <a:t>Future work</a:t>
            </a:r>
          </a:p>
          <a:p>
            <a:pPr lvl="1"/>
            <a:r>
              <a:rPr lang="en-US" sz="2162" dirty="0" smtClean="0"/>
              <a:t>Auto tuned selection of # tiers and degree on target platforms</a:t>
            </a:r>
          </a:p>
          <a:p>
            <a:pPr lvl="1"/>
            <a:r>
              <a:rPr lang="en-US" sz="2162" dirty="0" smtClean="0"/>
              <a:t>Adaptive selection between tree-based or single-level phasers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32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1894-C086-A749-85B2-7A716906F591}" type="slidenum">
              <a:rPr lang="en-US" altLang="ja-JP" smtClean="0"/>
              <a:pPr/>
              <a:t>33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java.util.concurrent.Phaser</a:t>
            </a:r>
            <a:r>
              <a:rPr lang="en-US" dirty="0" smtClean="0"/>
              <a:t> library in Java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Implementation of subset of </a:t>
            </a:r>
            <a:r>
              <a:rPr lang="en-US" sz="2800" dirty="0" err="1" smtClean="0">
                <a:latin typeface="+mj-lt"/>
              </a:rPr>
              <a:t>phaser</a:t>
            </a:r>
            <a:r>
              <a:rPr lang="en-US" sz="2800" dirty="0" smtClean="0">
                <a:latin typeface="+mj-lt"/>
              </a:rPr>
              <a:t> functionality by Doug Lea in Java Concurrency library</a:t>
            </a:r>
          </a:p>
          <a:p>
            <a:pPr>
              <a:buNone/>
            </a:pP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00" y="2667000"/>
            <a:ext cx="5582900" cy="370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task allocates phaser tree by “new phaser(…)”</a:t>
            </a:r>
          </a:p>
          <a:p>
            <a:pPr lvl="1"/>
            <a:r>
              <a:rPr lang="en-US" sz="2000" dirty="0" smtClean="0"/>
              <a:t>The task is registered on a leaf sub-phaser</a:t>
            </a:r>
          </a:p>
          <a:p>
            <a:pPr lvl="1"/>
            <a:r>
              <a:rPr lang="en-US" sz="2000" dirty="0" smtClean="0"/>
              <a:t>Only sub-phasers which the task accesses are </a:t>
            </a:r>
            <a:r>
              <a:rPr lang="en-US" sz="2000" b="1" dirty="0" smtClean="0">
                <a:solidFill>
                  <a:srgbClr val="FF0000"/>
                </a:solidFill>
              </a:rPr>
              <a:t>active </a:t>
            </a:r>
            <a:r>
              <a:rPr lang="en-US" sz="2000" dirty="0" smtClean="0"/>
              <a:t>at the beginning</a:t>
            </a:r>
          </a:p>
          <a:p>
            <a:pPr lvl="1"/>
            <a:r>
              <a:rPr lang="en-US" sz="2000" b="1" dirty="0" smtClean="0">
                <a:solidFill>
                  <a:srgbClr val="808080"/>
                </a:solidFill>
              </a:rPr>
              <a:t>Inactive </a:t>
            </a:r>
            <a:r>
              <a:rPr lang="en-US" sz="2000" dirty="0" smtClean="0"/>
              <a:t>sub-phasers don’t attend barrier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35</a:t>
            </a:fld>
            <a:endParaRPr lang="en-US" altLang="ja-JP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0401"/>
            <a:ext cx="7172945" cy="3727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Registration (Local)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Tasks creation &amp; registration on tree</a:t>
            </a:r>
          </a:p>
          <a:p>
            <a:pPr lvl="1"/>
            <a:r>
              <a:rPr lang="en-US" sz="2000" dirty="0" smtClean="0"/>
              <a:t>Newly spawned task is also registered to leaf sub-phasers</a:t>
            </a:r>
          </a:p>
          <a:p>
            <a:pPr lvl="1"/>
            <a:r>
              <a:rPr lang="en-US" sz="2000" dirty="0" smtClean="0"/>
              <a:t>Registration to local leaf </a:t>
            </a:r>
            <a:r>
              <a:rPr lang="en-US" sz="2000" dirty="0" smtClean="0">
                <a:solidFill>
                  <a:srgbClr val="FF0000"/>
                </a:solidFill>
              </a:rPr>
              <a:t>when # tasks on the leaf &lt; </a:t>
            </a:r>
            <a:r>
              <a:rPr lang="en-US" sz="2000" dirty="0" err="1" smtClean="0">
                <a:solidFill>
                  <a:srgbClr val="FF0000"/>
                </a:solidFill>
              </a:rPr>
              <a:t>nDegrees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36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2024"/>
            <a:ext cx="7162800" cy="422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Registration (Remote)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Task creation &amp; registration on tree</a:t>
            </a:r>
          </a:p>
          <a:p>
            <a:pPr lvl="1"/>
            <a:r>
              <a:rPr lang="en-US" sz="2000" dirty="0" smtClean="0"/>
              <a:t>Registration to remote leaf </a:t>
            </a:r>
            <a:r>
              <a:rPr lang="en-US" sz="2000" dirty="0" smtClean="0">
                <a:solidFill>
                  <a:srgbClr val="FF0000"/>
                </a:solidFill>
              </a:rPr>
              <a:t>when # tasks on the leaf ≥ </a:t>
            </a:r>
            <a:r>
              <a:rPr lang="en-US" sz="2000" dirty="0" err="1" smtClean="0">
                <a:solidFill>
                  <a:srgbClr val="FF0000"/>
                </a:solidFill>
              </a:rPr>
              <a:t>nDegree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The remote sub-phaser is </a:t>
            </a:r>
            <a:r>
              <a:rPr lang="en-US" sz="2000" b="1" dirty="0" smtClean="0">
                <a:solidFill>
                  <a:srgbClr val="FF0000"/>
                </a:solidFill>
              </a:rPr>
              <a:t>activated </a:t>
            </a:r>
            <a:r>
              <a:rPr lang="en-US" sz="2000" dirty="0" smtClean="0"/>
              <a:t>if necessary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37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2025"/>
            <a:ext cx="7162800" cy="422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Registration (Remote)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38</a:t>
            </a:fld>
            <a:endParaRPr lang="en-US" altLang="ja-JP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2400" dirty="0" smtClean="0"/>
              <a:t>Task creation &amp; registration on tree</a:t>
            </a:r>
          </a:p>
          <a:p>
            <a:pPr lvl="1"/>
            <a:r>
              <a:rPr lang="en-US" sz="2000" dirty="0" smtClean="0"/>
              <a:t>Registration to remote leaf </a:t>
            </a:r>
            <a:r>
              <a:rPr lang="en-US" sz="2000" dirty="0" smtClean="0">
                <a:solidFill>
                  <a:srgbClr val="FF0000"/>
                </a:solidFill>
              </a:rPr>
              <a:t>when # tasks on the leaf ≥ </a:t>
            </a:r>
            <a:r>
              <a:rPr lang="en-US" sz="2000" dirty="0" err="1" smtClean="0">
                <a:solidFill>
                  <a:srgbClr val="FF0000"/>
                </a:solidFill>
              </a:rPr>
              <a:t>nDegree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The remote sub-phaser is </a:t>
            </a:r>
            <a:r>
              <a:rPr lang="en-US" sz="2000" b="1" dirty="0" smtClean="0">
                <a:solidFill>
                  <a:srgbClr val="FF0000"/>
                </a:solidFill>
              </a:rPr>
              <a:t>activated </a:t>
            </a:r>
            <a:r>
              <a:rPr lang="en-US" sz="2000" dirty="0" smtClean="0"/>
              <a:t>if necessary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2024"/>
            <a:ext cx="7162800" cy="422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en-US" altLang="ja-JP" sz="4000" b="1" smtClean="0">
                <a:solidFill>
                  <a:schemeClr val="hlink"/>
                </a:solidFill>
              </a:rPr>
              <a:t>Pipeline Parallelism with Phasers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76200" y="685800"/>
            <a:ext cx="868068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finish {</a:t>
            </a:r>
          </a:p>
          <a:p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  phaser [] ph = new phaser[m+1]</a:t>
            </a:r>
            <a:r>
              <a:rPr lang="en-US" altLang="ja-JP" sz="1600" b="1" dirty="0" smtClean="0">
                <a:solidFill>
                  <a:srgbClr val="000000"/>
                </a:solidFill>
                <a:latin typeface="Courier New" pitchFamily="-105" charset="0"/>
              </a:rPr>
              <a:t>;</a:t>
            </a:r>
          </a:p>
          <a:p>
            <a:r>
              <a:rPr lang="en-US" altLang="ja-JP" sz="1600" b="1" dirty="0" smtClean="0">
                <a:solidFill>
                  <a:srgbClr val="000000"/>
                </a:solidFill>
                <a:latin typeface="Courier New" pitchFamily="-105" charset="0"/>
              </a:rPr>
              <a:t>  // </a:t>
            </a:r>
            <a:r>
              <a:rPr lang="en-US" altLang="ja-JP" sz="1600" b="1" dirty="0" err="1" smtClean="0">
                <a:solidFill>
                  <a:srgbClr val="000000"/>
                </a:solidFill>
                <a:latin typeface="Courier New" pitchFamily="-105" charset="0"/>
              </a:rPr>
              <a:t>foreach</a:t>
            </a:r>
            <a:r>
              <a:rPr lang="en-US" altLang="ja-JP" sz="1600" b="1" dirty="0" smtClean="0">
                <a:solidFill>
                  <a:srgbClr val="000000"/>
                </a:solidFill>
                <a:latin typeface="Courier New" pitchFamily="-105" charset="0"/>
              </a:rPr>
              <a:t> creates one async per iteration</a:t>
            </a:r>
          </a:p>
          <a:p>
            <a:r>
              <a:rPr lang="en-US" altLang="ja-JP" sz="1600" b="1" dirty="0">
                <a:solidFill>
                  <a:srgbClr val="800000"/>
                </a:solidFill>
                <a:latin typeface="Courier New" pitchFamily="-105" charset="0"/>
              </a:rPr>
              <a:t>  foreach (point [</a:t>
            </a:r>
            <a:r>
              <a:rPr lang="en-US" altLang="ja-JP" sz="1600" b="1" dirty="0" err="1">
                <a:solidFill>
                  <a:srgbClr val="800000"/>
                </a:solidFill>
                <a:latin typeface="Courier New" pitchFamily="-105" charset="0"/>
              </a:rPr>
              <a:t>i</a:t>
            </a:r>
            <a:r>
              <a:rPr lang="en-US" altLang="ja-JP" sz="1600" b="1" dirty="0">
                <a:solidFill>
                  <a:srgbClr val="800000"/>
                </a:solidFill>
                <a:latin typeface="Courier New" pitchFamily="-105" charset="0"/>
              </a:rPr>
              <a:t>] : [1:m-1]) </a:t>
            </a:r>
            <a:r>
              <a:rPr lang="en-US" altLang="ja-JP" sz="1600" b="1" dirty="0">
                <a:solidFill>
                  <a:srgbClr val="0000CC"/>
                </a:solidFill>
                <a:latin typeface="Courier New" pitchFamily="-105" charset="0"/>
              </a:rPr>
              <a:t>phased (</a:t>
            </a:r>
            <a:r>
              <a:rPr lang="en-US" altLang="ja-JP" sz="1600" b="1" dirty="0" err="1">
                <a:solidFill>
                  <a:srgbClr val="0000CC"/>
                </a:solidFill>
                <a:latin typeface="Courier New" pitchFamily="-105" charset="0"/>
              </a:rPr>
              <a:t>ph[i</a:t>
            </a:r>
            <a:r>
              <a:rPr lang="en-US" altLang="ja-JP" sz="1600" b="1" dirty="0">
                <a:solidFill>
                  <a:srgbClr val="0000CC"/>
                </a:solidFill>
                <a:latin typeface="Courier New" pitchFamily="-105" charset="0"/>
              </a:rPr>
              <a:t>]&lt;</a:t>
            </a:r>
            <a:r>
              <a:rPr lang="en-US" altLang="ja-JP" sz="1600" b="1" dirty="0" smtClean="0">
                <a:solidFill>
                  <a:srgbClr val="0000CC"/>
                </a:solidFill>
                <a:latin typeface="Courier New" pitchFamily="-105" charset="0"/>
              </a:rPr>
              <a:t>SIGNAL&gt;</a:t>
            </a:r>
            <a:r>
              <a:rPr lang="en-US" altLang="ja-JP" sz="1600" b="1" dirty="0">
                <a:solidFill>
                  <a:srgbClr val="0000CC"/>
                </a:solidFill>
                <a:latin typeface="Courier New" pitchFamily="-105" charset="0"/>
              </a:rPr>
              <a:t>, ph[i-1]&lt;WAIT&gt;</a:t>
            </a:r>
            <a:r>
              <a:rPr lang="en-US" altLang="ja-JP" sz="1600" b="1" dirty="0">
                <a:solidFill>
                  <a:srgbClr val="000099"/>
                </a:solidFill>
                <a:latin typeface="Courier New" pitchFamily="-105" charset="0"/>
              </a:rPr>
              <a:t>)</a:t>
            </a:r>
            <a:endParaRPr lang="en-US" altLang="ja-JP" sz="1600" b="1" dirty="0">
              <a:solidFill>
                <a:srgbClr val="000000"/>
              </a:solidFill>
              <a:latin typeface="Courier New" pitchFamily="-105" charset="0"/>
            </a:endParaRPr>
          </a:p>
          <a:p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    for (</a:t>
            </a:r>
            <a:r>
              <a:rPr lang="en-US" altLang="ja-JP" sz="1600" b="1" dirty="0" err="1">
                <a:solidFill>
                  <a:srgbClr val="000000"/>
                </a:solidFill>
                <a:latin typeface="Courier New" pitchFamily="-105" charset="0"/>
              </a:rPr>
              <a:t>int</a:t>
            </a:r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altLang="ja-JP" sz="1600" b="1" dirty="0" err="1">
                <a:solidFill>
                  <a:srgbClr val="000000"/>
                </a:solidFill>
                <a:latin typeface="Courier New" pitchFamily="-105" charset="0"/>
              </a:rPr>
              <a:t>j</a:t>
            </a:r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 = 1; </a:t>
            </a:r>
            <a:r>
              <a:rPr lang="en-US" altLang="ja-JP" sz="1600" b="1" dirty="0" err="1">
                <a:solidFill>
                  <a:srgbClr val="000000"/>
                </a:solidFill>
                <a:latin typeface="Courier New" pitchFamily="-105" charset="0"/>
              </a:rPr>
              <a:t>j</a:t>
            </a:r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 &lt; </a:t>
            </a:r>
            <a:r>
              <a:rPr lang="en-US" altLang="ja-JP" sz="1600" b="1" dirty="0" err="1">
                <a:solidFill>
                  <a:srgbClr val="000000"/>
                </a:solidFill>
                <a:latin typeface="Courier New" pitchFamily="-105" charset="0"/>
              </a:rPr>
              <a:t>n</a:t>
            </a:r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; </a:t>
            </a:r>
            <a:r>
              <a:rPr lang="en-US" altLang="ja-JP" sz="1600" b="1" dirty="0" err="1">
                <a:solidFill>
                  <a:srgbClr val="000000"/>
                </a:solidFill>
                <a:latin typeface="Courier New" pitchFamily="-105" charset="0"/>
              </a:rPr>
              <a:t>j</a:t>
            </a:r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++) {</a:t>
            </a:r>
          </a:p>
          <a:p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altLang="ja-JP" sz="1600" b="1" dirty="0" err="1">
                <a:solidFill>
                  <a:srgbClr val="3366FF"/>
                </a:solidFill>
                <a:latin typeface="Courier New" pitchFamily="-105" charset="0"/>
              </a:rPr>
              <a:t>a[i][j</a:t>
            </a:r>
            <a:r>
              <a:rPr lang="en-US" altLang="ja-JP" sz="1600" b="1" dirty="0">
                <a:solidFill>
                  <a:srgbClr val="3366FF"/>
                </a:solidFill>
                <a:latin typeface="Courier New" pitchFamily="-105" charset="0"/>
              </a:rPr>
              <a:t>] = </a:t>
            </a:r>
            <a:r>
              <a:rPr lang="en-US" altLang="ja-JP" sz="1600" b="1" dirty="0" err="1">
                <a:solidFill>
                  <a:srgbClr val="3366FF"/>
                </a:solidFill>
                <a:latin typeface="Courier New" pitchFamily="-105" charset="0"/>
              </a:rPr>
              <a:t>foo(a[i][j</a:t>
            </a:r>
            <a:r>
              <a:rPr lang="en-US" altLang="ja-JP" sz="1600" b="1" dirty="0">
                <a:solidFill>
                  <a:srgbClr val="3366FF"/>
                </a:solidFill>
                <a:latin typeface="Courier New" pitchFamily="-105" charset="0"/>
              </a:rPr>
              <a:t>], a[i][j-1], </a:t>
            </a:r>
            <a:r>
              <a:rPr lang="en-US" altLang="ja-JP" sz="1600" b="1" dirty="0">
                <a:solidFill>
                  <a:srgbClr val="FF0000"/>
                </a:solidFill>
                <a:latin typeface="Courier New" pitchFamily="-105" charset="0"/>
              </a:rPr>
              <a:t>a[i-1][j-1]</a:t>
            </a:r>
            <a:r>
              <a:rPr lang="en-US" altLang="ja-JP" sz="1600" b="1" dirty="0">
                <a:solidFill>
                  <a:srgbClr val="3366FF"/>
                </a:solidFill>
                <a:latin typeface="Courier New" pitchFamily="-105" charset="0"/>
              </a:rPr>
              <a:t>);</a:t>
            </a:r>
          </a:p>
          <a:p>
            <a:r>
              <a:rPr lang="en-US" altLang="ja-JP" sz="1600" b="1" dirty="0">
                <a:solidFill>
                  <a:srgbClr val="FF6600"/>
                </a:solidFill>
                <a:latin typeface="Courier New" pitchFamily="-105" charset="0"/>
              </a:rPr>
              <a:t>      next;</a:t>
            </a:r>
          </a:p>
          <a:p>
            <a:r>
              <a:rPr lang="en-US" altLang="ja-JP" sz="1600" b="1" dirty="0">
                <a:solidFill>
                  <a:srgbClr val="FF0000"/>
                </a:solidFill>
                <a:latin typeface="Courier New" pitchFamily="-105" charset="0"/>
              </a:rPr>
              <a:t>    </a:t>
            </a:r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} // for</a:t>
            </a:r>
          </a:p>
          <a:p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  } // foreach</a:t>
            </a:r>
          </a:p>
          <a:p>
            <a:r>
              <a:rPr lang="en-US" altLang="ja-JP" sz="1600" b="1" dirty="0">
                <a:solidFill>
                  <a:srgbClr val="000000"/>
                </a:solidFill>
                <a:latin typeface="Courier New" pitchFamily="-105" charset="0"/>
              </a:rPr>
              <a:t>} // finish</a:t>
            </a:r>
            <a:endParaRPr lang="en-US" altLang="ja-JP" sz="1600" dirty="0">
              <a:solidFill>
                <a:srgbClr val="000000"/>
              </a:solidFill>
              <a:latin typeface="Courier New" pitchFamily="-105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724275" y="356711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(i=1, j=1)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724275" y="4359275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(i=1, j=2)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724275" y="5151438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(i=1, j=3)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724275" y="5926138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(i=1, j=4)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116513" y="3576638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(i=2, j=1)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116513" y="436245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(i=2, j=2)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116513" y="515461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(i=2, j=3)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484938" y="357505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(i=3, j=1)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484938" y="436721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(i=3, j=2)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827963" y="3576638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(i=4, j=1)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87313" y="2862263"/>
          <a:ext cx="4052887" cy="3951287"/>
        </p:xfrm>
        <a:graphic>
          <a:graphicData uri="http://schemas.openxmlformats.org/presentationml/2006/ole">
            <p:oleObj spid="_x0000_s82946" name="Visio" r:id="rId4" imgW="4254500" imgH="3873500" progId="">
              <p:embed/>
            </p:oleObj>
          </a:graphicData>
        </a:graphic>
      </p:graphicFrame>
      <p:sp>
        <p:nvSpPr>
          <p:cNvPr id="33808" name="Text Box 18"/>
          <p:cNvSpPr txBox="1">
            <a:spLocks noChangeArrowheads="1"/>
          </p:cNvSpPr>
          <p:nvPr/>
        </p:nvSpPr>
        <p:spPr bwMode="auto">
          <a:xfrm>
            <a:off x="5116513" y="592931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(i=2, j=4)</a:t>
            </a:r>
          </a:p>
        </p:txBody>
      </p:sp>
      <p:sp>
        <p:nvSpPr>
          <p:cNvPr id="33809" name="Text Box 19"/>
          <p:cNvSpPr txBox="1">
            <a:spLocks noChangeArrowheads="1"/>
          </p:cNvSpPr>
          <p:nvPr/>
        </p:nvSpPr>
        <p:spPr bwMode="auto">
          <a:xfrm>
            <a:off x="6484938" y="515461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(i=3, j=3)</a:t>
            </a:r>
          </a:p>
        </p:txBody>
      </p:sp>
      <p:sp>
        <p:nvSpPr>
          <p:cNvPr id="33810" name="Text Box 20"/>
          <p:cNvSpPr txBox="1">
            <a:spLocks noChangeArrowheads="1"/>
          </p:cNvSpPr>
          <p:nvPr/>
        </p:nvSpPr>
        <p:spPr bwMode="auto">
          <a:xfrm>
            <a:off x="6484938" y="592931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3366FF"/>
                </a:solidFill>
              </a:rPr>
              <a:t>(i=3, j=4)</a:t>
            </a:r>
          </a:p>
        </p:txBody>
      </p:sp>
      <p:sp>
        <p:nvSpPr>
          <p:cNvPr id="33811" name="Text Box 21"/>
          <p:cNvSpPr txBox="1">
            <a:spLocks noChangeArrowheads="1"/>
          </p:cNvSpPr>
          <p:nvPr/>
        </p:nvSpPr>
        <p:spPr bwMode="auto">
          <a:xfrm>
            <a:off x="7853363" y="4367213"/>
            <a:ext cx="1121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3366FF"/>
                </a:solidFill>
              </a:rPr>
              <a:t>(</a:t>
            </a:r>
            <a:r>
              <a:rPr lang="en-US" altLang="ja-JP" b="1" dirty="0" err="1">
                <a:solidFill>
                  <a:srgbClr val="3366FF"/>
                </a:solidFill>
              </a:rPr>
              <a:t>i</a:t>
            </a:r>
            <a:r>
              <a:rPr lang="en-US" altLang="ja-JP" b="1" dirty="0" smtClean="0">
                <a:solidFill>
                  <a:srgbClr val="3366FF"/>
                </a:solidFill>
              </a:rPr>
              <a:t>=4, </a:t>
            </a:r>
            <a:r>
              <a:rPr lang="en-US" altLang="ja-JP" b="1" dirty="0" err="1">
                <a:solidFill>
                  <a:srgbClr val="3366FF"/>
                </a:solidFill>
              </a:rPr>
              <a:t>j</a:t>
            </a:r>
            <a:r>
              <a:rPr lang="en-US" altLang="ja-JP" b="1" dirty="0">
                <a:solidFill>
                  <a:srgbClr val="3366FF"/>
                </a:solidFill>
              </a:rPr>
              <a:t>=2)</a:t>
            </a:r>
          </a:p>
        </p:txBody>
      </p:sp>
      <p:sp>
        <p:nvSpPr>
          <p:cNvPr id="33812" name="Text Box 22"/>
          <p:cNvSpPr txBox="1">
            <a:spLocks noChangeArrowheads="1"/>
          </p:cNvSpPr>
          <p:nvPr/>
        </p:nvSpPr>
        <p:spPr bwMode="auto">
          <a:xfrm>
            <a:off x="7853363" y="5154613"/>
            <a:ext cx="1121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3366FF"/>
                </a:solidFill>
              </a:rPr>
              <a:t>(</a:t>
            </a:r>
            <a:r>
              <a:rPr lang="en-US" altLang="ja-JP" b="1" dirty="0" err="1">
                <a:solidFill>
                  <a:srgbClr val="3366FF"/>
                </a:solidFill>
              </a:rPr>
              <a:t>i</a:t>
            </a:r>
            <a:r>
              <a:rPr lang="en-US" altLang="ja-JP" b="1" dirty="0" smtClean="0">
                <a:solidFill>
                  <a:srgbClr val="3366FF"/>
                </a:solidFill>
              </a:rPr>
              <a:t>=4, </a:t>
            </a:r>
            <a:r>
              <a:rPr lang="en-US" altLang="ja-JP" b="1" dirty="0" err="1">
                <a:solidFill>
                  <a:srgbClr val="3366FF"/>
                </a:solidFill>
              </a:rPr>
              <a:t>j</a:t>
            </a:r>
            <a:r>
              <a:rPr lang="en-US" altLang="ja-JP" b="1" dirty="0">
                <a:solidFill>
                  <a:srgbClr val="3366FF"/>
                </a:solidFill>
              </a:rPr>
              <a:t>=3)</a:t>
            </a:r>
          </a:p>
        </p:txBody>
      </p:sp>
      <p:sp>
        <p:nvSpPr>
          <p:cNvPr id="33813" name="Text Box 23"/>
          <p:cNvSpPr txBox="1">
            <a:spLocks noChangeArrowheads="1"/>
          </p:cNvSpPr>
          <p:nvPr/>
        </p:nvSpPr>
        <p:spPr bwMode="auto">
          <a:xfrm>
            <a:off x="7853363" y="5929313"/>
            <a:ext cx="1121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3366FF"/>
                </a:solidFill>
              </a:rPr>
              <a:t>(</a:t>
            </a:r>
            <a:r>
              <a:rPr lang="en-US" altLang="ja-JP" b="1" dirty="0" err="1">
                <a:solidFill>
                  <a:srgbClr val="3366FF"/>
                </a:solidFill>
              </a:rPr>
              <a:t>i</a:t>
            </a:r>
            <a:r>
              <a:rPr lang="en-US" altLang="ja-JP" b="1" dirty="0" smtClean="0">
                <a:solidFill>
                  <a:srgbClr val="3366FF"/>
                </a:solidFill>
              </a:rPr>
              <a:t>=4, </a:t>
            </a:r>
            <a:r>
              <a:rPr lang="en-US" altLang="ja-JP" b="1" dirty="0" err="1">
                <a:solidFill>
                  <a:srgbClr val="3366FF"/>
                </a:solidFill>
              </a:rPr>
              <a:t>j</a:t>
            </a:r>
            <a:r>
              <a:rPr lang="en-US" altLang="ja-JP" b="1" dirty="0">
                <a:solidFill>
                  <a:srgbClr val="3366FF"/>
                </a:solidFill>
              </a:rPr>
              <a:t>=4)</a:t>
            </a:r>
          </a:p>
        </p:txBody>
      </p:sp>
      <p:sp>
        <p:nvSpPr>
          <p:cNvPr id="33814" name="Line 36"/>
          <p:cNvSpPr>
            <a:spLocks noChangeShapeType="1"/>
          </p:cNvSpPr>
          <p:nvPr/>
        </p:nvSpPr>
        <p:spPr bwMode="auto">
          <a:xfrm>
            <a:off x="8748713" y="4097338"/>
            <a:ext cx="2159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Text Box 39"/>
          <p:cNvSpPr txBox="1">
            <a:spLocks noChangeArrowheads="1"/>
          </p:cNvSpPr>
          <p:nvPr/>
        </p:nvSpPr>
        <p:spPr bwMode="auto">
          <a:xfrm>
            <a:off x="3505200" y="2514600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0000CC"/>
                </a:solidFill>
              </a:rPr>
              <a:t>ph[1]&lt;SIG&gt;</a:t>
            </a:r>
          </a:p>
          <a:p>
            <a:r>
              <a:rPr lang="en-US" altLang="ja-JP" sz="1600" b="1">
                <a:solidFill>
                  <a:srgbClr val="0000CC"/>
                </a:solidFill>
              </a:rPr>
              <a:t>ph[0]&lt;WAIT&gt;</a:t>
            </a:r>
          </a:p>
        </p:txBody>
      </p:sp>
      <p:sp>
        <p:nvSpPr>
          <p:cNvPr id="33816" name="Line 45"/>
          <p:cNvSpPr>
            <a:spLocks noChangeShapeType="1"/>
          </p:cNvSpPr>
          <p:nvPr/>
        </p:nvSpPr>
        <p:spPr bwMode="auto">
          <a:xfrm>
            <a:off x="4643438" y="4097338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Text Box 46"/>
          <p:cNvSpPr txBox="1">
            <a:spLocks noChangeArrowheads="1"/>
          </p:cNvSpPr>
          <p:nvPr/>
        </p:nvSpPr>
        <p:spPr bwMode="auto">
          <a:xfrm>
            <a:off x="3976688" y="3906838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18" name="Text Box 47"/>
          <p:cNvSpPr txBox="1">
            <a:spLocks noChangeArrowheads="1"/>
          </p:cNvSpPr>
          <p:nvPr/>
        </p:nvSpPr>
        <p:spPr bwMode="auto">
          <a:xfrm>
            <a:off x="5357813" y="3906838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19" name="Line 48"/>
          <p:cNvSpPr>
            <a:spLocks noChangeShapeType="1"/>
          </p:cNvSpPr>
          <p:nvPr/>
        </p:nvSpPr>
        <p:spPr bwMode="auto">
          <a:xfrm>
            <a:off x="6011863" y="4097338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Text Box 49"/>
          <p:cNvSpPr txBox="1">
            <a:spLocks noChangeArrowheads="1"/>
          </p:cNvSpPr>
          <p:nvPr/>
        </p:nvSpPr>
        <p:spPr bwMode="auto">
          <a:xfrm>
            <a:off x="6726238" y="3906838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21" name="Line 50"/>
          <p:cNvSpPr>
            <a:spLocks noChangeShapeType="1"/>
          </p:cNvSpPr>
          <p:nvPr/>
        </p:nvSpPr>
        <p:spPr bwMode="auto">
          <a:xfrm>
            <a:off x="7380288" y="4097338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Text Box 51"/>
          <p:cNvSpPr txBox="1">
            <a:spLocks noChangeArrowheads="1"/>
          </p:cNvSpPr>
          <p:nvPr/>
        </p:nvSpPr>
        <p:spPr bwMode="auto">
          <a:xfrm>
            <a:off x="8094663" y="3906838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23" name="Line 52"/>
          <p:cNvSpPr>
            <a:spLocks noChangeShapeType="1"/>
          </p:cNvSpPr>
          <p:nvPr/>
        </p:nvSpPr>
        <p:spPr bwMode="auto">
          <a:xfrm>
            <a:off x="8748713" y="4887913"/>
            <a:ext cx="2159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53"/>
          <p:cNvSpPr>
            <a:spLocks noChangeShapeType="1"/>
          </p:cNvSpPr>
          <p:nvPr/>
        </p:nvSpPr>
        <p:spPr bwMode="auto">
          <a:xfrm>
            <a:off x="4643438" y="4887913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Text Box 54"/>
          <p:cNvSpPr txBox="1">
            <a:spLocks noChangeArrowheads="1"/>
          </p:cNvSpPr>
          <p:nvPr/>
        </p:nvSpPr>
        <p:spPr bwMode="auto">
          <a:xfrm>
            <a:off x="3976688" y="4697413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26" name="Text Box 55"/>
          <p:cNvSpPr txBox="1">
            <a:spLocks noChangeArrowheads="1"/>
          </p:cNvSpPr>
          <p:nvPr/>
        </p:nvSpPr>
        <p:spPr bwMode="auto">
          <a:xfrm>
            <a:off x="5357813" y="4697413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27" name="Line 56"/>
          <p:cNvSpPr>
            <a:spLocks noChangeShapeType="1"/>
          </p:cNvSpPr>
          <p:nvPr/>
        </p:nvSpPr>
        <p:spPr bwMode="auto">
          <a:xfrm>
            <a:off x="6011863" y="4887913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Text Box 57"/>
          <p:cNvSpPr txBox="1">
            <a:spLocks noChangeArrowheads="1"/>
          </p:cNvSpPr>
          <p:nvPr/>
        </p:nvSpPr>
        <p:spPr bwMode="auto">
          <a:xfrm>
            <a:off x="6726238" y="4697413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29" name="Line 58"/>
          <p:cNvSpPr>
            <a:spLocks noChangeShapeType="1"/>
          </p:cNvSpPr>
          <p:nvPr/>
        </p:nvSpPr>
        <p:spPr bwMode="auto">
          <a:xfrm>
            <a:off x="7380288" y="4887913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Text Box 59"/>
          <p:cNvSpPr txBox="1">
            <a:spLocks noChangeArrowheads="1"/>
          </p:cNvSpPr>
          <p:nvPr/>
        </p:nvSpPr>
        <p:spPr bwMode="auto">
          <a:xfrm>
            <a:off x="8094663" y="4697413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31" name="Line 60"/>
          <p:cNvSpPr>
            <a:spLocks noChangeShapeType="1"/>
          </p:cNvSpPr>
          <p:nvPr/>
        </p:nvSpPr>
        <p:spPr bwMode="auto">
          <a:xfrm>
            <a:off x="8748713" y="5645150"/>
            <a:ext cx="2159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61"/>
          <p:cNvSpPr>
            <a:spLocks noChangeShapeType="1"/>
          </p:cNvSpPr>
          <p:nvPr/>
        </p:nvSpPr>
        <p:spPr bwMode="auto">
          <a:xfrm>
            <a:off x="4643438" y="5645150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Text Box 62"/>
          <p:cNvSpPr txBox="1">
            <a:spLocks noChangeArrowheads="1"/>
          </p:cNvSpPr>
          <p:nvPr/>
        </p:nvSpPr>
        <p:spPr bwMode="auto">
          <a:xfrm>
            <a:off x="3976688" y="5454650"/>
            <a:ext cx="65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34" name="Text Box 63"/>
          <p:cNvSpPr txBox="1">
            <a:spLocks noChangeArrowheads="1"/>
          </p:cNvSpPr>
          <p:nvPr/>
        </p:nvSpPr>
        <p:spPr bwMode="auto">
          <a:xfrm>
            <a:off x="5357813" y="5454650"/>
            <a:ext cx="65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35" name="Line 64"/>
          <p:cNvSpPr>
            <a:spLocks noChangeShapeType="1"/>
          </p:cNvSpPr>
          <p:nvPr/>
        </p:nvSpPr>
        <p:spPr bwMode="auto">
          <a:xfrm>
            <a:off x="6011863" y="5645150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Text Box 65"/>
          <p:cNvSpPr txBox="1">
            <a:spLocks noChangeArrowheads="1"/>
          </p:cNvSpPr>
          <p:nvPr/>
        </p:nvSpPr>
        <p:spPr bwMode="auto">
          <a:xfrm>
            <a:off x="6726238" y="5454650"/>
            <a:ext cx="65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37" name="Line 66"/>
          <p:cNvSpPr>
            <a:spLocks noChangeShapeType="1"/>
          </p:cNvSpPr>
          <p:nvPr/>
        </p:nvSpPr>
        <p:spPr bwMode="auto">
          <a:xfrm>
            <a:off x="7380288" y="5645150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Text Box 67"/>
          <p:cNvSpPr txBox="1">
            <a:spLocks noChangeArrowheads="1"/>
          </p:cNvSpPr>
          <p:nvPr/>
        </p:nvSpPr>
        <p:spPr bwMode="auto">
          <a:xfrm>
            <a:off x="8094663" y="5454650"/>
            <a:ext cx="65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39" name="Line 68"/>
          <p:cNvSpPr>
            <a:spLocks noChangeShapeType="1"/>
          </p:cNvSpPr>
          <p:nvPr/>
        </p:nvSpPr>
        <p:spPr bwMode="auto">
          <a:xfrm>
            <a:off x="8748713" y="6415088"/>
            <a:ext cx="2159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Line 69"/>
          <p:cNvSpPr>
            <a:spLocks noChangeShapeType="1"/>
          </p:cNvSpPr>
          <p:nvPr/>
        </p:nvSpPr>
        <p:spPr bwMode="auto">
          <a:xfrm>
            <a:off x="4643438" y="6415088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1" name="Text Box 70"/>
          <p:cNvSpPr txBox="1">
            <a:spLocks noChangeArrowheads="1"/>
          </p:cNvSpPr>
          <p:nvPr/>
        </p:nvSpPr>
        <p:spPr bwMode="auto">
          <a:xfrm>
            <a:off x="3976688" y="6224588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42" name="Text Box 71"/>
          <p:cNvSpPr txBox="1">
            <a:spLocks noChangeArrowheads="1"/>
          </p:cNvSpPr>
          <p:nvPr/>
        </p:nvSpPr>
        <p:spPr bwMode="auto">
          <a:xfrm>
            <a:off x="5357813" y="6224588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43" name="Line 72"/>
          <p:cNvSpPr>
            <a:spLocks noChangeShapeType="1"/>
          </p:cNvSpPr>
          <p:nvPr/>
        </p:nvSpPr>
        <p:spPr bwMode="auto">
          <a:xfrm>
            <a:off x="6011863" y="6415088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Text Box 73"/>
          <p:cNvSpPr txBox="1">
            <a:spLocks noChangeArrowheads="1"/>
          </p:cNvSpPr>
          <p:nvPr/>
        </p:nvSpPr>
        <p:spPr bwMode="auto">
          <a:xfrm>
            <a:off x="6726238" y="6224588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45" name="Line 74"/>
          <p:cNvSpPr>
            <a:spLocks noChangeShapeType="1"/>
          </p:cNvSpPr>
          <p:nvPr/>
        </p:nvSpPr>
        <p:spPr bwMode="auto">
          <a:xfrm>
            <a:off x="7380288" y="6415088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Text Box 75"/>
          <p:cNvSpPr txBox="1">
            <a:spLocks noChangeArrowheads="1"/>
          </p:cNvSpPr>
          <p:nvPr/>
        </p:nvSpPr>
        <p:spPr bwMode="auto">
          <a:xfrm>
            <a:off x="8094663" y="6224588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3847" name="Slide Number Placeholder 57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23850"/>
          </a:xfrm>
          <a:noFill/>
        </p:spPr>
        <p:txBody>
          <a:bodyPr/>
          <a:lstStyle/>
          <a:p>
            <a:fld id="{297FD392-76A3-5545-94DA-B5E1813D4120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  <p:sp>
        <p:nvSpPr>
          <p:cNvPr id="33848" name="TextBox 59"/>
          <p:cNvSpPr txBox="1">
            <a:spLocks noChangeArrowheads="1"/>
          </p:cNvSpPr>
          <p:nvPr/>
        </p:nvSpPr>
        <p:spPr bwMode="auto">
          <a:xfrm>
            <a:off x="4610100" y="3211513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ph[1]</a:t>
            </a:r>
          </a:p>
        </p:txBody>
      </p:sp>
      <p:sp>
        <p:nvSpPr>
          <p:cNvPr id="33849" name="TextBox 60"/>
          <p:cNvSpPr txBox="1">
            <a:spLocks noChangeArrowheads="1"/>
          </p:cNvSpPr>
          <p:nvPr/>
        </p:nvSpPr>
        <p:spPr bwMode="auto">
          <a:xfrm>
            <a:off x="5981700" y="3211513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ph[2]</a:t>
            </a:r>
          </a:p>
        </p:txBody>
      </p:sp>
      <p:sp>
        <p:nvSpPr>
          <p:cNvPr id="33850" name="TextBox 61"/>
          <p:cNvSpPr txBox="1">
            <a:spLocks noChangeArrowheads="1"/>
          </p:cNvSpPr>
          <p:nvPr/>
        </p:nvSpPr>
        <p:spPr bwMode="auto">
          <a:xfrm>
            <a:off x="7315200" y="3200400"/>
            <a:ext cx="72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ph[3]</a:t>
            </a:r>
          </a:p>
        </p:txBody>
      </p:sp>
      <p:sp>
        <p:nvSpPr>
          <p:cNvPr id="33851" name="Text Box 39"/>
          <p:cNvSpPr txBox="1">
            <a:spLocks noChangeArrowheads="1"/>
          </p:cNvSpPr>
          <p:nvPr/>
        </p:nvSpPr>
        <p:spPr bwMode="auto">
          <a:xfrm>
            <a:off x="4876800" y="2514600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0000CC"/>
                </a:solidFill>
              </a:rPr>
              <a:t>ph[2]&lt;SIG&gt;</a:t>
            </a:r>
          </a:p>
          <a:p>
            <a:r>
              <a:rPr lang="en-US" altLang="ja-JP" sz="1600" b="1">
                <a:solidFill>
                  <a:srgbClr val="0000CC"/>
                </a:solidFill>
              </a:rPr>
              <a:t>ph[1]&lt;WAIT&gt;</a:t>
            </a:r>
          </a:p>
        </p:txBody>
      </p:sp>
      <p:sp>
        <p:nvSpPr>
          <p:cNvPr id="33852" name="Text Box 39"/>
          <p:cNvSpPr txBox="1">
            <a:spLocks noChangeArrowheads="1"/>
          </p:cNvSpPr>
          <p:nvPr/>
        </p:nvSpPr>
        <p:spPr bwMode="auto">
          <a:xfrm>
            <a:off x="6248400" y="2514600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0000CC"/>
                </a:solidFill>
              </a:rPr>
              <a:t>ph[3]&lt;SIG&gt;</a:t>
            </a:r>
          </a:p>
          <a:p>
            <a:r>
              <a:rPr lang="en-US" altLang="ja-JP" sz="1600" b="1">
                <a:solidFill>
                  <a:srgbClr val="0000CC"/>
                </a:solidFill>
              </a:rPr>
              <a:t>ph[2]&lt;WAIT&gt;</a:t>
            </a:r>
          </a:p>
        </p:txBody>
      </p:sp>
      <p:sp>
        <p:nvSpPr>
          <p:cNvPr id="33853" name="Text Box 39"/>
          <p:cNvSpPr txBox="1">
            <a:spLocks noChangeArrowheads="1"/>
          </p:cNvSpPr>
          <p:nvPr/>
        </p:nvSpPr>
        <p:spPr bwMode="auto">
          <a:xfrm>
            <a:off x="7620000" y="2514600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0000CC"/>
                </a:solidFill>
              </a:rPr>
              <a:t>ph[4]&lt;SIG&gt;</a:t>
            </a:r>
          </a:p>
          <a:p>
            <a:r>
              <a:rPr lang="en-US" altLang="ja-JP" sz="1600" b="1">
                <a:solidFill>
                  <a:srgbClr val="0000CC"/>
                </a:solidFill>
              </a:rPr>
              <a:t>ph[3]&lt;WAIT&gt;</a:t>
            </a:r>
          </a:p>
        </p:txBody>
      </p:sp>
      <p:sp>
        <p:nvSpPr>
          <p:cNvPr id="33854" name="TextBox 59"/>
          <p:cNvSpPr txBox="1">
            <a:spLocks noChangeArrowheads="1"/>
          </p:cNvSpPr>
          <p:nvPr/>
        </p:nvSpPr>
        <p:spPr bwMode="auto">
          <a:xfrm>
            <a:off x="3200400" y="3211513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ph[0]</a:t>
            </a:r>
          </a:p>
        </p:txBody>
      </p:sp>
      <p:sp>
        <p:nvSpPr>
          <p:cNvPr id="33859" name="Rectangle 32"/>
          <p:cNvSpPr>
            <a:spLocks noChangeArrowheads="1"/>
          </p:cNvSpPr>
          <p:nvPr/>
        </p:nvSpPr>
        <p:spPr bwMode="auto">
          <a:xfrm>
            <a:off x="4043363" y="3141663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T</a:t>
            </a:r>
            <a:r>
              <a:rPr lang="en-US" altLang="ja-JP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3860" name="Rectangle 32"/>
          <p:cNvSpPr>
            <a:spLocks noChangeArrowheads="1"/>
          </p:cNvSpPr>
          <p:nvPr/>
        </p:nvSpPr>
        <p:spPr bwMode="auto">
          <a:xfrm>
            <a:off x="5435600" y="3141663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T</a:t>
            </a:r>
            <a:r>
              <a:rPr lang="en-US" altLang="ja-JP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33861" name="Rectangle 32"/>
          <p:cNvSpPr>
            <a:spLocks noChangeArrowheads="1"/>
          </p:cNvSpPr>
          <p:nvPr/>
        </p:nvSpPr>
        <p:spPr bwMode="auto">
          <a:xfrm>
            <a:off x="6804025" y="3141663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T</a:t>
            </a:r>
            <a:r>
              <a:rPr lang="en-US" altLang="ja-JP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33864" name="Rectangle 32"/>
          <p:cNvSpPr>
            <a:spLocks noChangeArrowheads="1"/>
          </p:cNvSpPr>
          <p:nvPr/>
        </p:nvSpPr>
        <p:spPr bwMode="auto">
          <a:xfrm>
            <a:off x="8172450" y="3141663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T</a:t>
            </a:r>
            <a:r>
              <a:rPr lang="en-US" altLang="ja-JP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33865" name="Freeform 28"/>
          <p:cNvSpPr>
            <a:spLocks noChangeAspect="1"/>
          </p:cNvSpPr>
          <p:nvPr/>
        </p:nvSpPr>
        <p:spPr bwMode="auto">
          <a:xfrm>
            <a:off x="4167188" y="3500438"/>
            <a:ext cx="260350" cy="3168650"/>
          </a:xfrm>
          <a:custGeom>
            <a:avLst/>
            <a:gdLst>
              <a:gd name="T0" fmla="*/ 2147483647 w 79"/>
              <a:gd name="T1" fmla="*/ 0 h 710"/>
              <a:gd name="T2" fmla="*/ 2147483647 w 79"/>
              <a:gd name="T3" fmla="*/ 2147483647 h 710"/>
              <a:gd name="T4" fmla="*/ 2147483647 w 79"/>
              <a:gd name="T5" fmla="*/ 2147483647 h 710"/>
              <a:gd name="T6" fmla="*/ 2147483647 w 79"/>
              <a:gd name="T7" fmla="*/ 2147483647 h 710"/>
              <a:gd name="T8" fmla="*/ 2147483647 w 79"/>
              <a:gd name="T9" fmla="*/ 2147483647 h 710"/>
              <a:gd name="T10" fmla="*/ 2147483647 w 79"/>
              <a:gd name="T11" fmla="*/ 2147483647 h 710"/>
              <a:gd name="T12" fmla="*/ 2147483647 w 79"/>
              <a:gd name="T13" fmla="*/ 2147483647 h 710"/>
              <a:gd name="T14" fmla="*/ 2147483647 w 79"/>
              <a:gd name="T15" fmla="*/ 2147483647 h 710"/>
              <a:gd name="T16" fmla="*/ 2147483647 w 79"/>
              <a:gd name="T17" fmla="*/ 2147483647 h 710"/>
              <a:gd name="T18" fmla="*/ 2147483647 w 79"/>
              <a:gd name="T19" fmla="*/ 2147483647 h 710"/>
              <a:gd name="T20" fmla="*/ 2147483647 w 79"/>
              <a:gd name="T21" fmla="*/ 2147483647 h 710"/>
              <a:gd name="T22" fmla="*/ 2147483647 w 79"/>
              <a:gd name="T23" fmla="*/ 2147483647 h 710"/>
              <a:gd name="T24" fmla="*/ 2147483647 w 79"/>
              <a:gd name="T25" fmla="*/ 2147483647 h 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"/>
              <a:gd name="T40" fmla="*/ 0 h 710"/>
              <a:gd name="T41" fmla="*/ 79 w 79"/>
              <a:gd name="T42" fmla="*/ 710 h 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" h="710">
                <a:moveTo>
                  <a:pt x="1" y="0"/>
                </a:moveTo>
                <a:cubicBezTo>
                  <a:pt x="30" y="32"/>
                  <a:pt x="14" y="57"/>
                  <a:pt x="1" y="94"/>
                </a:cubicBezTo>
                <a:cubicBezTo>
                  <a:pt x="14" y="99"/>
                  <a:pt x="35" y="94"/>
                  <a:pt x="41" y="107"/>
                </a:cubicBezTo>
                <a:cubicBezTo>
                  <a:pt x="48" y="120"/>
                  <a:pt x="8" y="161"/>
                  <a:pt x="1" y="168"/>
                </a:cubicBezTo>
                <a:cubicBezTo>
                  <a:pt x="11" y="197"/>
                  <a:pt x="20" y="226"/>
                  <a:pt x="28" y="255"/>
                </a:cubicBezTo>
                <a:cubicBezTo>
                  <a:pt x="20" y="276"/>
                  <a:pt x="9" y="294"/>
                  <a:pt x="1" y="315"/>
                </a:cubicBezTo>
                <a:cubicBezTo>
                  <a:pt x="20" y="327"/>
                  <a:pt x="32" y="340"/>
                  <a:pt x="48" y="355"/>
                </a:cubicBezTo>
                <a:cubicBezTo>
                  <a:pt x="59" y="390"/>
                  <a:pt x="33" y="401"/>
                  <a:pt x="14" y="429"/>
                </a:cubicBezTo>
                <a:cubicBezTo>
                  <a:pt x="0" y="477"/>
                  <a:pt x="10" y="500"/>
                  <a:pt x="54" y="516"/>
                </a:cubicBezTo>
                <a:cubicBezTo>
                  <a:pt x="65" y="526"/>
                  <a:pt x="79" y="531"/>
                  <a:pt x="61" y="549"/>
                </a:cubicBezTo>
                <a:cubicBezTo>
                  <a:pt x="50" y="560"/>
                  <a:pt x="21" y="576"/>
                  <a:pt x="21" y="576"/>
                </a:cubicBezTo>
                <a:cubicBezTo>
                  <a:pt x="10" y="608"/>
                  <a:pt x="11" y="631"/>
                  <a:pt x="41" y="650"/>
                </a:cubicBezTo>
                <a:cubicBezTo>
                  <a:pt x="62" y="682"/>
                  <a:pt x="53" y="710"/>
                  <a:pt x="14" y="710"/>
                </a:cubicBezTo>
              </a:path>
            </a:pathLst>
          </a:custGeom>
          <a:noFill/>
          <a:ln w="285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Freeform 28"/>
          <p:cNvSpPr>
            <a:spLocks noChangeAspect="1"/>
          </p:cNvSpPr>
          <p:nvPr/>
        </p:nvSpPr>
        <p:spPr bwMode="auto">
          <a:xfrm>
            <a:off x="5580063" y="3500438"/>
            <a:ext cx="260350" cy="3168650"/>
          </a:xfrm>
          <a:custGeom>
            <a:avLst/>
            <a:gdLst>
              <a:gd name="T0" fmla="*/ 2147483647 w 79"/>
              <a:gd name="T1" fmla="*/ 0 h 710"/>
              <a:gd name="T2" fmla="*/ 2147483647 w 79"/>
              <a:gd name="T3" fmla="*/ 2147483647 h 710"/>
              <a:gd name="T4" fmla="*/ 2147483647 w 79"/>
              <a:gd name="T5" fmla="*/ 2147483647 h 710"/>
              <a:gd name="T6" fmla="*/ 2147483647 w 79"/>
              <a:gd name="T7" fmla="*/ 2147483647 h 710"/>
              <a:gd name="T8" fmla="*/ 2147483647 w 79"/>
              <a:gd name="T9" fmla="*/ 2147483647 h 710"/>
              <a:gd name="T10" fmla="*/ 2147483647 w 79"/>
              <a:gd name="T11" fmla="*/ 2147483647 h 710"/>
              <a:gd name="T12" fmla="*/ 2147483647 w 79"/>
              <a:gd name="T13" fmla="*/ 2147483647 h 710"/>
              <a:gd name="T14" fmla="*/ 2147483647 w 79"/>
              <a:gd name="T15" fmla="*/ 2147483647 h 710"/>
              <a:gd name="T16" fmla="*/ 2147483647 w 79"/>
              <a:gd name="T17" fmla="*/ 2147483647 h 710"/>
              <a:gd name="T18" fmla="*/ 2147483647 w 79"/>
              <a:gd name="T19" fmla="*/ 2147483647 h 710"/>
              <a:gd name="T20" fmla="*/ 2147483647 w 79"/>
              <a:gd name="T21" fmla="*/ 2147483647 h 710"/>
              <a:gd name="T22" fmla="*/ 2147483647 w 79"/>
              <a:gd name="T23" fmla="*/ 2147483647 h 710"/>
              <a:gd name="T24" fmla="*/ 2147483647 w 79"/>
              <a:gd name="T25" fmla="*/ 2147483647 h 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"/>
              <a:gd name="T40" fmla="*/ 0 h 710"/>
              <a:gd name="T41" fmla="*/ 79 w 79"/>
              <a:gd name="T42" fmla="*/ 710 h 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" h="710">
                <a:moveTo>
                  <a:pt x="1" y="0"/>
                </a:moveTo>
                <a:cubicBezTo>
                  <a:pt x="30" y="32"/>
                  <a:pt x="14" y="57"/>
                  <a:pt x="1" y="94"/>
                </a:cubicBezTo>
                <a:cubicBezTo>
                  <a:pt x="14" y="99"/>
                  <a:pt x="35" y="94"/>
                  <a:pt x="41" y="107"/>
                </a:cubicBezTo>
                <a:cubicBezTo>
                  <a:pt x="48" y="120"/>
                  <a:pt x="8" y="161"/>
                  <a:pt x="1" y="168"/>
                </a:cubicBezTo>
                <a:cubicBezTo>
                  <a:pt x="11" y="197"/>
                  <a:pt x="20" y="226"/>
                  <a:pt x="28" y="255"/>
                </a:cubicBezTo>
                <a:cubicBezTo>
                  <a:pt x="20" y="276"/>
                  <a:pt x="9" y="294"/>
                  <a:pt x="1" y="315"/>
                </a:cubicBezTo>
                <a:cubicBezTo>
                  <a:pt x="20" y="327"/>
                  <a:pt x="32" y="340"/>
                  <a:pt x="48" y="355"/>
                </a:cubicBezTo>
                <a:cubicBezTo>
                  <a:pt x="59" y="390"/>
                  <a:pt x="33" y="401"/>
                  <a:pt x="14" y="429"/>
                </a:cubicBezTo>
                <a:cubicBezTo>
                  <a:pt x="0" y="477"/>
                  <a:pt x="10" y="500"/>
                  <a:pt x="54" y="516"/>
                </a:cubicBezTo>
                <a:cubicBezTo>
                  <a:pt x="65" y="526"/>
                  <a:pt x="79" y="531"/>
                  <a:pt x="61" y="549"/>
                </a:cubicBezTo>
                <a:cubicBezTo>
                  <a:pt x="50" y="560"/>
                  <a:pt x="21" y="576"/>
                  <a:pt x="21" y="576"/>
                </a:cubicBezTo>
                <a:cubicBezTo>
                  <a:pt x="10" y="608"/>
                  <a:pt x="11" y="631"/>
                  <a:pt x="41" y="650"/>
                </a:cubicBezTo>
                <a:cubicBezTo>
                  <a:pt x="62" y="682"/>
                  <a:pt x="53" y="710"/>
                  <a:pt x="14" y="710"/>
                </a:cubicBezTo>
              </a:path>
            </a:pathLst>
          </a:custGeom>
          <a:noFill/>
          <a:ln w="285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Freeform 28"/>
          <p:cNvSpPr>
            <a:spLocks noChangeAspect="1"/>
          </p:cNvSpPr>
          <p:nvPr/>
        </p:nvSpPr>
        <p:spPr bwMode="auto">
          <a:xfrm>
            <a:off x="6931025" y="3500438"/>
            <a:ext cx="260350" cy="3168650"/>
          </a:xfrm>
          <a:custGeom>
            <a:avLst/>
            <a:gdLst>
              <a:gd name="T0" fmla="*/ 2147483647 w 79"/>
              <a:gd name="T1" fmla="*/ 0 h 710"/>
              <a:gd name="T2" fmla="*/ 2147483647 w 79"/>
              <a:gd name="T3" fmla="*/ 2147483647 h 710"/>
              <a:gd name="T4" fmla="*/ 2147483647 w 79"/>
              <a:gd name="T5" fmla="*/ 2147483647 h 710"/>
              <a:gd name="T6" fmla="*/ 2147483647 w 79"/>
              <a:gd name="T7" fmla="*/ 2147483647 h 710"/>
              <a:gd name="T8" fmla="*/ 2147483647 w 79"/>
              <a:gd name="T9" fmla="*/ 2147483647 h 710"/>
              <a:gd name="T10" fmla="*/ 2147483647 w 79"/>
              <a:gd name="T11" fmla="*/ 2147483647 h 710"/>
              <a:gd name="T12" fmla="*/ 2147483647 w 79"/>
              <a:gd name="T13" fmla="*/ 2147483647 h 710"/>
              <a:gd name="T14" fmla="*/ 2147483647 w 79"/>
              <a:gd name="T15" fmla="*/ 2147483647 h 710"/>
              <a:gd name="T16" fmla="*/ 2147483647 w 79"/>
              <a:gd name="T17" fmla="*/ 2147483647 h 710"/>
              <a:gd name="T18" fmla="*/ 2147483647 w 79"/>
              <a:gd name="T19" fmla="*/ 2147483647 h 710"/>
              <a:gd name="T20" fmla="*/ 2147483647 w 79"/>
              <a:gd name="T21" fmla="*/ 2147483647 h 710"/>
              <a:gd name="T22" fmla="*/ 2147483647 w 79"/>
              <a:gd name="T23" fmla="*/ 2147483647 h 710"/>
              <a:gd name="T24" fmla="*/ 2147483647 w 79"/>
              <a:gd name="T25" fmla="*/ 2147483647 h 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"/>
              <a:gd name="T40" fmla="*/ 0 h 710"/>
              <a:gd name="T41" fmla="*/ 79 w 79"/>
              <a:gd name="T42" fmla="*/ 710 h 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" h="710">
                <a:moveTo>
                  <a:pt x="1" y="0"/>
                </a:moveTo>
                <a:cubicBezTo>
                  <a:pt x="30" y="32"/>
                  <a:pt x="14" y="57"/>
                  <a:pt x="1" y="94"/>
                </a:cubicBezTo>
                <a:cubicBezTo>
                  <a:pt x="14" y="99"/>
                  <a:pt x="35" y="94"/>
                  <a:pt x="41" y="107"/>
                </a:cubicBezTo>
                <a:cubicBezTo>
                  <a:pt x="48" y="120"/>
                  <a:pt x="8" y="161"/>
                  <a:pt x="1" y="168"/>
                </a:cubicBezTo>
                <a:cubicBezTo>
                  <a:pt x="11" y="197"/>
                  <a:pt x="20" y="226"/>
                  <a:pt x="28" y="255"/>
                </a:cubicBezTo>
                <a:cubicBezTo>
                  <a:pt x="20" y="276"/>
                  <a:pt x="9" y="294"/>
                  <a:pt x="1" y="315"/>
                </a:cubicBezTo>
                <a:cubicBezTo>
                  <a:pt x="20" y="327"/>
                  <a:pt x="32" y="340"/>
                  <a:pt x="48" y="355"/>
                </a:cubicBezTo>
                <a:cubicBezTo>
                  <a:pt x="59" y="390"/>
                  <a:pt x="33" y="401"/>
                  <a:pt x="14" y="429"/>
                </a:cubicBezTo>
                <a:cubicBezTo>
                  <a:pt x="0" y="477"/>
                  <a:pt x="10" y="500"/>
                  <a:pt x="54" y="516"/>
                </a:cubicBezTo>
                <a:cubicBezTo>
                  <a:pt x="65" y="526"/>
                  <a:pt x="79" y="531"/>
                  <a:pt x="61" y="549"/>
                </a:cubicBezTo>
                <a:cubicBezTo>
                  <a:pt x="50" y="560"/>
                  <a:pt x="21" y="576"/>
                  <a:pt x="21" y="576"/>
                </a:cubicBezTo>
                <a:cubicBezTo>
                  <a:pt x="10" y="608"/>
                  <a:pt x="11" y="631"/>
                  <a:pt x="41" y="650"/>
                </a:cubicBezTo>
                <a:cubicBezTo>
                  <a:pt x="62" y="682"/>
                  <a:pt x="53" y="710"/>
                  <a:pt x="14" y="710"/>
                </a:cubicBezTo>
              </a:path>
            </a:pathLst>
          </a:custGeom>
          <a:noFill/>
          <a:ln w="285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Freeform 28"/>
          <p:cNvSpPr>
            <a:spLocks noChangeAspect="1"/>
          </p:cNvSpPr>
          <p:nvPr/>
        </p:nvSpPr>
        <p:spPr bwMode="auto">
          <a:xfrm>
            <a:off x="8343900" y="3500438"/>
            <a:ext cx="260350" cy="3168650"/>
          </a:xfrm>
          <a:custGeom>
            <a:avLst/>
            <a:gdLst>
              <a:gd name="T0" fmla="*/ 2147483647 w 79"/>
              <a:gd name="T1" fmla="*/ 0 h 710"/>
              <a:gd name="T2" fmla="*/ 2147483647 w 79"/>
              <a:gd name="T3" fmla="*/ 2147483647 h 710"/>
              <a:gd name="T4" fmla="*/ 2147483647 w 79"/>
              <a:gd name="T5" fmla="*/ 2147483647 h 710"/>
              <a:gd name="T6" fmla="*/ 2147483647 w 79"/>
              <a:gd name="T7" fmla="*/ 2147483647 h 710"/>
              <a:gd name="T8" fmla="*/ 2147483647 w 79"/>
              <a:gd name="T9" fmla="*/ 2147483647 h 710"/>
              <a:gd name="T10" fmla="*/ 2147483647 w 79"/>
              <a:gd name="T11" fmla="*/ 2147483647 h 710"/>
              <a:gd name="T12" fmla="*/ 2147483647 w 79"/>
              <a:gd name="T13" fmla="*/ 2147483647 h 710"/>
              <a:gd name="T14" fmla="*/ 2147483647 w 79"/>
              <a:gd name="T15" fmla="*/ 2147483647 h 710"/>
              <a:gd name="T16" fmla="*/ 2147483647 w 79"/>
              <a:gd name="T17" fmla="*/ 2147483647 h 710"/>
              <a:gd name="T18" fmla="*/ 2147483647 w 79"/>
              <a:gd name="T19" fmla="*/ 2147483647 h 710"/>
              <a:gd name="T20" fmla="*/ 2147483647 w 79"/>
              <a:gd name="T21" fmla="*/ 2147483647 h 710"/>
              <a:gd name="T22" fmla="*/ 2147483647 w 79"/>
              <a:gd name="T23" fmla="*/ 2147483647 h 710"/>
              <a:gd name="T24" fmla="*/ 2147483647 w 79"/>
              <a:gd name="T25" fmla="*/ 2147483647 h 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"/>
              <a:gd name="T40" fmla="*/ 0 h 710"/>
              <a:gd name="T41" fmla="*/ 79 w 79"/>
              <a:gd name="T42" fmla="*/ 710 h 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" h="710">
                <a:moveTo>
                  <a:pt x="1" y="0"/>
                </a:moveTo>
                <a:cubicBezTo>
                  <a:pt x="30" y="32"/>
                  <a:pt x="14" y="57"/>
                  <a:pt x="1" y="94"/>
                </a:cubicBezTo>
                <a:cubicBezTo>
                  <a:pt x="14" y="99"/>
                  <a:pt x="35" y="94"/>
                  <a:pt x="41" y="107"/>
                </a:cubicBezTo>
                <a:cubicBezTo>
                  <a:pt x="48" y="120"/>
                  <a:pt x="8" y="161"/>
                  <a:pt x="1" y="168"/>
                </a:cubicBezTo>
                <a:cubicBezTo>
                  <a:pt x="11" y="197"/>
                  <a:pt x="20" y="226"/>
                  <a:pt x="28" y="255"/>
                </a:cubicBezTo>
                <a:cubicBezTo>
                  <a:pt x="20" y="276"/>
                  <a:pt x="9" y="294"/>
                  <a:pt x="1" y="315"/>
                </a:cubicBezTo>
                <a:cubicBezTo>
                  <a:pt x="20" y="327"/>
                  <a:pt x="32" y="340"/>
                  <a:pt x="48" y="355"/>
                </a:cubicBezTo>
                <a:cubicBezTo>
                  <a:pt x="59" y="390"/>
                  <a:pt x="33" y="401"/>
                  <a:pt x="14" y="429"/>
                </a:cubicBezTo>
                <a:cubicBezTo>
                  <a:pt x="0" y="477"/>
                  <a:pt x="10" y="500"/>
                  <a:pt x="54" y="516"/>
                </a:cubicBezTo>
                <a:cubicBezTo>
                  <a:pt x="65" y="526"/>
                  <a:pt x="79" y="531"/>
                  <a:pt x="61" y="549"/>
                </a:cubicBezTo>
                <a:cubicBezTo>
                  <a:pt x="50" y="560"/>
                  <a:pt x="21" y="576"/>
                  <a:pt x="21" y="576"/>
                </a:cubicBezTo>
                <a:cubicBezTo>
                  <a:pt x="10" y="608"/>
                  <a:pt x="11" y="631"/>
                  <a:pt x="41" y="650"/>
                </a:cubicBezTo>
                <a:cubicBezTo>
                  <a:pt x="62" y="682"/>
                  <a:pt x="53" y="710"/>
                  <a:pt x="14" y="710"/>
                </a:cubicBezTo>
              </a:path>
            </a:pathLst>
          </a:custGeom>
          <a:noFill/>
          <a:ln w="285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/>
            <a:r>
              <a:rPr lang="en-US" altLang="ja-JP" sz="2800" b="1" dirty="0">
                <a:solidFill>
                  <a:srgbClr val="B6B6E8"/>
                </a:solidFill>
              </a:rPr>
              <a:t>Introduction</a:t>
            </a:r>
            <a:endParaRPr lang="en-US" altLang="ja-JP" sz="2800" b="1" dirty="0" smtClean="0">
              <a:solidFill>
                <a:srgbClr val="B6B6E8"/>
              </a:solidFill>
            </a:endParaRPr>
          </a:p>
          <a:p>
            <a:pPr eaLnBrk="1" hangingPunct="1"/>
            <a:r>
              <a:rPr lang="en-US" altLang="ja-JP" sz="2800" b="1" dirty="0" err="1" smtClean="0">
                <a:solidFill>
                  <a:schemeClr val="accent2"/>
                </a:solidFill>
              </a:rPr>
              <a:t>Habanero</a:t>
            </a:r>
            <a:r>
              <a:rPr lang="en-US" altLang="ja-JP" sz="2800" b="1" dirty="0">
                <a:solidFill>
                  <a:schemeClr val="accent2"/>
                </a:solidFill>
              </a:rPr>
              <a:t>-Java parallel constructs</a:t>
            </a:r>
          </a:p>
          <a:p>
            <a:pPr lvl="1" eaLnBrk="1" hangingPunct="1"/>
            <a:r>
              <a:rPr lang="en-US" altLang="ja-JP" sz="2400" dirty="0"/>
              <a:t>Async,</a:t>
            </a:r>
            <a:r>
              <a:rPr lang="en-US" altLang="ja-JP" sz="2400" dirty="0" smtClean="0"/>
              <a:t> finish</a:t>
            </a:r>
          </a:p>
          <a:p>
            <a:pPr lvl="1" eaLnBrk="1" hangingPunct="1"/>
            <a:r>
              <a:rPr lang="en-US" altLang="ja-JP" sz="2400" dirty="0" smtClean="0"/>
              <a:t>Phasers</a:t>
            </a:r>
          </a:p>
          <a:p>
            <a:pPr eaLnBrk="1" hangingPunct="1"/>
            <a:r>
              <a:rPr lang="en-US" altLang="ja-JP" dirty="0" smtClean="0"/>
              <a:t>Hierarchical phasers</a:t>
            </a:r>
            <a:endParaRPr lang="en-US" altLang="ja-JP" sz="2800" b="1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ja-JP" sz="2400" dirty="0" smtClean="0"/>
              <a:t>Programming interface</a:t>
            </a:r>
          </a:p>
          <a:p>
            <a:pPr lvl="1" eaLnBrk="1" hangingPunct="1"/>
            <a:r>
              <a:rPr lang="en-US" altLang="ja-JP" sz="2400" dirty="0" smtClean="0"/>
              <a:t>Runtime implementation</a:t>
            </a:r>
          </a:p>
          <a:p>
            <a:pPr eaLnBrk="1" hangingPunct="1"/>
            <a:r>
              <a:rPr lang="en-US" altLang="ja-JP" sz="2800" b="1" dirty="0">
                <a:solidFill>
                  <a:schemeClr val="accent2"/>
                </a:solidFill>
              </a:rPr>
              <a:t>Experimental results</a:t>
            </a:r>
          </a:p>
          <a:p>
            <a:pPr eaLnBrk="1" hangingPunct="1"/>
            <a:r>
              <a:rPr lang="en-US" altLang="ja-JP" sz="2800" b="1" dirty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ja-JP" b="1">
                <a:solidFill>
                  <a:schemeClr val="hlink"/>
                </a:solidFill>
              </a:rPr>
              <a:t>Outline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D19F8-86DF-FB41-93F1-001F9B8E4D9E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ED7137-37B1-BC44-9716-26D19E2A8C85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107950" y="762000"/>
            <a:ext cx="89281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Font typeface="Arial" pitchFamily="27" charset="0"/>
              <a:buAutoNum type="arabicPeriod"/>
            </a:pPr>
            <a:r>
              <a:rPr lang="en-US" altLang="ja-JP" sz="2400" b="1">
                <a:latin typeface="Times New Roman" pitchFamily="27" charset="0"/>
              </a:rPr>
              <a:t>Wait for master in busy-wait loop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Font typeface="Arial" pitchFamily="27" charset="0"/>
              <a:buAutoNum type="arabicPeriod"/>
            </a:pPr>
            <a:r>
              <a:rPr lang="en-US" altLang="ja-JP" sz="2400" b="1">
                <a:latin typeface="Times New Roman" pitchFamily="27" charset="0"/>
              </a:rPr>
              <a:t>Call Object.wait() to suspend (release CPU)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doWait() {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WaitSync myWait = getCurrentActivity().waitTbl.get(this);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if (isMaster(…)) { … </a:t>
            </a: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} else { </a:t>
            </a:r>
            <a:r>
              <a:rPr lang="en-US" altLang="ja-JP" b="1">
                <a:latin typeface="Courier" pitchFamily="27" charset="0"/>
                <a:ea typeface="Courier" pitchFamily="27" charset="0"/>
                <a:cs typeface="Courier" pitchFamily="27" charset="0"/>
              </a:rPr>
              <a:t>// Code for workers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FF0000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boolean done = false;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while (!</a:t>
            </a:r>
            <a:r>
              <a:rPr lang="en-US" altLang="ja-JP" b="1">
                <a:solidFill>
                  <a:srgbClr val="FF0000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done</a:t>
            </a: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) {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for (int i = 0; &lt; WAIT_COUNT; i++) {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 if (masterSigPhase &gt; myWait.waitPhase) {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0000FF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   done = true; break;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} }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endParaRPr lang="en-US" altLang="ja-JP" b="1">
              <a:solidFill>
                <a:schemeClr val="accent2"/>
              </a:solidFill>
              <a:latin typeface="Courier" pitchFamily="27" charset="0"/>
              <a:ea typeface="Courier" pitchFamily="27" charset="0"/>
              <a:cs typeface="Courier" pitchFamily="27" charset="0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if (!</a:t>
            </a:r>
            <a:r>
              <a:rPr lang="en-US" altLang="ja-JP" b="1">
                <a:solidFill>
                  <a:srgbClr val="FF0000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done</a:t>
            </a: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) {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int currVal = myWait.waitPhase;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int newVal = myWait.waitPhase + 1;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castID.compareAndSet(currVal, newVal);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CC6600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synchronized (myWait) {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CC6600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  if (masterSigPhase &lt;= myWait.waitPhase)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CC6600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    myWait.wait(); </a:t>
            </a:r>
            <a:r>
              <a:rPr lang="en-US" altLang="ja-JP" b="1">
                <a:latin typeface="Courier" pitchFamily="27" charset="0"/>
                <a:ea typeface="Courier" pitchFamily="27" charset="0"/>
                <a:cs typeface="Courier" pitchFamily="27" charset="0"/>
              </a:rPr>
              <a:t>// Java library wait operation</a:t>
            </a:r>
            <a:endParaRPr lang="en-US" altLang="ja-JP" b="1">
              <a:solidFill>
                <a:srgbClr val="CC6600"/>
              </a:solidFill>
              <a:latin typeface="Courier" pitchFamily="27" charset="0"/>
              <a:ea typeface="Courier" pitchFamily="27" charset="0"/>
              <a:cs typeface="Courier" pitchFamily="27" charset="0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CC6600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} </a:t>
            </a: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} } }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6038"/>
            <a:ext cx="8839200" cy="715962"/>
          </a:xfrm>
          <a:noFill/>
        </p:spPr>
        <p:txBody>
          <a:bodyPr/>
          <a:lstStyle/>
          <a:p>
            <a:r>
              <a:rPr lang="en-US" altLang="ja-JP" sz="4200" b="1" smtClean="0">
                <a:solidFill>
                  <a:schemeClr val="hlink"/>
                </a:solidFill>
              </a:rPr>
              <a:t>Thread Suspensions for Workers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5097463" y="2438400"/>
            <a:ext cx="2903537" cy="369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Programmer can specify</a:t>
            </a:r>
          </a:p>
        </p:txBody>
      </p:sp>
      <p:sp>
        <p:nvSpPr>
          <p:cNvPr id="84998" name="Line 5"/>
          <p:cNvSpPr>
            <a:spLocks noChangeShapeType="1"/>
          </p:cNvSpPr>
          <p:nvPr/>
        </p:nvSpPr>
        <p:spPr bwMode="auto">
          <a:xfrm flipH="1">
            <a:off x="4267200" y="2667000"/>
            <a:ext cx="830263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7A8CC-C96F-734B-9BE5-EDBD4D67646E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107950" y="1196975"/>
            <a:ext cx="89281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b="1">
                <a:latin typeface="Times New Roman" pitchFamily="27" charset="0"/>
              </a:rPr>
              <a:t>Call Object.notify() to wake workers up if necessary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doWait() {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WaitSync myWait = getCurrentActivity().waitTbl.get(this);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if (isMaster(…)) {</a:t>
            </a:r>
            <a:r>
              <a:rPr lang="en-US" altLang="ja-JP" b="1">
                <a:latin typeface="Courier" pitchFamily="27" charset="0"/>
                <a:ea typeface="Courier" pitchFamily="27" charset="0"/>
                <a:cs typeface="Courier" pitchFamily="27" charset="0"/>
              </a:rPr>
              <a:t>// Code for master</a:t>
            </a:r>
            <a:endParaRPr lang="en-US" altLang="ja-JP" b="1">
              <a:solidFill>
                <a:schemeClr val="accent2"/>
              </a:solidFill>
              <a:latin typeface="Courier" pitchFamily="27" charset="0"/>
              <a:ea typeface="Courier" pitchFamily="27" charset="0"/>
              <a:cs typeface="Courier" pitchFamily="27" charset="0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waitForWorkerSignals(); masterWaitPhase++;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masterSigPhase++;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int currVal = masterSigPhase-1;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int newVal = masterSigPhase;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</a:t>
            </a: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if (!castID.compareAndSet(currVal, newVal)) {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for (int i = 0; i &lt; waitList.size(); i++) {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final WaitSync w = waitList.get(i);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CC6600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synchronized (w) {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CC6600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  waitObj.notifyAll(); </a:t>
            </a:r>
            <a:r>
              <a:rPr lang="en-US" altLang="ja-JP" b="1">
                <a:latin typeface="Courier" pitchFamily="27" charset="0"/>
                <a:ea typeface="Courier" pitchFamily="27" charset="0"/>
                <a:cs typeface="Courier" pitchFamily="27" charset="0"/>
              </a:rPr>
              <a:t>// Java library notify ope</a:t>
            </a:r>
            <a:endParaRPr lang="en-US" altLang="ja-JP" b="1">
              <a:solidFill>
                <a:srgbClr val="CC6600"/>
              </a:solidFill>
              <a:latin typeface="Courier" pitchFamily="27" charset="0"/>
              <a:ea typeface="Courier" pitchFamily="27" charset="0"/>
              <a:cs typeface="Courier" pitchFamily="27" charset="0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rgbClr val="CC6600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  }</a:t>
            </a:r>
            <a:endParaRPr lang="en-US" altLang="ja-JP" b="1">
              <a:solidFill>
                <a:schemeClr val="accent2"/>
              </a:solidFill>
              <a:latin typeface="Courier" pitchFamily="27" charset="0"/>
              <a:ea typeface="Courier" pitchFamily="27" charset="0"/>
              <a:cs typeface="Courier" pitchFamily="27" charset="0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  }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  }</a:t>
            </a:r>
            <a:endParaRPr lang="en-US" altLang="ja-JP">
              <a:solidFill>
                <a:schemeClr val="accent2"/>
              </a:solidFill>
              <a:latin typeface="Courier" pitchFamily="27" charset="0"/>
              <a:ea typeface="Courier" pitchFamily="27" charset="0"/>
              <a:cs typeface="Courier" pitchFamily="27" charset="0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  } else { … }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 altLang="ja-JP">
                <a:solidFill>
                  <a:schemeClr val="accent2"/>
                </a:solidFill>
                <a:latin typeface="Courier" pitchFamily="27" charset="0"/>
                <a:ea typeface="Courier" pitchFamily="27" charset="0"/>
                <a:cs typeface="Courier" pitchFamily="27" charset="0"/>
              </a:rPr>
              <a:t>}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endParaRPr lang="en-US" altLang="ja-JP">
              <a:solidFill>
                <a:schemeClr val="accent2"/>
              </a:solidFill>
              <a:latin typeface="Courier" pitchFamily="27" charset="0"/>
              <a:ea typeface="Courier" pitchFamily="27" charset="0"/>
              <a:cs typeface="Courier" pitchFamily="27" charset="0"/>
            </a:endParaRP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  <a:noFill/>
        </p:spPr>
        <p:txBody>
          <a:bodyPr/>
          <a:lstStyle/>
          <a:p>
            <a:r>
              <a:rPr lang="en-US" altLang="ja-JP" b="1" smtClean="0">
                <a:solidFill>
                  <a:schemeClr val="hlink"/>
                </a:solidFill>
              </a:rPr>
              <a:t>Wake suspended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99"/>
                </a:solidFill>
              </a:rPr>
              <a:t>Accumulator API</a:t>
            </a:r>
          </a:p>
        </p:txBody>
      </p:sp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839200" cy="4976813"/>
          </a:xfrm>
          <a:prstGeom prst="rect">
            <a:avLst/>
          </a:prstGeom>
          <a:noFill/>
          <a:ln w="12700">
            <a:noFill/>
            <a:prstDash val="lgDash"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400" b="1">
                <a:solidFill>
                  <a:schemeClr val="accent2"/>
                </a:solidFill>
              </a:rPr>
              <a:t>Allocation (constructor)</a:t>
            </a:r>
          </a:p>
          <a:p>
            <a:pPr marL="800100" lvl="1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accumulator(Phaser ph, accumulator.Operation op, Class type);</a:t>
            </a:r>
          </a:p>
          <a:p>
            <a:pPr marL="1257300" lvl="2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/>
              <a:t>ph: Host phaser upon which the accumulator will rest</a:t>
            </a:r>
          </a:p>
          <a:p>
            <a:pPr marL="1257300" lvl="2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/>
              <a:t>op: Reduction operation</a:t>
            </a:r>
          </a:p>
          <a:p>
            <a:pPr marL="1714500" lvl="3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sum, product, min, max, bitwise-or, bitwise-and and bitwise-exor</a:t>
            </a:r>
          </a:p>
          <a:p>
            <a:pPr marL="1257300" lvl="2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/>
              <a:t>type: Data type</a:t>
            </a:r>
          </a:p>
          <a:p>
            <a:pPr marL="1714500" lvl="3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byte, short, int, long, float, double</a:t>
            </a:r>
          </a:p>
          <a:p>
            <a:pPr marL="342900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400" b="1">
                <a:solidFill>
                  <a:srgbClr val="333399"/>
                </a:solidFill>
              </a:rPr>
              <a:t>Send a data to accumulator in current phase</a:t>
            </a:r>
          </a:p>
          <a:p>
            <a:pPr marL="800100" lvl="1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>
                <a:solidFill>
                  <a:srgbClr val="0000E5"/>
                </a:solidFill>
                <a:ea typeface="Arial" pitchFamily="-107" charset="0"/>
                <a:cs typeface="Arial" pitchFamily="-107" charset="0"/>
              </a:rPr>
              <a:t>void Accumulator.send(Number data);</a:t>
            </a:r>
          </a:p>
          <a:p>
            <a:pPr marL="342900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400" b="1">
                <a:solidFill>
                  <a:srgbClr val="333399"/>
                </a:solidFill>
              </a:rPr>
              <a:t>Retrieve the reduction result from previous phase</a:t>
            </a:r>
          </a:p>
          <a:p>
            <a:pPr marL="800100" lvl="1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>
                <a:solidFill>
                  <a:srgbClr val="0000E5"/>
                </a:solidFill>
                <a:ea typeface="Arial" pitchFamily="-107" charset="0"/>
                <a:cs typeface="Arial" pitchFamily="-107" charset="0"/>
              </a:rPr>
              <a:t>Number Accumulator.result();</a:t>
            </a:r>
          </a:p>
          <a:p>
            <a:pPr marL="1257300" lvl="2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>
                <a:ea typeface="Arial" pitchFamily="-107" charset="0"/>
                <a:cs typeface="Arial" pitchFamily="-107" charset="0"/>
              </a:rPr>
              <a:t>Result is from previous phase, so no race with send</a:t>
            </a: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C7C1108-0D35-D846-8860-9657A053CECE}" type="slidenum">
              <a:rPr lang="en-US" altLang="ja-JP" sz="1400"/>
              <a:pPr algn="r"/>
              <a:t>42</a:t>
            </a:fld>
            <a:endParaRPr lang="en-US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19200"/>
          </a:xfrm>
        </p:spPr>
        <p:txBody>
          <a:bodyPr/>
          <a:lstStyle/>
          <a:p>
            <a:pPr eaLnBrk="1" hangingPunct="1"/>
            <a:r>
              <a:rPr lang="en-US" sz="2900" b="1" smtClean="0">
                <a:solidFill>
                  <a:srgbClr val="009999"/>
                </a:solidFill>
              </a:rPr>
              <a:t>Different implementations for the accumulator API</a:t>
            </a:r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228600" y="762000"/>
            <a:ext cx="8763000" cy="3721100"/>
          </a:xfrm>
          <a:prstGeom prst="rect">
            <a:avLst/>
          </a:prstGeom>
          <a:noFill/>
          <a:ln w="12700">
            <a:noFill/>
            <a:prstDash val="lgDash"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800100" lvl="1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 b="1">
                <a:solidFill>
                  <a:srgbClr val="0000FF"/>
                </a:solidFill>
              </a:rPr>
              <a:t>Eager</a:t>
            </a:r>
          </a:p>
          <a:p>
            <a:pPr marL="1257300" lvl="2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/>
              <a:t>send: Update an atomic var in the accumulator</a:t>
            </a:r>
            <a:endParaRPr lang="en-US" sz="2000">
              <a:solidFill>
                <a:srgbClr val="0000CC"/>
              </a:solidFill>
            </a:endParaRPr>
          </a:p>
          <a:p>
            <a:pPr marL="1257300" lvl="2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/>
              <a:t>next: Store result</a:t>
            </a:r>
            <a:r>
              <a:rPr lang="en-US" altLang="ja-JP" sz="2000"/>
              <a:t> from atomic var to read-only storage</a:t>
            </a:r>
            <a:endParaRPr lang="en-US" sz="2000"/>
          </a:p>
          <a:p>
            <a:pPr marL="800100" lvl="1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 b="1">
                <a:solidFill>
                  <a:srgbClr val="0000E5"/>
                </a:solidFill>
              </a:rPr>
              <a:t>Dynamic-lazy</a:t>
            </a:r>
          </a:p>
          <a:p>
            <a:pPr marL="1257300" lvl="2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/>
              <a:t>send: Put a value in accumCell</a:t>
            </a:r>
          </a:p>
          <a:p>
            <a:pPr marL="1257300" lvl="2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/>
              <a:t>next: Perform reduction over accumCells</a:t>
            </a:r>
            <a:endParaRPr lang="en-US" sz="2000">
              <a:solidFill>
                <a:srgbClr val="0000CC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 b="1">
                <a:solidFill>
                  <a:srgbClr val="0000E5"/>
                </a:solidFill>
              </a:rPr>
              <a:t>Fixed-lazy</a:t>
            </a:r>
          </a:p>
          <a:p>
            <a:pPr marL="1257300" lvl="2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/>
              <a:t>Same as dynamic-lazy (accumArray instead of accumCells)</a:t>
            </a:r>
          </a:p>
          <a:p>
            <a:pPr marL="1257300" lvl="2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/>
              <a:t>Lightweight implementations due to </a:t>
            </a:r>
            <a:r>
              <a:rPr lang="en-US" sz="2000">
                <a:solidFill>
                  <a:srgbClr val="0000CC"/>
                </a:solidFill>
              </a:rPr>
              <a:t>primitive array access</a:t>
            </a:r>
          </a:p>
          <a:p>
            <a:pPr marL="1257300" lvl="2" indent="-342900">
              <a:spcBef>
                <a:spcPct val="20000"/>
              </a:spcBef>
              <a:buFont typeface="Wingdings" pitchFamily="-107" charset="2"/>
              <a:buChar char="§"/>
            </a:pPr>
            <a:r>
              <a:rPr lang="en-US" sz="2000" b="1">
                <a:solidFill>
                  <a:srgbClr val="FF0000"/>
                </a:solidFill>
              </a:rPr>
              <a:t>For restricted case of bounded parallelism (up to array size)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F5DC66-48AA-AB46-99DD-4FE955C953D1}" type="slidenum">
              <a:rPr lang="en-US" altLang="ja-JP" smtClean="0"/>
              <a:pPr/>
              <a:t>43</a:t>
            </a:fld>
            <a:endParaRPr lang="en-US" altLang="ja-JP" smtClean="0"/>
          </a:p>
        </p:txBody>
      </p:sp>
      <p:sp>
        <p:nvSpPr>
          <p:cNvPr id="39941" name="Text Box 32"/>
          <p:cNvSpPr txBox="1">
            <a:spLocks noChangeArrowheads="1"/>
          </p:cNvSpPr>
          <p:nvPr/>
        </p:nvSpPr>
        <p:spPr bwMode="auto">
          <a:xfrm>
            <a:off x="6732588" y="5410200"/>
            <a:ext cx="179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* fixed size array</a:t>
            </a:r>
          </a:p>
        </p:txBody>
      </p:sp>
      <p:pic>
        <p:nvPicPr>
          <p:cNvPr id="39942" name="Picture 7" descr="implStor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419600"/>
            <a:ext cx="58039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229600" cy="5256213"/>
          </a:xfrm>
        </p:spPr>
        <p:txBody>
          <a:bodyPr/>
          <a:lstStyle/>
          <a:p>
            <a:pPr eaLnBrk="1" hangingPunct="1"/>
            <a:r>
              <a:rPr lang="en-US" altLang="ja-JP" sz="2800" b="1" dirty="0" smtClean="0">
                <a:solidFill>
                  <a:schemeClr val="accent2"/>
                </a:solidFill>
              </a:rPr>
              <a:t>Based on IBM X10 v1.5</a:t>
            </a:r>
          </a:p>
          <a:p>
            <a:pPr eaLnBrk="1" hangingPunct="1"/>
            <a:r>
              <a:rPr lang="en-US" altLang="ja-JP" sz="2800" b="1" dirty="0" smtClean="0">
                <a:solidFill>
                  <a:schemeClr val="accent2"/>
                </a:solidFill>
              </a:rPr>
              <a:t>Async = Lightweight task creation</a:t>
            </a:r>
          </a:p>
          <a:p>
            <a:pPr eaLnBrk="1" hangingPunct="1"/>
            <a:r>
              <a:rPr lang="en-US" altLang="ja-JP" dirty="0" smtClean="0"/>
              <a:t>Finish = Task-set termination</a:t>
            </a:r>
            <a:endParaRPr lang="en-US" altLang="ja-JP" sz="2800" b="1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ja-JP" sz="2400" b="1" dirty="0" smtClean="0">
                <a:solidFill>
                  <a:srgbClr val="0000CC"/>
                </a:solidFill>
              </a:rPr>
              <a:t>Join operation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28C2E191-C718-924D-9CF8-6935AC2282B3}" type="slidenum">
              <a:rPr lang="en-US" altLang="ja-JP" smtClean="0"/>
              <a:pPr/>
              <a:t>5</a:t>
            </a:fld>
            <a:endParaRPr lang="en-US" altLang="ja-JP" dirty="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  <a:noFill/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chemeClr val="hlink"/>
                </a:solidFill>
              </a:rPr>
              <a:t>Async and Finish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343400" y="2590800"/>
            <a:ext cx="4981631" cy="161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finish {</a:t>
            </a:r>
            <a:endParaRPr lang="en-US" altLang="ja-JP" sz="1700" b="1" dirty="0" smtClean="0">
              <a:solidFill>
                <a:srgbClr val="000000"/>
              </a:solidFill>
              <a:latin typeface="Courier New" pitchFamily="-105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 // T</a:t>
            </a:r>
            <a:r>
              <a:rPr lang="en-US" altLang="ja-JP" sz="1700" b="1" baseline="-25000" dirty="0" smtClean="0">
                <a:solidFill>
                  <a:srgbClr val="000000"/>
                </a:solidFill>
                <a:latin typeface="Courier New" pitchFamily="-105" charset="0"/>
              </a:rPr>
              <a:t>1</a:t>
            </a:r>
            <a:endParaRPr lang="en-US" altLang="ja-JP" sz="1700" b="1" dirty="0">
              <a:solidFill>
                <a:srgbClr val="000000"/>
              </a:solidFill>
              <a:latin typeface="Courier New" pitchFamily="-105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>
                <a:solidFill>
                  <a:schemeClr val="accent2"/>
                </a:solidFill>
                <a:latin typeface="Courier New" pitchFamily="-105" charset="0"/>
              </a:rPr>
              <a:t> </a:t>
            </a: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async</a:t>
            </a:r>
            <a:r>
              <a:rPr lang="en-US" altLang="ja-JP" sz="1700" b="1" dirty="0" smtClean="0">
                <a:solidFill>
                  <a:schemeClr val="accent2"/>
                </a:solidFill>
                <a:latin typeface="Courier New" pitchFamily="-105" charset="0"/>
              </a:rPr>
              <a:t> </a:t>
            </a:r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{ </a:t>
            </a:r>
            <a:r>
              <a:rPr lang="en-US" altLang="ja-JP" sz="1700" b="1" dirty="0">
                <a:solidFill>
                  <a:srgbClr val="0000FF"/>
                </a:solidFill>
                <a:latin typeface="Courier New" pitchFamily="-105" charset="0"/>
              </a:rPr>
              <a:t>STMT1</a:t>
            </a:r>
            <a:r>
              <a:rPr lang="en-US" altLang="ja-JP" sz="1700" b="1" dirty="0" smtClean="0">
                <a:solidFill>
                  <a:srgbClr val="0000FF"/>
                </a:solidFill>
                <a:latin typeface="Courier New" pitchFamily="-105" charset="0"/>
              </a:rPr>
              <a:t>; STMT4; STMT7; </a:t>
            </a:r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} //T</a:t>
            </a:r>
            <a:r>
              <a:rPr lang="en-US" altLang="ja-JP" sz="1700" b="1" baseline="-25000" dirty="0" smtClean="0">
                <a:solidFill>
                  <a:srgbClr val="000000"/>
                </a:solidFill>
                <a:latin typeface="Courier New" pitchFamily="-105" charset="0"/>
              </a:rPr>
              <a:t>2</a:t>
            </a:r>
            <a:endParaRPr lang="en-US" altLang="ja-JP" sz="1700" b="1" dirty="0">
              <a:solidFill>
                <a:srgbClr val="000000"/>
              </a:solidFill>
              <a:latin typeface="Courier New" pitchFamily="-105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>
                <a:solidFill>
                  <a:schemeClr val="accent2"/>
                </a:solidFill>
                <a:latin typeface="Courier New" pitchFamily="-105" charset="0"/>
              </a:rPr>
              <a:t> </a:t>
            </a: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async</a:t>
            </a:r>
            <a:r>
              <a:rPr lang="en-US" altLang="ja-JP" sz="1700" b="1" dirty="0" smtClean="0">
                <a:solidFill>
                  <a:schemeClr val="accent2"/>
                </a:solidFill>
                <a:latin typeface="Courier New" pitchFamily="-105" charset="0"/>
              </a:rPr>
              <a:t> </a:t>
            </a:r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{ </a:t>
            </a:r>
            <a:r>
              <a:rPr lang="en-US" altLang="ja-JP" sz="1700" b="1" dirty="0" smtClean="0">
                <a:solidFill>
                  <a:srgbClr val="993300"/>
                </a:solidFill>
                <a:latin typeface="Courier New" pitchFamily="-105" charset="0"/>
              </a:rPr>
              <a:t>STMT2; STMT5</a:t>
            </a:r>
            <a:r>
              <a:rPr lang="en-US" altLang="ja-JP" sz="1700" b="1" dirty="0">
                <a:solidFill>
                  <a:srgbClr val="993300"/>
                </a:solidFill>
                <a:latin typeface="Courier New" pitchFamily="-105" charset="0"/>
              </a:rPr>
              <a:t>; </a:t>
            </a: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}</a:t>
            </a:r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        //T</a:t>
            </a:r>
            <a:r>
              <a:rPr lang="en-US" altLang="ja-JP" sz="1700" b="1" baseline="-25000" dirty="0" smtClean="0">
                <a:solidFill>
                  <a:srgbClr val="000000"/>
                </a:solidFill>
                <a:latin typeface="Courier New" pitchFamily="-105" charset="0"/>
              </a:rPr>
              <a:t>3</a:t>
            </a:r>
            <a:endParaRPr lang="en-US" altLang="ja-JP" sz="1700" b="1" dirty="0">
              <a:solidFill>
                <a:srgbClr val="000000"/>
              </a:solidFill>
              <a:latin typeface="Courier New" pitchFamily="-105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         </a:t>
            </a:r>
            <a:r>
              <a:rPr lang="en-US" altLang="ja-JP" sz="1700" b="1" dirty="0" smtClean="0">
                <a:solidFill>
                  <a:srgbClr val="FF6600"/>
                </a:solidFill>
                <a:latin typeface="Courier New" pitchFamily="-105" charset="0"/>
              </a:rPr>
              <a:t>STMT3; STMT6; STMT8;   </a:t>
            </a:r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//T</a:t>
            </a:r>
            <a:r>
              <a:rPr lang="en-US" altLang="ja-JP" sz="1700" b="1" baseline="-25000" dirty="0" smtClean="0">
                <a:solidFill>
                  <a:srgbClr val="000000"/>
                </a:solidFill>
                <a:latin typeface="Courier New" pitchFamily="-105" charset="0"/>
              </a:rPr>
              <a:t>1</a:t>
            </a:r>
            <a:endParaRPr lang="en-US" altLang="ja-JP" sz="1700" b="1" dirty="0">
              <a:solidFill>
                <a:srgbClr val="000000"/>
              </a:solidFill>
              <a:latin typeface="Courier New" pitchFamily="-105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}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7312" y="4200525"/>
            <a:ext cx="109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FF6600"/>
                </a:solidFill>
              </a:rPr>
              <a:t>STMT</a:t>
            </a:r>
            <a:r>
              <a:rPr lang="en-US" altLang="ja-JP" sz="2000" b="1" dirty="0" smtClean="0">
                <a:solidFill>
                  <a:srgbClr val="FF6600"/>
                </a:solidFill>
              </a:rPr>
              <a:t> 3</a:t>
            </a:r>
            <a:endParaRPr lang="en-US" altLang="ja-JP" sz="2000" b="1" dirty="0">
              <a:solidFill>
                <a:srgbClr val="FF66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09537" y="3668713"/>
            <a:ext cx="1057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/>
              <a:t>async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687512" y="4200525"/>
            <a:ext cx="109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</a:rPr>
              <a:t>STMT 1</a:t>
            </a: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311275" y="3873501"/>
            <a:ext cx="909637" cy="241300"/>
          </a:xfrm>
          <a:custGeom>
            <a:avLst/>
            <a:gdLst>
              <a:gd name="T0" fmla="*/ 0 w 681"/>
              <a:gd name="T1" fmla="*/ 2147483647 h 159"/>
              <a:gd name="T2" fmla="*/ 2147483647 w 681"/>
              <a:gd name="T3" fmla="*/ 2147483647 h 159"/>
              <a:gd name="T4" fmla="*/ 2147483647 w 681"/>
              <a:gd name="T5" fmla="*/ 2147483647 h 159"/>
              <a:gd name="T6" fmla="*/ 0 60000 65536"/>
              <a:gd name="T7" fmla="*/ 0 60000 65536"/>
              <a:gd name="T8" fmla="*/ 0 60000 65536"/>
              <a:gd name="T9" fmla="*/ 0 w 681"/>
              <a:gd name="T10" fmla="*/ 0 h 159"/>
              <a:gd name="T11" fmla="*/ 681 w 681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159">
                <a:moveTo>
                  <a:pt x="0" y="23"/>
                </a:moveTo>
                <a:cubicBezTo>
                  <a:pt x="125" y="11"/>
                  <a:pt x="250" y="0"/>
                  <a:pt x="363" y="23"/>
                </a:cubicBezTo>
                <a:cubicBezTo>
                  <a:pt x="476" y="46"/>
                  <a:pt x="578" y="102"/>
                  <a:pt x="681" y="15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443412" y="6324600"/>
            <a:ext cx="1423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End finish</a:t>
            </a: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1311275" y="3886200"/>
            <a:ext cx="2498725" cy="228600"/>
          </a:xfrm>
          <a:custGeom>
            <a:avLst/>
            <a:gdLst>
              <a:gd name="T0" fmla="*/ 0 w 681"/>
              <a:gd name="T1" fmla="*/ 2147483647 h 159"/>
              <a:gd name="T2" fmla="*/ 2147483647 w 681"/>
              <a:gd name="T3" fmla="*/ 2147483647 h 159"/>
              <a:gd name="T4" fmla="*/ 2147483647 w 681"/>
              <a:gd name="T5" fmla="*/ 2147483647 h 159"/>
              <a:gd name="T6" fmla="*/ 0 60000 65536"/>
              <a:gd name="T7" fmla="*/ 0 60000 65536"/>
              <a:gd name="T8" fmla="*/ 0 60000 65536"/>
              <a:gd name="T9" fmla="*/ 0 w 681"/>
              <a:gd name="T10" fmla="*/ 0 h 159"/>
              <a:gd name="T11" fmla="*/ 681 w 681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159">
                <a:moveTo>
                  <a:pt x="0" y="23"/>
                </a:moveTo>
                <a:cubicBezTo>
                  <a:pt x="125" y="11"/>
                  <a:pt x="250" y="0"/>
                  <a:pt x="363" y="23"/>
                </a:cubicBezTo>
                <a:cubicBezTo>
                  <a:pt x="476" y="46"/>
                  <a:pt x="578" y="102"/>
                  <a:pt x="681" y="15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3276600" y="4200525"/>
            <a:ext cx="109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993300"/>
                </a:solidFill>
              </a:rPr>
              <a:t>STMT</a:t>
            </a:r>
            <a:r>
              <a:rPr lang="en-US" altLang="ja-JP" sz="2000" b="1" dirty="0" smtClean="0">
                <a:solidFill>
                  <a:srgbClr val="993300"/>
                </a:solidFill>
              </a:rPr>
              <a:t> 2</a:t>
            </a:r>
            <a:endParaRPr lang="en-US" altLang="ja-JP" sz="2000" b="1" dirty="0">
              <a:solidFill>
                <a:srgbClr val="993300"/>
              </a:solidFill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87312" y="4957763"/>
            <a:ext cx="109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FF6600"/>
                </a:solidFill>
              </a:rPr>
              <a:t>STMT</a:t>
            </a:r>
            <a:r>
              <a:rPr lang="en-US" altLang="ja-JP" sz="2000" b="1" dirty="0" smtClean="0">
                <a:solidFill>
                  <a:srgbClr val="FF6600"/>
                </a:solidFill>
              </a:rPr>
              <a:t> 6</a:t>
            </a:r>
            <a:endParaRPr lang="en-US" altLang="ja-JP" sz="2000" b="1" dirty="0">
              <a:solidFill>
                <a:srgbClr val="FF6600"/>
              </a:solidFill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1687512" y="4957763"/>
            <a:ext cx="109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</a:rPr>
              <a:t>STMT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 4</a:t>
            </a:r>
            <a:endParaRPr lang="en-US" altLang="ja-JP" sz="2000" b="1" dirty="0">
              <a:solidFill>
                <a:srgbClr val="0000FF"/>
              </a:solidFill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3276600" y="4957763"/>
            <a:ext cx="109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993300"/>
                </a:solidFill>
              </a:rPr>
              <a:t>STMT 5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7312" y="5748338"/>
            <a:ext cx="109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FF6600"/>
                </a:solidFill>
              </a:rPr>
              <a:t>STMT 8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1687512" y="5748338"/>
            <a:ext cx="109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</a:rPr>
              <a:t>STMT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 7</a:t>
            </a:r>
            <a:endParaRPr lang="en-US" altLang="ja-JP" sz="2000" b="1" dirty="0">
              <a:solidFill>
                <a:srgbClr val="0000FF"/>
              </a:solidFill>
            </a:endParaRP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5041900" y="4344988"/>
            <a:ext cx="32468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ja-JP" sz="2400" b="1" dirty="0">
                <a:solidFill>
                  <a:srgbClr val="000000"/>
                </a:solidFill>
              </a:rPr>
              <a:t> </a:t>
            </a:r>
            <a:r>
              <a:rPr lang="en-US" altLang="ja-JP" sz="2400" b="1" dirty="0">
                <a:solidFill>
                  <a:schemeClr val="accent2"/>
                </a:solidFill>
              </a:rPr>
              <a:t>Dynamic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parallelism</a:t>
            </a:r>
            <a:endParaRPr lang="en-US" altLang="ja-JP" sz="2400" b="1" dirty="0">
              <a:solidFill>
                <a:schemeClr val="accent2"/>
              </a:solidFill>
            </a:endParaRPr>
          </a:p>
        </p:txBody>
      </p:sp>
      <p:cxnSp>
        <p:nvCxnSpPr>
          <p:cNvPr id="35" name="Straight Connector 21"/>
          <p:cNvCxnSpPr>
            <a:cxnSpLocks noChangeShapeType="1"/>
          </p:cNvCxnSpPr>
          <p:nvPr/>
        </p:nvCxnSpPr>
        <p:spPr bwMode="auto">
          <a:xfrm>
            <a:off x="176212" y="6572250"/>
            <a:ext cx="4224338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233362" y="6162675"/>
            <a:ext cx="68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wait</a:t>
            </a:r>
          </a:p>
        </p:txBody>
      </p:sp>
      <p:sp>
        <p:nvSpPr>
          <p:cNvPr id="37" name="Freeform 24"/>
          <p:cNvSpPr>
            <a:spLocks/>
          </p:cNvSpPr>
          <p:nvPr/>
        </p:nvSpPr>
        <p:spPr bwMode="auto">
          <a:xfrm flipV="1">
            <a:off x="819150" y="6162675"/>
            <a:ext cx="1447800" cy="228600"/>
          </a:xfrm>
          <a:custGeom>
            <a:avLst/>
            <a:gdLst>
              <a:gd name="T0" fmla="*/ 0 w 681"/>
              <a:gd name="T1" fmla="*/ 2147483647 h 159"/>
              <a:gd name="T2" fmla="*/ 2147483647 w 681"/>
              <a:gd name="T3" fmla="*/ 2147483647 h 159"/>
              <a:gd name="T4" fmla="*/ 2147483647 w 681"/>
              <a:gd name="T5" fmla="*/ 2147483647 h 159"/>
              <a:gd name="T6" fmla="*/ 0 60000 65536"/>
              <a:gd name="T7" fmla="*/ 0 60000 65536"/>
              <a:gd name="T8" fmla="*/ 0 60000 65536"/>
              <a:gd name="T9" fmla="*/ 0 w 681"/>
              <a:gd name="T10" fmla="*/ 0 h 159"/>
              <a:gd name="T11" fmla="*/ 681 w 681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159">
                <a:moveTo>
                  <a:pt x="0" y="23"/>
                </a:moveTo>
                <a:cubicBezTo>
                  <a:pt x="125" y="11"/>
                  <a:pt x="250" y="0"/>
                  <a:pt x="363" y="23"/>
                </a:cubicBezTo>
                <a:cubicBezTo>
                  <a:pt x="476" y="46"/>
                  <a:pt x="578" y="102"/>
                  <a:pt x="681" y="15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arrow" w="med" len="med"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4"/>
          <p:cNvSpPr>
            <a:spLocks/>
          </p:cNvSpPr>
          <p:nvPr/>
        </p:nvSpPr>
        <p:spPr bwMode="auto">
          <a:xfrm flipV="1">
            <a:off x="819150" y="5410199"/>
            <a:ext cx="3078162" cy="1209674"/>
          </a:xfrm>
          <a:custGeom>
            <a:avLst/>
            <a:gdLst>
              <a:gd name="T0" fmla="*/ 0 w 681"/>
              <a:gd name="T1" fmla="*/ 2147483647 h 159"/>
              <a:gd name="T2" fmla="*/ 2147483647 w 681"/>
              <a:gd name="T3" fmla="*/ 2147483647 h 159"/>
              <a:gd name="T4" fmla="*/ 2147483647 w 681"/>
              <a:gd name="T5" fmla="*/ 2147483647 h 159"/>
              <a:gd name="T6" fmla="*/ 0 60000 65536"/>
              <a:gd name="T7" fmla="*/ 0 60000 65536"/>
              <a:gd name="T8" fmla="*/ 0 60000 65536"/>
              <a:gd name="T9" fmla="*/ 0 w 681"/>
              <a:gd name="T10" fmla="*/ 0 h 159"/>
              <a:gd name="T11" fmla="*/ 681 w 681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159">
                <a:moveTo>
                  <a:pt x="0" y="23"/>
                </a:moveTo>
                <a:cubicBezTo>
                  <a:pt x="125" y="11"/>
                  <a:pt x="250" y="0"/>
                  <a:pt x="363" y="23"/>
                </a:cubicBezTo>
                <a:cubicBezTo>
                  <a:pt x="476" y="46"/>
                  <a:pt x="578" y="102"/>
                  <a:pt x="681" y="15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arrow" w="med" len="med"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3613150" y="3068638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T</a:t>
            </a:r>
            <a:r>
              <a:rPr lang="en-US" altLang="ja-JP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2016124" y="3068638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T</a:t>
            </a:r>
            <a:r>
              <a:rPr lang="en-US" altLang="ja-JP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368300" y="3068638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T</a:t>
            </a:r>
            <a:r>
              <a:rPr lang="en-US" altLang="ja-JP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42" name="Freeform 28"/>
          <p:cNvSpPr>
            <a:spLocks noChangeAspect="1"/>
          </p:cNvSpPr>
          <p:nvPr/>
        </p:nvSpPr>
        <p:spPr bwMode="auto">
          <a:xfrm>
            <a:off x="441325" y="3500438"/>
            <a:ext cx="260350" cy="3168650"/>
          </a:xfrm>
          <a:custGeom>
            <a:avLst/>
            <a:gdLst>
              <a:gd name="T0" fmla="*/ 2147483647 w 79"/>
              <a:gd name="T1" fmla="*/ 0 h 710"/>
              <a:gd name="T2" fmla="*/ 2147483647 w 79"/>
              <a:gd name="T3" fmla="*/ 2147483647 h 710"/>
              <a:gd name="T4" fmla="*/ 2147483647 w 79"/>
              <a:gd name="T5" fmla="*/ 2147483647 h 710"/>
              <a:gd name="T6" fmla="*/ 2147483647 w 79"/>
              <a:gd name="T7" fmla="*/ 2147483647 h 710"/>
              <a:gd name="T8" fmla="*/ 2147483647 w 79"/>
              <a:gd name="T9" fmla="*/ 2147483647 h 710"/>
              <a:gd name="T10" fmla="*/ 2147483647 w 79"/>
              <a:gd name="T11" fmla="*/ 2147483647 h 710"/>
              <a:gd name="T12" fmla="*/ 2147483647 w 79"/>
              <a:gd name="T13" fmla="*/ 2147483647 h 710"/>
              <a:gd name="T14" fmla="*/ 2147483647 w 79"/>
              <a:gd name="T15" fmla="*/ 2147483647 h 710"/>
              <a:gd name="T16" fmla="*/ 2147483647 w 79"/>
              <a:gd name="T17" fmla="*/ 2147483647 h 710"/>
              <a:gd name="T18" fmla="*/ 2147483647 w 79"/>
              <a:gd name="T19" fmla="*/ 2147483647 h 710"/>
              <a:gd name="T20" fmla="*/ 2147483647 w 79"/>
              <a:gd name="T21" fmla="*/ 2147483647 h 710"/>
              <a:gd name="T22" fmla="*/ 2147483647 w 79"/>
              <a:gd name="T23" fmla="*/ 2147483647 h 710"/>
              <a:gd name="T24" fmla="*/ 2147483647 w 79"/>
              <a:gd name="T25" fmla="*/ 2147483647 h 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"/>
              <a:gd name="T40" fmla="*/ 0 h 710"/>
              <a:gd name="T41" fmla="*/ 79 w 79"/>
              <a:gd name="T42" fmla="*/ 710 h 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" h="710">
                <a:moveTo>
                  <a:pt x="1" y="0"/>
                </a:moveTo>
                <a:cubicBezTo>
                  <a:pt x="30" y="32"/>
                  <a:pt x="14" y="57"/>
                  <a:pt x="1" y="94"/>
                </a:cubicBezTo>
                <a:cubicBezTo>
                  <a:pt x="14" y="99"/>
                  <a:pt x="35" y="94"/>
                  <a:pt x="41" y="107"/>
                </a:cubicBezTo>
                <a:cubicBezTo>
                  <a:pt x="48" y="120"/>
                  <a:pt x="8" y="161"/>
                  <a:pt x="1" y="168"/>
                </a:cubicBezTo>
                <a:cubicBezTo>
                  <a:pt x="11" y="197"/>
                  <a:pt x="20" y="226"/>
                  <a:pt x="28" y="255"/>
                </a:cubicBezTo>
                <a:cubicBezTo>
                  <a:pt x="20" y="276"/>
                  <a:pt x="9" y="294"/>
                  <a:pt x="1" y="315"/>
                </a:cubicBezTo>
                <a:cubicBezTo>
                  <a:pt x="20" y="327"/>
                  <a:pt x="32" y="340"/>
                  <a:pt x="48" y="355"/>
                </a:cubicBezTo>
                <a:cubicBezTo>
                  <a:pt x="59" y="390"/>
                  <a:pt x="33" y="401"/>
                  <a:pt x="14" y="429"/>
                </a:cubicBezTo>
                <a:cubicBezTo>
                  <a:pt x="0" y="477"/>
                  <a:pt x="10" y="500"/>
                  <a:pt x="54" y="516"/>
                </a:cubicBezTo>
                <a:cubicBezTo>
                  <a:pt x="65" y="526"/>
                  <a:pt x="79" y="531"/>
                  <a:pt x="61" y="549"/>
                </a:cubicBezTo>
                <a:cubicBezTo>
                  <a:pt x="50" y="560"/>
                  <a:pt x="21" y="576"/>
                  <a:pt x="21" y="576"/>
                </a:cubicBezTo>
                <a:cubicBezTo>
                  <a:pt x="10" y="608"/>
                  <a:pt x="11" y="631"/>
                  <a:pt x="41" y="650"/>
                </a:cubicBezTo>
                <a:cubicBezTo>
                  <a:pt x="62" y="682"/>
                  <a:pt x="53" y="710"/>
                  <a:pt x="14" y="710"/>
                </a:cubicBezTo>
              </a:path>
            </a:pathLst>
          </a:custGeom>
          <a:noFill/>
          <a:ln w="285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8"/>
          <p:cNvSpPr>
            <a:spLocks noChangeAspect="1"/>
          </p:cNvSpPr>
          <p:nvPr/>
        </p:nvSpPr>
        <p:spPr bwMode="auto">
          <a:xfrm>
            <a:off x="2168524" y="4149725"/>
            <a:ext cx="160338" cy="1944688"/>
          </a:xfrm>
          <a:custGeom>
            <a:avLst/>
            <a:gdLst>
              <a:gd name="T0" fmla="*/ 2147483647 w 79"/>
              <a:gd name="T1" fmla="*/ 0 h 710"/>
              <a:gd name="T2" fmla="*/ 2147483647 w 79"/>
              <a:gd name="T3" fmla="*/ 2147483647 h 710"/>
              <a:gd name="T4" fmla="*/ 2147483647 w 79"/>
              <a:gd name="T5" fmla="*/ 2147483647 h 710"/>
              <a:gd name="T6" fmla="*/ 2147483647 w 79"/>
              <a:gd name="T7" fmla="*/ 2147483647 h 710"/>
              <a:gd name="T8" fmla="*/ 2147483647 w 79"/>
              <a:gd name="T9" fmla="*/ 2147483647 h 710"/>
              <a:gd name="T10" fmla="*/ 2147483647 w 79"/>
              <a:gd name="T11" fmla="*/ 2147483647 h 710"/>
              <a:gd name="T12" fmla="*/ 2147483647 w 79"/>
              <a:gd name="T13" fmla="*/ 2147483647 h 710"/>
              <a:gd name="T14" fmla="*/ 2147483647 w 79"/>
              <a:gd name="T15" fmla="*/ 2147483647 h 710"/>
              <a:gd name="T16" fmla="*/ 2147483647 w 79"/>
              <a:gd name="T17" fmla="*/ 2147483647 h 710"/>
              <a:gd name="T18" fmla="*/ 2147483647 w 79"/>
              <a:gd name="T19" fmla="*/ 2147483647 h 710"/>
              <a:gd name="T20" fmla="*/ 2147483647 w 79"/>
              <a:gd name="T21" fmla="*/ 2147483647 h 710"/>
              <a:gd name="T22" fmla="*/ 2147483647 w 79"/>
              <a:gd name="T23" fmla="*/ 2147483647 h 710"/>
              <a:gd name="T24" fmla="*/ 2147483647 w 79"/>
              <a:gd name="T25" fmla="*/ 2147483647 h 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"/>
              <a:gd name="T40" fmla="*/ 0 h 710"/>
              <a:gd name="T41" fmla="*/ 79 w 79"/>
              <a:gd name="T42" fmla="*/ 710 h 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" h="710">
                <a:moveTo>
                  <a:pt x="1" y="0"/>
                </a:moveTo>
                <a:cubicBezTo>
                  <a:pt x="30" y="32"/>
                  <a:pt x="14" y="57"/>
                  <a:pt x="1" y="94"/>
                </a:cubicBezTo>
                <a:cubicBezTo>
                  <a:pt x="14" y="99"/>
                  <a:pt x="35" y="94"/>
                  <a:pt x="41" y="107"/>
                </a:cubicBezTo>
                <a:cubicBezTo>
                  <a:pt x="48" y="120"/>
                  <a:pt x="8" y="161"/>
                  <a:pt x="1" y="168"/>
                </a:cubicBezTo>
                <a:cubicBezTo>
                  <a:pt x="11" y="197"/>
                  <a:pt x="20" y="226"/>
                  <a:pt x="28" y="255"/>
                </a:cubicBezTo>
                <a:cubicBezTo>
                  <a:pt x="20" y="276"/>
                  <a:pt x="9" y="294"/>
                  <a:pt x="1" y="315"/>
                </a:cubicBezTo>
                <a:cubicBezTo>
                  <a:pt x="20" y="327"/>
                  <a:pt x="32" y="340"/>
                  <a:pt x="48" y="355"/>
                </a:cubicBezTo>
                <a:cubicBezTo>
                  <a:pt x="59" y="390"/>
                  <a:pt x="33" y="401"/>
                  <a:pt x="14" y="429"/>
                </a:cubicBezTo>
                <a:cubicBezTo>
                  <a:pt x="0" y="477"/>
                  <a:pt x="10" y="500"/>
                  <a:pt x="54" y="516"/>
                </a:cubicBezTo>
                <a:cubicBezTo>
                  <a:pt x="65" y="526"/>
                  <a:pt x="79" y="531"/>
                  <a:pt x="61" y="549"/>
                </a:cubicBezTo>
                <a:cubicBezTo>
                  <a:pt x="50" y="560"/>
                  <a:pt x="21" y="576"/>
                  <a:pt x="21" y="576"/>
                </a:cubicBezTo>
                <a:cubicBezTo>
                  <a:pt x="10" y="608"/>
                  <a:pt x="11" y="631"/>
                  <a:pt x="41" y="650"/>
                </a:cubicBezTo>
                <a:cubicBezTo>
                  <a:pt x="62" y="682"/>
                  <a:pt x="53" y="710"/>
                  <a:pt x="14" y="710"/>
                </a:cubicBezTo>
              </a:path>
            </a:pathLst>
          </a:custGeom>
          <a:noFill/>
          <a:ln w="285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8"/>
          <p:cNvSpPr>
            <a:spLocks noChangeAspect="1"/>
          </p:cNvSpPr>
          <p:nvPr/>
        </p:nvSpPr>
        <p:spPr bwMode="auto">
          <a:xfrm>
            <a:off x="3806825" y="4149725"/>
            <a:ext cx="215900" cy="1260475"/>
          </a:xfrm>
          <a:custGeom>
            <a:avLst/>
            <a:gdLst>
              <a:gd name="T0" fmla="*/ 2147483647 w 79"/>
              <a:gd name="T1" fmla="*/ 0 h 710"/>
              <a:gd name="T2" fmla="*/ 2147483647 w 79"/>
              <a:gd name="T3" fmla="*/ 2147483647 h 710"/>
              <a:gd name="T4" fmla="*/ 2147483647 w 79"/>
              <a:gd name="T5" fmla="*/ 2147483647 h 710"/>
              <a:gd name="T6" fmla="*/ 2147483647 w 79"/>
              <a:gd name="T7" fmla="*/ 2147483647 h 710"/>
              <a:gd name="T8" fmla="*/ 2147483647 w 79"/>
              <a:gd name="T9" fmla="*/ 2147483647 h 710"/>
              <a:gd name="T10" fmla="*/ 2147483647 w 79"/>
              <a:gd name="T11" fmla="*/ 2147483647 h 710"/>
              <a:gd name="T12" fmla="*/ 2147483647 w 79"/>
              <a:gd name="T13" fmla="*/ 2147483647 h 710"/>
              <a:gd name="T14" fmla="*/ 2147483647 w 79"/>
              <a:gd name="T15" fmla="*/ 2147483647 h 710"/>
              <a:gd name="T16" fmla="*/ 2147483647 w 79"/>
              <a:gd name="T17" fmla="*/ 2147483647 h 710"/>
              <a:gd name="T18" fmla="*/ 2147483647 w 79"/>
              <a:gd name="T19" fmla="*/ 2147483647 h 710"/>
              <a:gd name="T20" fmla="*/ 2147483647 w 79"/>
              <a:gd name="T21" fmla="*/ 2147483647 h 710"/>
              <a:gd name="T22" fmla="*/ 2147483647 w 79"/>
              <a:gd name="T23" fmla="*/ 2147483647 h 710"/>
              <a:gd name="T24" fmla="*/ 2147483647 w 79"/>
              <a:gd name="T25" fmla="*/ 2147483647 h 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"/>
              <a:gd name="T40" fmla="*/ 0 h 710"/>
              <a:gd name="T41" fmla="*/ 79 w 79"/>
              <a:gd name="T42" fmla="*/ 710 h 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" h="710">
                <a:moveTo>
                  <a:pt x="1" y="0"/>
                </a:moveTo>
                <a:cubicBezTo>
                  <a:pt x="30" y="32"/>
                  <a:pt x="14" y="57"/>
                  <a:pt x="1" y="94"/>
                </a:cubicBezTo>
                <a:cubicBezTo>
                  <a:pt x="14" y="99"/>
                  <a:pt x="35" y="94"/>
                  <a:pt x="41" y="107"/>
                </a:cubicBezTo>
                <a:cubicBezTo>
                  <a:pt x="48" y="120"/>
                  <a:pt x="8" y="161"/>
                  <a:pt x="1" y="168"/>
                </a:cubicBezTo>
                <a:cubicBezTo>
                  <a:pt x="11" y="197"/>
                  <a:pt x="20" y="226"/>
                  <a:pt x="28" y="255"/>
                </a:cubicBezTo>
                <a:cubicBezTo>
                  <a:pt x="20" y="276"/>
                  <a:pt x="9" y="294"/>
                  <a:pt x="1" y="315"/>
                </a:cubicBezTo>
                <a:cubicBezTo>
                  <a:pt x="20" y="327"/>
                  <a:pt x="32" y="340"/>
                  <a:pt x="48" y="355"/>
                </a:cubicBezTo>
                <a:cubicBezTo>
                  <a:pt x="59" y="390"/>
                  <a:pt x="33" y="401"/>
                  <a:pt x="14" y="429"/>
                </a:cubicBezTo>
                <a:cubicBezTo>
                  <a:pt x="0" y="477"/>
                  <a:pt x="10" y="500"/>
                  <a:pt x="54" y="516"/>
                </a:cubicBezTo>
                <a:cubicBezTo>
                  <a:pt x="65" y="526"/>
                  <a:pt x="79" y="531"/>
                  <a:pt x="61" y="549"/>
                </a:cubicBezTo>
                <a:cubicBezTo>
                  <a:pt x="50" y="560"/>
                  <a:pt x="21" y="576"/>
                  <a:pt x="21" y="576"/>
                </a:cubicBezTo>
                <a:cubicBezTo>
                  <a:pt x="10" y="608"/>
                  <a:pt x="11" y="631"/>
                  <a:pt x="41" y="650"/>
                </a:cubicBezTo>
                <a:cubicBezTo>
                  <a:pt x="62" y="682"/>
                  <a:pt x="53" y="710"/>
                  <a:pt x="14" y="710"/>
                </a:cubicBezTo>
              </a:path>
            </a:pathLst>
          </a:custGeom>
          <a:noFill/>
          <a:ln w="285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sz="2400" dirty="0" smtClean="0"/>
              <a:t>Designed to handle multiple communication patterns</a:t>
            </a:r>
          </a:p>
          <a:p>
            <a:pPr lvl="1"/>
            <a:r>
              <a:rPr lang="en-US" sz="2000" dirty="0" smtClean="0"/>
              <a:t>Collective Barriers</a:t>
            </a:r>
          </a:p>
          <a:p>
            <a:pPr lvl="1"/>
            <a:r>
              <a:rPr lang="en-US" sz="2000" dirty="0" smtClean="0"/>
              <a:t>Point-to-point synchronizations</a:t>
            </a:r>
            <a:endParaRPr lang="en-US" dirty="0" smtClean="0"/>
          </a:p>
          <a:p>
            <a:r>
              <a:rPr lang="en-US" sz="2400" dirty="0" smtClean="0"/>
              <a:t>Supporting dynamic parallelism</a:t>
            </a:r>
          </a:p>
          <a:p>
            <a:pPr lvl="1"/>
            <a:r>
              <a:rPr lang="en-US" sz="2000" dirty="0" smtClean="0"/>
              <a:t># tasks can be varied dynamically</a:t>
            </a:r>
          </a:p>
          <a:p>
            <a:r>
              <a:rPr lang="en-US" sz="2400" dirty="0" smtClean="0"/>
              <a:t>Deadlock freedom</a:t>
            </a:r>
          </a:p>
          <a:p>
            <a:pPr lvl="1"/>
            <a:r>
              <a:rPr lang="en-US" sz="2000" dirty="0" smtClean="0"/>
              <a:t>Absence of explicit wait operations</a:t>
            </a:r>
          </a:p>
          <a:p>
            <a:r>
              <a:rPr lang="en-US" sz="2400" dirty="0" smtClean="0"/>
              <a:t>Accumulation</a:t>
            </a:r>
          </a:p>
          <a:p>
            <a:pPr lvl="1"/>
            <a:r>
              <a:rPr lang="en-US" sz="2000" dirty="0" smtClean="0"/>
              <a:t>Reductions (sum, prod, min, …) </a:t>
            </a:r>
          </a:p>
          <a:p>
            <a:pPr lvl="1">
              <a:buNone/>
            </a:pPr>
            <a:r>
              <a:rPr lang="en-US" sz="2000" dirty="0" smtClean="0"/>
              <a:t>	combined with synchronizations</a:t>
            </a:r>
          </a:p>
          <a:p>
            <a:r>
              <a:rPr lang="en-US" sz="2400" dirty="0" smtClean="0"/>
              <a:t>Streaming parallelism</a:t>
            </a:r>
          </a:p>
          <a:p>
            <a:pPr lvl="1"/>
            <a:r>
              <a:rPr lang="en-US" sz="2000" dirty="0" smtClean="0"/>
              <a:t>As extensions of accumulation to support buffered streams</a:t>
            </a:r>
          </a:p>
          <a:p>
            <a:r>
              <a:rPr lang="en-US" sz="2400" dirty="0" smtClean="0"/>
              <a:t>References</a:t>
            </a:r>
          </a:p>
          <a:p>
            <a:pPr lvl="1"/>
            <a:r>
              <a:rPr lang="en-US" sz="1350" dirty="0" smtClean="0"/>
              <a:t>[ICS 2008] “Phasers: a </a:t>
            </a:r>
            <a:r>
              <a:rPr lang="en-US" sz="1350" dirty="0" err="1" smtClean="0"/>
              <a:t>Uniﬁed</a:t>
            </a:r>
            <a:r>
              <a:rPr lang="en-US" sz="1350" dirty="0" smtClean="0"/>
              <a:t> Deadlock-Free Construct for Collective and Point-to-point Synchronization”</a:t>
            </a:r>
          </a:p>
          <a:p>
            <a:pPr lvl="1"/>
            <a:r>
              <a:rPr lang="en-US" sz="1400" dirty="0" smtClean="0"/>
              <a:t>[IPDPS 2009] “Phaser Accumulators: a New Reduction Construct for Dynamic Parallelism”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07CC-FBAD-A046-A856-7C68038B9625}" type="slidenum">
              <a:rPr lang="en-US" altLang="ja-JP" smtClean="0"/>
              <a:pPr/>
              <a:t>6</a:t>
            </a:fld>
            <a:endParaRPr lang="en-US" altLang="ja-JP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1447800"/>
            <a:ext cx="4191000" cy="376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/>
          <a:lstStyle/>
          <a:p>
            <a:fld id="{74BA08EC-2178-3E48-99E7-188A0994536D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730250"/>
            <a:ext cx="8991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600" b="1" dirty="0">
                <a:solidFill>
                  <a:schemeClr val="accent2"/>
                </a:solidFill>
              </a:rPr>
              <a:t>Phaser allocation</a:t>
            </a:r>
            <a:endParaRPr lang="en-US" altLang="ja-JP" sz="26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b="1" dirty="0" smtClean="0">
                <a:solidFill>
                  <a:srgbClr val="0000CC"/>
                </a:solidFill>
              </a:rPr>
              <a:t>phaser </a:t>
            </a:r>
            <a:r>
              <a:rPr lang="en-US" altLang="ja-JP" sz="2200" b="1" dirty="0">
                <a:solidFill>
                  <a:srgbClr val="0000CC"/>
                </a:solidFill>
              </a:rPr>
              <a:t>ph = new</a:t>
            </a:r>
            <a:r>
              <a:rPr lang="en-US" altLang="ja-JP" sz="2200" b="1" dirty="0" smtClean="0">
                <a:solidFill>
                  <a:srgbClr val="0000CC"/>
                </a:solidFill>
              </a:rPr>
              <a:t> </a:t>
            </a:r>
            <a:r>
              <a:rPr lang="en-US" altLang="ja-JP" sz="2200" b="1" dirty="0" err="1" smtClean="0">
                <a:solidFill>
                  <a:srgbClr val="0000CC"/>
                </a:solidFill>
              </a:rPr>
              <a:t>phaser</a:t>
            </a:r>
            <a:r>
              <a:rPr lang="en-US" altLang="ja-JP" sz="2200" b="1" dirty="0" err="1">
                <a:solidFill>
                  <a:srgbClr val="0000CC"/>
                </a:solidFill>
              </a:rPr>
              <a:t>(</a:t>
            </a:r>
            <a:r>
              <a:rPr lang="en-US" altLang="ja-JP" sz="2200" b="1" dirty="0" err="1">
                <a:solidFill>
                  <a:srgbClr val="FF0000"/>
                </a:solidFill>
              </a:rPr>
              <a:t>mode</a:t>
            </a:r>
            <a:r>
              <a:rPr lang="en-US" altLang="ja-JP" sz="2200" b="1" dirty="0">
                <a:solidFill>
                  <a:srgbClr val="0000CC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900" dirty="0"/>
              <a:t>Phaser </a:t>
            </a:r>
            <a:r>
              <a:rPr lang="en-US" altLang="ja-JP" sz="1900" b="1" dirty="0">
                <a:solidFill>
                  <a:srgbClr val="0000CC"/>
                </a:solidFill>
              </a:rPr>
              <a:t>ph</a:t>
            </a:r>
            <a:r>
              <a:rPr lang="en-US" altLang="ja-JP" sz="1900" dirty="0"/>
              <a:t> is allocated with </a:t>
            </a:r>
            <a:r>
              <a:rPr lang="en-US" altLang="ja-JP" sz="1900" b="1" dirty="0">
                <a:solidFill>
                  <a:srgbClr val="FF0000"/>
                </a:solidFill>
              </a:rPr>
              <a:t>registration mode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900" dirty="0"/>
              <a:t>Mode:</a:t>
            </a:r>
            <a:endParaRPr lang="en-US" altLang="ja-JP" sz="19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800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ja-JP" sz="3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600" b="1" dirty="0" smtClean="0">
                <a:solidFill>
                  <a:schemeClr val="accent2"/>
                </a:solidFill>
              </a:rPr>
              <a:t>Task registration</a:t>
            </a:r>
            <a:endParaRPr lang="en-US" altLang="ja-JP" sz="2600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b="1" dirty="0" err="1">
                <a:solidFill>
                  <a:srgbClr val="0000CC"/>
                </a:solidFill>
              </a:rPr>
              <a:t>async</a:t>
            </a:r>
            <a:r>
              <a:rPr lang="en-US" altLang="ja-JP" sz="2200" b="1" dirty="0">
                <a:solidFill>
                  <a:srgbClr val="0000CC"/>
                </a:solidFill>
              </a:rPr>
              <a:t> phased (ph</a:t>
            </a:r>
            <a:r>
              <a:rPr lang="en-US" altLang="ja-JP" sz="2200" b="1" baseline="-25000" dirty="0">
                <a:solidFill>
                  <a:srgbClr val="0000CC"/>
                </a:solidFill>
              </a:rPr>
              <a:t>1</a:t>
            </a:r>
            <a:r>
              <a:rPr lang="en-US" altLang="ja-JP" sz="2200" b="1" dirty="0">
                <a:solidFill>
                  <a:srgbClr val="FF0000"/>
                </a:solidFill>
              </a:rPr>
              <a:t>&lt;mode</a:t>
            </a:r>
            <a:r>
              <a:rPr lang="en-US" altLang="ja-JP" sz="2200" b="1" baseline="-25000" dirty="0">
                <a:solidFill>
                  <a:srgbClr val="FF0000"/>
                </a:solidFill>
              </a:rPr>
              <a:t>1</a:t>
            </a:r>
            <a:r>
              <a:rPr lang="en-US" altLang="ja-JP" sz="2200" b="1" dirty="0">
                <a:solidFill>
                  <a:srgbClr val="FF0000"/>
                </a:solidFill>
              </a:rPr>
              <a:t>&gt;</a:t>
            </a:r>
            <a:r>
              <a:rPr lang="en-US" altLang="ja-JP" sz="2200" b="1" dirty="0">
                <a:solidFill>
                  <a:srgbClr val="0000CC"/>
                </a:solidFill>
              </a:rPr>
              <a:t>, ph</a:t>
            </a:r>
            <a:r>
              <a:rPr lang="en-US" altLang="ja-JP" sz="2200" b="1" baseline="-25000" dirty="0">
                <a:solidFill>
                  <a:srgbClr val="0000CC"/>
                </a:solidFill>
              </a:rPr>
              <a:t>2</a:t>
            </a:r>
            <a:r>
              <a:rPr lang="en-US" altLang="ja-JP" sz="2200" b="1" dirty="0">
                <a:solidFill>
                  <a:srgbClr val="FF0000"/>
                </a:solidFill>
              </a:rPr>
              <a:t>&lt;mode</a:t>
            </a:r>
            <a:r>
              <a:rPr lang="en-US" altLang="ja-JP" sz="2200" b="1" baseline="-25000" dirty="0">
                <a:solidFill>
                  <a:srgbClr val="FF0000"/>
                </a:solidFill>
              </a:rPr>
              <a:t>2</a:t>
            </a:r>
            <a:r>
              <a:rPr lang="en-US" altLang="ja-JP" sz="2200" b="1" dirty="0">
                <a:solidFill>
                  <a:srgbClr val="FF0000"/>
                </a:solidFill>
              </a:rPr>
              <a:t>&gt;</a:t>
            </a:r>
            <a:r>
              <a:rPr lang="en-US" altLang="ja-JP" sz="2200" b="1" dirty="0">
                <a:solidFill>
                  <a:srgbClr val="0000CC"/>
                </a:solidFill>
              </a:rPr>
              <a:t>, … ) {STMT}</a:t>
            </a:r>
            <a:endParaRPr lang="en-US" altLang="ja-JP" sz="2200" b="1" dirty="0" smtClean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ja-JP" sz="1900" dirty="0" smtClean="0"/>
              <a:t>Created task is </a:t>
            </a:r>
            <a:r>
              <a:rPr lang="en-US" altLang="ja-JP" sz="1900" dirty="0"/>
              <a:t>registered with </a:t>
            </a:r>
            <a:r>
              <a:rPr lang="en-US" altLang="ja-JP" sz="1900" b="1" dirty="0">
                <a:solidFill>
                  <a:srgbClr val="0000CC"/>
                </a:solidFill>
              </a:rPr>
              <a:t>ph</a:t>
            </a:r>
            <a:r>
              <a:rPr lang="en-US" altLang="ja-JP" sz="1900" b="1" baseline="-25000" dirty="0">
                <a:solidFill>
                  <a:srgbClr val="0000CC"/>
                </a:solidFill>
              </a:rPr>
              <a:t>1</a:t>
            </a:r>
            <a:r>
              <a:rPr lang="en-US" altLang="ja-JP" sz="1900" dirty="0"/>
              <a:t> in </a:t>
            </a:r>
            <a:r>
              <a:rPr lang="en-US" altLang="ja-JP" sz="1900" b="1" dirty="0">
                <a:solidFill>
                  <a:srgbClr val="FF0000"/>
                </a:solidFill>
              </a:rPr>
              <a:t>mode</a:t>
            </a:r>
            <a:r>
              <a:rPr lang="en-US" altLang="ja-JP" sz="1900" b="1" baseline="-25000" dirty="0">
                <a:solidFill>
                  <a:srgbClr val="FF0000"/>
                </a:solidFill>
              </a:rPr>
              <a:t>1</a:t>
            </a:r>
            <a:r>
              <a:rPr lang="en-US" altLang="ja-JP" sz="1900" dirty="0"/>
              <a:t>, </a:t>
            </a:r>
            <a:r>
              <a:rPr lang="en-US" altLang="ja-JP" sz="1900" b="1" dirty="0">
                <a:solidFill>
                  <a:srgbClr val="0000CC"/>
                </a:solidFill>
              </a:rPr>
              <a:t>ph</a:t>
            </a:r>
            <a:r>
              <a:rPr lang="en-US" altLang="ja-JP" sz="1900" b="1" baseline="-25000" dirty="0">
                <a:solidFill>
                  <a:srgbClr val="0000CC"/>
                </a:solidFill>
              </a:rPr>
              <a:t>2</a:t>
            </a:r>
            <a:r>
              <a:rPr lang="en-US" altLang="ja-JP" sz="1900" dirty="0"/>
              <a:t> in </a:t>
            </a:r>
            <a:r>
              <a:rPr lang="en-US" altLang="ja-JP" sz="1900" b="1" dirty="0">
                <a:solidFill>
                  <a:srgbClr val="FF0000"/>
                </a:solidFill>
              </a:rPr>
              <a:t>mode</a:t>
            </a:r>
            <a:r>
              <a:rPr lang="en-US" altLang="ja-JP" sz="1900" b="1" baseline="-25000" dirty="0">
                <a:solidFill>
                  <a:srgbClr val="FF0000"/>
                </a:solidFill>
              </a:rPr>
              <a:t>2</a:t>
            </a:r>
            <a:r>
              <a:rPr lang="en-US" altLang="ja-JP" sz="1900" dirty="0"/>
              <a:t>,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900" dirty="0">
                <a:solidFill>
                  <a:srgbClr val="0000CC"/>
                </a:solidFill>
              </a:rPr>
              <a:t>child activity’s capabilities must be subset of parent’s</a:t>
            </a:r>
            <a:endParaRPr lang="en-US" altLang="ja-JP" sz="19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600" b="1" dirty="0">
                <a:solidFill>
                  <a:srgbClr val="333399"/>
                </a:solidFill>
              </a:rPr>
              <a:t>Synchronization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b="1" dirty="0">
                <a:solidFill>
                  <a:srgbClr val="0000CC"/>
                </a:solidFill>
              </a:rPr>
              <a:t>next: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900" dirty="0"/>
              <a:t>Advance each phaser that activity is registered on to its next phase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900" dirty="0"/>
              <a:t>Semantics </a:t>
            </a:r>
            <a:r>
              <a:rPr lang="en-US" altLang="ja-JP" sz="1900" dirty="0" smtClean="0"/>
              <a:t>depend </a:t>
            </a:r>
            <a:r>
              <a:rPr lang="en-US" altLang="ja-JP" sz="1900" dirty="0"/>
              <a:t>on registration </a:t>
            </a:r>
            <a:r>
              <a:rPr lang="en-US" altLang="ja-JP" sz="1900" dirty="0" smtClean="0"/>
              <a:t>mode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900" dirty="0" smtClean="0"/>
              <a:t>Deadlock-free execution semantics</a:t>
            </a:r>
            <a:endParaRPr lang="en-US" altLang="ja-JP" sz="1900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765175"/>
          </a:xfrm>
          <a:noFill/>
        </p:spPr>
        <p:txBody>
          <a:bodyPr/>
          <a:lstStyle/>
          <a:p>
            <a:pPr eaLnBrk="1" hangingPunct="1"/>
            <a:r>
              <a:rPr lang="en-US" altLang="ja-JP" b="1" smtClean="0">
                <a:solidFill>
                  <a:schemeClr val="hlink"/>
                </a:solidFill>
              </a:rPr>
              <a:t>Phasers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470150" y="179705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chemeClr val="accent2"/>
                </a:solidFill>
              </a:rPr>
              <a:t>SINGLE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876425" y="2373313"/>
            <a:ext cx="241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chemeClr val="accent2"/>
                </a:solidFill>
              </a:rPr>
              <a:t>SIG_WAIT(default)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547813" y="2809875"/>
            <a:ext cx="626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chemeClr val="accent2"/>
                </a:solidFill>
              </a:rPr>
              <a:t>SIG</a:t>
            </a:r>
            <a:endParaRPr lang="en-US" altLang="ja-JP" sz="2000" b="1" dirty="0">
              <a:solidFill>
                <a:schemeClr val="accent2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659188" y="2809875"/>
            <a:ext cx="83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chemeClr val="accent2"/>
                </a:solidFill>
              </a:rPr>
              <a:t>WAIT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2165350" y="2759075"/>
            <a:ext cx="5207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406775" y="2759075"/>
            <a:ext cx="5111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3048000" y="21828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295775" y="2044700"/>
            <a:ext cx="4352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00CC"/>
                </a:solidFill>
              </a:rPr>
              <a:t>Registration mode </a:t>
            </a:r>
            <a:r>
              <a:rPr lang="en-US" altLang="ja-JP" dirty="0">
                <a:solidFill>
                  <a:srgbClr val="0000CC"/>
                </a:solidFill>
              </a:rPr>
              <a:t>defines capability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ja-JP" dirty="0"/>
              <a:t> </a:t>
            </a:r>
            <a:r>
              <a:rPr lang="en-US" altLang="ja-JP" dirty="0">
                <a:solidFill>
                  <a:srgbClr val="0000CC"/>
                </a:solidFill>
              </a:rPr>
              <a:t>There is a lattice ordering of capabilities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219200"/>
          </a:xfrm>
        </p:spPr>
        <p:txBody>
          <a:bodyPr/>
          <a:lstStyle/>
          <a:p>
            <a:r>
              <a:rPr lang="en-US" altLang="ja-JP" sz="3800" b="1" smtClean="0">
                <a:solidFill>
                  <a:schemeClr val="hlink"/>
                </a:solidFill>
              </a:rPr>
              <a:t>Using Phasers as Barriers with Dynamic Parallelism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4925" y="1524000"/>
            <a:ext cx="8906421" cy="161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finish {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>
                <a:solidFill>
                  <a:schemeClr val="accent2"/>
                </a:solidFill>
                <a:latin typeface="Courier New" pitchFamily="-105" charset="0"/>
              </a:rPr>
              <a:t> 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5" charset="0"/>
              </a:rPr>
              <a:t>phaser ph = new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5" charset="0"/>
              </a:rPr>
              <a:t>phaser(</a:t>
            </a:r>
            <a:r>
              <a:rPr lang="en-US" altLang="ja-JP" sz="1700" b="1" dirty="0" err="1">
                <a:solidFill>
                  <a:schemeClr val="accent2"/>
                </a:solidFill>
                <a:latin typeface="Courier New" pitchFamily="-105" charset="0"/>
              </a:rPr>
              <a:t>SIG_WAIT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5" charset="0"/>
              </a:rPr>
              <a:t>); </a:t>
            </a: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/</a:t>
            </a:r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/T</a:t>
            </a:r>
            <a:r>
              <a:rPr lang="en-US" altLang="ja-JP" sz="1700" b="1" baseline="-25000" dirty="0" smtClean="0">
                <a:solidFill>
                  <a:srgbClr val="000000"/>
                </a:solidFill>
                <a:latin typeface="Courier New" pitchFamily="-105" charset="0"/>
              </a:rPr>
              <a:t>1</a:t>
            </a:r>
            <a:endParaRPr lang="en-US" altLang="ja-JP" sz="1700" b="1" dirty="0">
              <a:solidFill>
                <a:srgbClr val="000000"/>
              </a:solidFill>
              <a:latin typeface="Courier New" pitchFamily="-105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>
                <a:solidFill>
                  <a:schemeClr val="accent2"/>
                </a:solidFill>
                <a:latin typeface="Courier New" pitchFamily="-105" charset="0"/>
              </a:rPr>
              <a:t> </a:t>
            </a:r>
            <a:r>
              <a:rPr lang="en-US" altLang="ja-JP" sz="1700" b="1" dirty="0" err="1">
                <a:solidFill>
                  <a:srgbClr val="000000"/>
                </a:solidFill>
                <a:latin typeface="Courier New" pitchFamily="-105" charset="0"/>
              </a:rPr>
              <a:t>async</a:t>
            </a:r>
            <a:r>
              <a:rPr lang="en-US" altLang="ja-JP" sz="1700" b="1" dirty="0">
                <a:solidFill>
                  <a:schemeClr val="accent2"/>
                </a:solidFill>
                <a:latin typeface="Courier New" pitchFamily="-105" charset="0"/>
              </a:rPr>
              <a:t>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5" charset="0"/>
              </a:rPr>
              <a:t>phased(ph</a:t>
            </a:r>
            <a:r>
              <a:rPr lang="en-US" altLang="ja-JP" sz="1700" b="1" dirty="0">
                <a:solidFill>
                  <a:schemeClr val="accent2"/>
                </a:solidFill>
                <a:latin typeface="Courier New" pitchFamily="-105" charset="0"/>
              </a:rPr>
              <a:t>&lt;SIG_WAIT&gt;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5" charset="0"/>
              </a:rPr>
              <a:t>)</a:t>
            </a: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{ </a:t>
            </a:r>
            <a:r>
              <a:rPr lang="en-US" altLang="ja-JP" sz="1700" b="1" dirty="0">
                <a:solidFill>
                  <a:srgbClr val="0000FF"/>
                </a:solidFill>
                <a:latin typeface="Courier New" pitchFamily="-105" charset="0"/>
              </a:rPr>
              <a:t>STMT1; next; </a:t>
            </a:r>
            <a:r>
              <a:rPr lang="en-US" altLang="ja-JP" sz="1700" b="1" dirty="0" smtClean="0">
                <a:solidFill>
                  <a:srgbClr val="0000FF"/>
                </a:solidFill>
                <a:latin typeface="Courier New" pitchFamily="-105" charset="0"/>
              </a:rPr>
              <a:t>STMT4; </a:t>
            </a:r>
            <a:r>
              <a:rPr lang="en-US" altLang="ja-JP" sz="1700" b="1" dirty="0">
                <a:solidFill>
                  <a:srgbClr val="0000FF"/>
                </a:solidFill>
                <a:latin typeface="Courier New" pitchFamily="-105" charset="0"/>
              </a:rPr>
              <a:t>next; </a:t>
            </a:r>
            <a:r>
              <a:rPr lang="en-US" altLang="ja-JP" sz="1700" b="1" dirty="0" smtClean="0">
                <a:solidFill>
                  <a:srgbClr val="0000FF"/>
                </a:solidFill>
                <a:latin typeface="Courier New" pitchFamily="-105" charset="0"/>
              </a:rPr>
              <a:t>STMT7; </a:t>
            </a: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}/</a:t>
            </a:r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/T</a:t>
            </a:r>
            <a:r>
              <a:rPr lang="en-US" altLang="ja-JP" sz="1700" b="1" baseline="-25000" dirty="0" smtClean="0">
                <a:solidFill>
                  <a:srgbClr val="000000"/>
                </a:solidFill>
                <a:latin typeface="Courier New" pitchFamily="-105" charset="0"/>
              </a:rPr>
              <a:t>2</a:t>
            </a:r>
            <a:endParaRPr lang="en-US" altLang="ja-JP" sz="1700" b="1" dirty="0">
              <a:solidFill>
                <a:srgbClr val="000000"/>
              </a:solidFill>
              <a:latin typeface="Courier New" pitchFamily="-105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>
                <a:solidFill>
                  <a:schemeClr val="accent2"/>
                </a:solidFill>
                <a:latin typeface="Courier New" pitchFamily="-105" charset="0"/>
              </a:rPr>
              <a:t> </a:t>
            </a:r>
            <a:r>
              <a:rPr lang="en-US" altLang="ja-JP" sz="1700" b="1" dirty="0" err="1">
                <a:solidFill>
                  <a:srgbClr val="000000"/>
                </a:solidFill>
                <a:latin typeface="Courier New" pitchFamily="-105" charset="0"/>
              </a:rPr>
              <a:t>async</a:t>
            </a:r>
            <a:r>
              <a:rPr lang="en-US" altLang="ja-JP" sz="1700" b="1" dirty="0">
                <a:solidFill>
                  <a:schemeClr val="accent2"/>
                </a:solidFill>
                <a:latin typeface="Courier New" pitchFamily="-105" charset="0"/>
              </a:rPr>
              <a:t>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5" charset="0"/>
              </a:rPr>
              <a:t>phased(ph</a:t>
            </a:r>
            <a:r>
              <a:rPr lang="en-US" altLang="ja-JP" sz="1700" b="1" dirty="0">
                <a:solidFill>
                  <a:schemeClr val="accent2"/>
                </a:solidFill>
                <a:latin typeface="Courier New" pitchFamily="-105" charset="0"/>
              </a:rPr>
              <a:t>&lt;SIG_WAIT&gt;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5" charset="0"/>
              </a:rPr>
              <a:t>)</a:t>
            </a: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{ </a:t>
            </a:r>
            <a:r>
              <a:rPr lang="en-US" altLang="ja-JP" sz="1700" b="1" dirty="0" smtClean="0">
                <a:solidFill>
                  <a:srgbClr val="993300"/>
                </a:solidFill>
                <a:latin typeface="Courier New" pitchFamily="-105" charset="0"/>
              </a:rPr>
              <a:t>STMT2; </a:t>
            </a:r>
            <a:r>
              <a:rPr lang="en-US" altLang="ja-JP" sz="1700" b="1" dirty="0">
                <a:solidFill>
                  <a:srgbClr val="993300"/>
                </a:solidFill>
                <a:latin typeface="Courier New" pitchFamily="-105" charset="0"/>
              </a:rPr>
              <a:t>next; STMT5; </a:t>
            </a: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}</a:t>
            </a:r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             //T</a:t>
            </a:r>
            <a:r>
              <a:rPr lang="en-US" altLang="ja-JP" sz="1700" b="1" baseline="-25000" dirty="0" smtClean="0">
                <a:solidFill>
                  <a:srgbClr val="000000"/>
                </a:solidFill>
                <a:latin typeface="Courier New" pitchFamily="-105" charset="0"/>
              </a:rPr>
              <a:t>3</a:t>
            </a:r>
            <a:endParaRPr lang="en-US" altLang="ja-JP" sz="1700" b="1" dirty="0">
              <a:solidFill>
                <a:srgbClr val="000000"/>
              </a:solidFill>
              <a:latin typeface="Courier New" pitchFamily="-105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                             </a:t>
            </a:r>
            <a:r>
              <a:rPr lang="en-US" altLang="ja-JP" sz="1700" b="1" dirty="0" smtClean="0">
                <a:solidFill>
                  <a:srgbClr val="FF6600"/>
                </a:solidFill>
                <a:latin typeface="Courier New" pitchFamily="-105" charset="0"/>
              </a:rPr>
              <a:t>STMT3; </a:t>
            </a:r>
            <a:r>
              <a:rPr lang="en-US" altLang="ja-JP" sz="1700" b="1" dirty="0">
                <a:solidFill>
                  <a:srgbClr val="FF6600"/>
                </a:solidFill>
                <a:latin typeface="Courier New" pitchFamily="-105" charset="0"/>
              </a:rPr>
              <a:t>next; </a:t>
            </a:r>
            <a:r>
              <a:rPr lang="en-US" altLang="ja-JP" sz="1700" b="1" dirty="0" smtClean="0">
                <a:solidFill>
                  <a:srgbClr val="FF6600"/>
                </a:solidFill>
                <a:latin typeface="Courier New" pitchFamily="-105" charset="0"/>
              </a:rPr>
              <a:t>STMT6; </a:t>
            </a:r>
            <a:r>
              <a:rPr lang="en-US" altLang="ja-JP" sz="1700" b="1" dirty="0">
                <a:solidFill>
                  <a:srgbClr val="FF6600"/>
                </a:solidFill>
                <a:latin typeface="Courier New" pitchFamily="-105" charset="0"/>
              </a:rPr>
              <a:t>next; STMT8</a:t>
            </a:r>
            <a:r>
              <a:rPr lang="en-US" altLang="ja-JP" sz="1700" b="1" dirty="0" smtClean="0">
                <a:solidFill>
                  <a:srgbClr val="FF6600"/>
                </a:solidFill>
                <a:latin typeface="Courier New" pitchFamily="-105" charset="0"/>
              </a:rPr>
              <a:t>;  </a:t>
            </a: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/</a:t>
            </a:r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/T</a:t>
            </a:r>
            <a:r>
              <a:rPr lang="en-US" altLang="ja-JP" sz="1700" b="1" baseline="-25000" dirty="0" smtClean="0">
                <a:solidFill>
                  <a:srgbClr val="000000"/>
                </a:solidFill>
                <a:latin typeface="Courier New" pitchFamily="-105" charset="0"/>
              </a:rPr>
              <a:t>1</a:t>
            </a:r>
            <a:endParaRPr lang="en-US" altLang="ja-JP" sz="1700" b="1" dirty="0">
              <a:solidFill>
                <a:srgbClr val="000000"/>
              </a:solidFill>
              <a:latin typeface="Courier New" pitchFamily="-105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700" b="1" dirty="0">
                <a:solidFill>
                  <a:srgbClr val="000000"/>
                </a:solidFill>
                <a:latin typeface="Courier New" pitchFamily="-105" charset="0"/>
              </a:rPr>
              <a:t>}</a:t>
            </a:r>
          </a:p>
        </p:txBody>
      </p:sp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977900" y="4200525"/>
            <a:ext cx="109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FF6600"/>
                </a:solidFill>
              </a:rPr>
              <a:t>STMT</a:t>
            </a:r>
            <a:r>
              <a:rPr lang="en-US" altLang="ja-JP" sz="2000" b="1" dirty="0" smtClean="0">
                <a:solidFill>
                  <a:srgbClr val="FF6600"/>
                </a:solidFill>
              </a:rPr>
              <a:t> 3</a:t>
            </a:r>
            <a:endParaRPr lang="en-US" altLang="ja-JP" sz="2000" b="1" dirty="0">
              <a:solidFill>
                <a:srgbClr val="FF6600"/>
              </a:solidFill>
            </a:endParaRPr>
          </a:p>
        </p:txBody>
      </p:sp>
      <p:sp>
        <p:nvSpPr>
          <p:cNvPr id="32774" name="Text Box 22"/>
          <p:cNvSpPr txBox="1">
            <a:spLocks noChangeArrowheads="1"/>
          </p:cNvSpPr>
          <p:nvPr/>
        </p:nvSpPr>
        <p:spPr bwMode="auto">
          <a:xfrm>
            <a:off x="1000125" y="3668713"/>
            <a:ext cx="1057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/>
              <a:t>async</a:t>
            </a:r>
          </a:p>
        </p:txBody>
      </p:sp>
      <p:sp>
        <p:nvSpPr>
          <p:cNvPr id="32775" name="Text Box 23"/>
          <p:cNvSpPr txBox="1">
            <a:spLocks noChangeArrowheads="1"/>
          </p:cNvSpPr>
          <p:nvPr/>
        </p:nvSpPr>
        <p:spPr bwMode="auto">
          <a:xfrm>
            <a:off x="2706688" y="4200525"/>
            <a:ext cx="109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</a:rPr>
              <a:t>STMT 1</a:t>
            </a:r>
          </a:p>
        </p:txBody>
      </p:sp>
      <p:sp>
        <p:nvSpPr>
          <p:cNvPr id="32776" name="Freeform 24"/>
          <p:cNvSpPr>
            <a:spLocks/>
          </p:cNvSpPr>
          <p:nvPr/>
        </p:nvSpPr>
        <p:spPr bwMode="auto">
          <a:xfrm>
            <a:off x="2201863" y="3873500"/>
            <a:ext cx="1008062" cy="252413"/>
          </a:xfrm>
          <a:custGeom>
            <a:avLst/>
            <a:gdLst>
              <a:gd name="T0" fmla="*/ 0 w 681"/>
              <a:gd name="T1" fmla="*/ 2147483647 h 159"/>
              <a:gd name="T2" fmla="*/ 2147483647 w 681"/>
              <a:gd name="T3" fmla="*/ 2147483647 h 159"/>
              <a:gd name="T4" fmla="*/ 2147483647 w 681"/>
              <a:gd name="T5" fmla="*/ 2147483647 h 159"/>
              <a:gd name="T6" fmla="*/ 0 60000 65536"/>
              <a:gd name="T7" fmla="*/ 0 60000 65536"/>
              <a:gd name="T8" fmla="*/ 0 60000 65536"/>
              <a:gd name="T9" fmla="*/ 0 w 681"/>
              <a:gd name="T10" fmla="*/ 0 h 159"/>
              <a:gd name="T11" fmla="*/ 681 w 681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159">
                <a:moveTo>
                  <a:pt x="0" y="23"/>
                </a:moveTo>
                <a:cubicBezTo>
                  <a:pt x="125" y="11"/>
                  <a:pt x="250" y="0"/>
                  <a:pt x="363" y="23"/>
                </a:cubicBezTo>
                <a:cubicBezTo>
                  <a:pt x="476" y="46"/>
                  <a:pt x="578" y="102"/>
                  <a:pt x="681" y="15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Text Box 25"/>
          <p:cNvSpPr txBox="1">
            <a:spLocks noChangeArrowheads="1"/>
          </p:cNvSpPr>
          <p:nvPr/>
        </p:nvSpPr>
        <p:spPr bwMode="auto">
          <a:xfrm>
            <a:off x="5334000" y="6324600"/>
            <a:ext cx="1423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End finish</a:t>
            </a:r>
          </a:p>
        </p:txBody>
      </p:sp>
      <p:sp>
        <p:nvSpPr>
          <p:cNvPr id="32778" name="Freeform 29"/>
          <p:cNvSpPr>
            <a:spLocks/>
          </p:cNvSpPr>
          <p:nvPr/>
        </p:nvSpPr>
        <p:spPr bwMode="auto">
          <a:xfrm>
            <a:off x="2201863" y="3875088"/>
            <a:ext cx="2736850" cy="252412"/>
          </a:xfrm>
          <a:custGeom>
            <a:avLst/>
            <a:gdLst>
              <a:gd name="T0" fmla="*/ 0 w 681"/>
              <a:gd name="T1" fmla="*/ 2147483647 h 159"/>
              <a:gd name="T2" fmla="*/ 2147483647 w 681"/>
              <a:gd name="T3" fmla="*/ 2147483647 h 159"/>
              <a:gd name="T4" fmla="*/ 2147483647 w 681"/>
              <a:gd name="T5" fmla="*/ 2147483647 h 159"/>
              <a:gd name="T6" fmla="*/ 0 60000 65536"/>
              <a:gd name="T7" fmla="*/ 0 60000 65536"/>
              <a:gd name="T8" fmla="*/ 0 60000 65536"/>
              <a:gd name="T9" fmla="*/ 0 w 681"/>
              <a:gd name="T10" fmla="*/ 0 h 159"/>
              <a:gd name="T11" fmla="*/ 681 w 681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159">
                <a:moveTo>
                  <a:pt x="0" y="23"/>
                </a:moveTo>
                <a:cubicBezTo>
                  <a:pt x="125" y="11"/>
                  <a:pt x="250" y="0"/>
                  <a:pt x="363" y="23"/>
                </a:cubicBezTo>
                <a:cubicBezTo>
                  <a:pt x="476" y="46"/>
                  <a:pt x="578" y="102"/>
                  <a:pt x="681" y="15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Text Box 33"/>
          <p:cNvSpPr txBox="1">
            <a:spLocks noChangeArrowheads="1"/>
          </p:cNvSpPr>
          <p:nvPr/>
        </p:nvSpPr>
        <p:spPr bwMode="auto">
          <a:xfrm>
            <a:off x="4498975" y="4200525"/>
            <a:ext cx="109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993300"/>
                </a:solidFill>
              </a:rPr>
              <a:t>STMT</a:t>
            </a:r>
            <a:r>
              <a:rPr lang="en-US" altLang="ja-JP" sz="2000" b="1" dirty="0" smtClean="0">
                <a:solidFill>
                  <a:srgbClr val="993300"/>
                </a:solidFill>
              </a:rPr>
              <a:t> 2</a:t>
            </a:r>
            <a:endParaRPr lang="en-US" altLang="ja-JP" sz="2000" b="1" dirty="0">
              <a:solidFill>
                <a:srgbClr val="993300"/>
              </a:solidFill>
            </a:endParaRPr>
          </a:p>
        </p:txBody>
      </p:sp>
      <p:sp>
        <p:nvSpPr>
          <p:cNvPr id="32780" name="Text Box 34"/>
          <p:cNvSpPr txBox="1">
            <a:spLocks noChangeArrowheads="1"/>
          </p:cNvSpPr>
          <p:nvPr/>
        </p:nvSpPr>
        <p:spPr bwMode="auto">
          <a:xfrm>
            <a:off x="1143000" y="4560888"/>
            <a:ext cx="712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2781" name="Text Box 35"/>
          <p:cNvSpPr txBox="1">
            <a:spLocks noChangeArrowheads="1"/>
          </p:cNvSpPr>
          <p:nvPr/>
        </p:nvSpPr>
        <p:spPr bwMode="auto">
          <a:xfrm>
            <a:off x="2871788" y="4560888"/>
            <a:ext cx="712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</a:rPr>
              <a:t>next</a:t>
            </a:r>
          </a:p>
        </p:txBody>
      </p:sp>
      <p:sp>
        <p:nvSpPr>
          <p:cNvPr id="32782" name="Text Box 36"/>
          <p:cNvSpPr txBox="1">
            <a:spLocks noChangeArrowheads="1"/>
          </p:cNvSpPr>
          <p:nvPr/>
        </p:nvSpPr>
        <p:spPr bwMode="auto">
          <a:xfrm>
            <a:off x="4664075" y="4560888"/>
            <a:ext cx="712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993300"/>
                </a:solidFill>
              </a:rPr>
              <a:t>next</a:t>
            </a:r>
          </a:p>
        </p:txBody>
      </p:sp>
      <p:sp>
        <p:nvSpPr>
          <p:cNvPr id="32783" name="Text Box 37"/>
          <p:cNvSpPr txBox="1">
            <a:spLocks noChangeArrowheads="1"/>
          </p:cNvSpPr>
          <p:nvPr/>
        </p:nvSpPr>
        <p:spPr bwMode="auto">
          <a:xfrm>
            <a:off x="977900" y="4957763"/>
            <a:ext cx="109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FF6600"/>
                </a:solidFill>
              </a:rPr>
              <a:t>STMT</a:t>
            </a:r>
            <a:r>
              <a:rPr lang="en-US" altLang="ja-JP" sz="2000" b="1" dirty="0" smtClean="0">
                <a:solidFill>
                  <a:srgbClr val="FF6600"/>
                </a:solidFill>
              </a:rPr>
              <a:t> 6</a:t>
            </a:r>
            <a:endParaRPr lang="en-US" altLang="ja-JP" sz="2000" b="1" dirty="0">
              <a:solidFill>
                <a:srgbClr val="FF6600"/>
              </a:solidFill>
            </a:endParaRPr>
          </a:p>
        </p:txBody>
      </p:sp>
      <p:sp>
        <p:nvSpPr>
          <p:cNvPr id="32784" name="Text Box 38"/>
          <p:cNvSpPr txBox="1">
            <a:spLocks noChangeArrowheads="1"/>
          </p:cNvSpPr>
          <p:nvPr/>
        </p:nvSpPr>
        <p:spPr bwMode="auto">
          <a:xfrm>
            <a:off x="2706688" y="4957763"/>
            <a:ext cx="109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</a:rPr>
              <a:t>STMT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 4</a:t>
            </a:r>
            <a:endParaRPr lang="en-US" altLang="ja-JP" sz="2000" b="1" dirty="0">
              <a:solidFill>
                <a:srgbClr val="0000FF"/>
              </a:solidFill>
            </a:endParaRPr>
          </a:p>
        </p:txBody>
      </p:sp>
      <p:sp>
        <p:nvSpPr>
          <p:cNvPr id="32785" name="Text Box 39"/>
          <p:cNvSpPr txBox="1">
            <a:spLocks noChangeArrowheads="1"/>
          </p:cNvSpPr>
          <p:nvPr/>
        </p:nvSpPr>
        <p:spPr bwMode="auto">
          <a:xfrm>
            <a:off x="4498975" y="4957763"/>
            <a:ext cx="109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993300"/>
                </a:solidFill>
              </a:rPr>
              <a:t>STMT 5</a:t>
            </a:r>
          </a:p>
        </p:txBody>
      </p:sp>
      <p:sp>
        <p:nvSpPr>
          <p:cNvPr id="32786" name="Text Box 40"/>
          <p:cNvSpPr txBox="1">
            <a:spLocks noChangeArrowheads="1"/>
          </p:cNvSpPr>
          <p:nvPr/>
        </p:nvSpPr>
        <p:spPr bwMode="auto">
          <a:xfrm>
            <a:off x="1143000" y="5354638"/>
            <a:ext cx="712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FF6600"/>
                </a:solidFill>
              </a:rPr>
              <a:t>next</a:t>
            </a:r>
          </a:p>
        </p:txBody>
      </p:sp>
      <p:sp>
        <p:nvSpPr>
          <p:cNvPr id="32787" name="Text Box 41"/>
          <p:cNvSpPr txBox="1">
            <a:spLocks noChangeArrowheads="1"/>
          </p:cNvSpPr>
          <p:nvPr/>
        </p:nvSpPr>
        <p:spPr bwMode="auto">
          <a:xfrm>
            <a:off x="2871788" y="5354638"/>
            <a:ext cx="712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</a:rPr>
              <a:t>next</a:t>
            </a:r>
          </a:p>
        </p:txBody>
      </p:sp>
      <p:sp>
        <p:nvSpPr>
          <p:cNvPr id="32788" name="Text Box 43"/>
          <p:cNvSpPr txBox="1">
            <a:spLocks noChangeArrowheads="1"/>
          </p:cNvSpPr>
          <p:nvPr/>
        </p:nvSpPr>
        <p:spPr bwMode="auto">
          <a:xfrm>
            <a:off x="977900" y="5748338"/>
            <a:ext cx="109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FF6600"/>
                </a:solidFill>
              </a:rPr>
              <a:t>STMT 8</a:t>
            </a:r>
          </a:p>
        </p:txBody>
      </p:sp>
      <p:sp>
        <p:nvSpPr>
          <p:cNvPr id="32789" name="Text Box 44"/>
          <p:cNvSpPr txBox="1">
            <a:spLocks noChangeArrowheads="1"/>
          </p:cNvSpPr>
          <p:nvPr/>
        </p:nvSpPr>
        <p:spPr bwMode="auto">
          <a:xfrm>
            <a:off x="2706688" y="5748338"/>
            <a:ext cx="109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</a:rPr>
              <a:t>STMT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 7</a:t>
            </a:r>
            <a:endParaRPr lang="en-US" altLang="ja-JP" sz="2000" b="1" dirty="0">
              <a:solidFill>
                <a:srgbClr val="0000FF"/>
              </a:solidFill>
            </a:endParaRPr>
          </a:p>
        </p:txBody>
      </p:sp>
      <p:sp>
        <p:nvSpPr>
          <p:cNvPr id="32790" name="Text Box 51"/>
          <p:cNvSpPr txBox="1">
            <a:spLocks noChangeArrowheads="1"/>
          </p:cNvSpPr>
          <p:nvPr/>
        </p:nvSpPr>
        <p:spPr bwMode="auto">
          <a:xfrm>
            <a:off x="5867400" y="4344988"/>
            <a:ext cx="32464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ja-JP" sz="2400" b="1" dirty="0">
                <a:solidFill>
                  <a:srgbClr val="000000"/>
                </a:solidFill>
              </a:rPr>
              <a:t> </a:t>
            </a:r>
            <a:r>
              <a:rPr lang="en-US" altLang="ja-JP" sz="2400" b="1" dirty="0">
                <a:solidFill>
                  <a:schemeClr val="accent2"/>
                </a:solidFill>
              </a:rPr>
              <a:t>Dynamic parallelism</a:t>
            </a:r>
          </a:p>
          <a:p>
            <a:r>
              <a:rPr lang="en-US" altLang="ja-JP" sz="2000" b="1" dirty="0">
                <a:solidFill>
                  <a:schemeClr val="accent2"/>
                </a:solidFill>
              </a:rPr>
              <a:t> </a:t>
            </a:r>
            <a:r>
              <a:rPr lang="en-US" altLang="ja-JP" b="1" dirty="0">
                <a:solidFill>
                  <a:schemeClr val="accent2"/>
                </a:solidFill>
              </a:rPr>
              <a:t>  </a:t>
            </a:r>
            <a:r>
              <a:rPr lang="en-US" altLang="ja-JP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set of tasks registered</a:t>
            </a:r>
            <a:endParaRPr lang="en-US" altLang="ja-JP" sz="2000" b="1" dirty="0">
              <a:solidFill>
                <a:schemeClr val="accent2"/>
              </a:solidFill>
            </a:endParaRPr>
          </a:p>
          <a:p>
            <a:r>
              <a:rPr lang="en-US" altLang="ja-JP" sz="2000" b="1" dirty="0">
                <a:solidFill>
                  <a:schemeClr val="accent2"/>
                </a:solidFill>
              </a:rPr>
              <a:t>    on phaser can vary</a:t>
            </a:r>
          </a:p>
        </p:txBody>
      </p:sp>
      <p:sp>
        <p:nvSpPr>
          <p:cNvPr id="32791" name="Line 53"/>
          <p:cNvSpPr>
            <a:spLocks noChangeShapeType="1"/>
          </p:cNvSpPr>
          <p:nvPr/>
        </p:nvSpPr>
        <p:spPr bwMode="auto">
          <a:xfrm>
            <a:off x="1770063" y="4776788"/>
            <a:ext cx="11525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Line 54"/>
          <p:cNvSpPr>
            <a:spLocks noChangeShapeType="1"/>
          </p:cNvSpPr>
          <p:nvPr/>
        </p:nvSpPr>
        <p:spPr bwMode="auto">
          <a:xfrm>
            <a:off x="3498850" y="4776788"/>
            <a:ext cx="1223963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Line 55"/>
          <p:cNvSpPr>
            <a:spLocks noChangeShapeType="1"/>
          </p:cNvSpPr>
          <p:nvPr/>
        </p:nvSpPr>
        <p:spPr bwMode="auto">
          <a:xfrm>
            <a:off x="1770063" y="5568950"/>
            <a:ext cx="1152525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4" name="Text Box 56"/>
          <p:cNvSpPr txBox="1">
            <a:spLocks noChangeArrowheads="1"/>
          </p:cNvSpPr>
          <p:nvPr/>
        </p:nvSpPr>
        <p:spPr bwMode="auto">
          <a:xfrm>
            <a:off x="5759450" y="3357563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T</a:t>
            </a:r>
            <a:r>
              <a:rPr lang="en-US" altLang="ja-JP" sz="2000" b="1" baseline="-25000" dirty="0" smtClean="0">
                <a:solidFill>
                  <a:srgbClr val="FF0000"/>
                </a:solidFill>
                <a:ea typeface="MS Pゴシック" pitchFamily="-92" charset="-128"/>
                <a:cs typeface="MS Pゴシック" pitchFamily="-92" charset="-128"/>
              </a:rPr>
              <a:t>1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,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T</a:t>
            </a:r>
            <a:r>
              <a:rPr lang="en-US" altLang="ja-JP" sz="2000" b="1" baseline="-25000" dirty="0" smtClean="0">
                <a:solidFill>
                  <a:srgbClr val="FF0000"/>
                </a:solidFill>
                <a:ea typeface="MS Pゴシック" pitchFamily="-92" charset="-128"/>
                <a:cs typeface="MS Pゴシック" pitchFamily="-92" charset="-128"/>
              </a:rPr>
              <a:t>2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,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T</a:t>
            </a:r>
            <a:r>
              <a:rPr lang="en-US" altLang="ja-JP" sz="2000" b="1" baseline="-25000" dirty="0" smtClean="0">
                <a:solidFill>
                  <a:srgbClr val="FF0000"/>
                </a:solidFill>
                <a:ea typeface="MS Pゴシック" pitchFamily="-92" charset="-128"/>
                <a:cs typeface="MS Pゴシック" pitchFamily="-92" charset="-128"/>
              </a:rPr>
              <a:t>3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are registered</a:t>
            </a:r>
          </a:p>
          <a:p>
            <a:r>
              <a:rPr lang="en-US" altLang="ja-JP" sz="2000" b="1" dirty="0">
                <a:solidFill>
                  <a:srgbClr val="FF0000"/>
                </a:solidFill>
              </a:rPr>
              <a:t>on phaser </a:t>
            </a:r>
            <a:r>
              <a:rPr lang="en-US" altLang="ja-JP" b="1" dirty="0">
                <a:solidFill>
                  <a:srgbClr val="FF0000"/>
                </a:solidFill>
              </a:rPr>
              <a:t>ph in SIG_WAIT</a:t>
            </a:r>
            <a:endParaRPr lang="en-US" altLang="ja-JP" sz="2000" b="1" baseline="-25000" dirty="0">
              <a:solidFill>
                <a:srgbClr val="FF0000"/>
              </a:solidFill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32795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22FDCF-53FB-6143-B776-3E7D1DE23FB5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cxnSp>
        <p:nvCxnSpPr>
          <p:cNvPr id="32796" name="Straight Connector 21"/>
          <p:cNvCxnSpPr>
            <a:cxnSpLocks noChangeShapeType="1"/>
          </p:cNvCxnSpPr>
          <p:nvPr/>
        </p:nvCxnSpPr>
        <p:spPr bwMode="auto">
          <a:xfrm>
            <a:off x="1066800" y="6572250"/>
            <a:ext cx="4224338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2797" name="Text Box 25"/>
          <p:cNvSpPr txBox="1">
            <a:spLocks noChangeArrowheads="1"/>
          </p:cNvSpPr>
          <p:nvPr/>
        </p:nvSpPr>
        <p:spPr bwMode="auto">
          <a:xfrm>
            <a:off x="1123950" y="6162675"/>
            <a:ext cx="68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wait</a:t>
            </a:r>
          </a:p>
        </p:txBody>
      </p:sp>
      <p:sp>
        <p:nvSpPr>
          <p:cNvPr id="32798" name="Freeform 24"/>
          <p:cNvSpPr>
            <a:spLocks/>
          </p:cNvSpPr>
          <p:nvPr/>
        </p:nvSpPr>
        <p:spPr bwMode="auto">
          <a:xfrm flipV="1">
            <a:off x="1709738" y="6162675"/>
            <a:ext cx="1447800" cy="228600"/>
          </a:xfrm>
          <a:custGeom>
            <a:avLst/>
            <a:gdLst>
              <a:gd name="T0" fmla="*/ 0 w 681"/>
              <a:gd name="T1" fmla="*/ 2147483647 h 159"/>
              <a:gd name="T2" fmla="*/ 2147483647 w 681"/>
              <a:gd name="T3" fmla="*/ 2147483647 h 159"/>
              <a:gd name="T4" fmla="*/ 2147483647 w 681"/>
              <a:gd name="T5" fmla="*/ 2147483647 h 159"/>
              <a:gd name="T6" fmla="*/ 0 60000 65536"/>
              <a:gd name="T7" fmla="*/ 0 60000 65536"/>
              <a:gd name="T8" fmla="*/ 0 60000 65536"/>
              <a:gd name="T9" fmla="*/ 0 w 681"/>
              <a:gd name="T10" fmla="*/ 0 h 159"/>
              <a:gd name="T11" fmla="*/ 681 w 681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159">
                <a:moveTo>
                  <a:pt x="0" y="23"/>
                </a:moveTo>
                <a:cubicBezTo>
                  <a:pt x="125" y="11"/>
                  <a:pt x="250" y="0"/>
                  <a:pt x="363" y="23"/>
                </a:cubicBezTo>
                <a:cubicBezTo>
                  <a:pt x="476" y="46"/>
                  <a:pt x="578" y="102"/>
                  <a:pt x="681" y="15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arrow" w="med" len="med"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9" name="Freeform 24"/>
          <p:cNvSpPr>
            <a:spLocks/>
          </p:cNvSpPr>
          <p:nvPr/>
        </p:nvSpPr>
        <p:spPr bwMode="auto">
          <a:xfrm flipV="1">
            <a:off x="1709738" y="6162675"/>
            <a:ext cx="3276600" cy="228600"/>
          </a:xfrm>
          <a:custGeom>
            <a:avLst/>
            <a:gdLst>
              <a:gd name="T0" fmla="*/ 0 w 681"/>
              <a:gd name="T1" fmla="*/ 2147483647 h 159"/>
              <a:gd name="T2" fmla="*/ 2147483647 w 681"/>
              <a:gd name="T3" fmla="*/ 2147483647 h 159"/>
              <a:gd name="T4" fmla="*/ 2147483647 w 681"/>
              <a:gd name="T5" fmla="*/ 2147483647 h 159"/>
              <a:gd name="T6" fmla="*/ 0 60000 65536"/>
              <a:gd name="T7" fmla="*/ 0 60000 65536"/>
              <a:gd name="T8" fmla="*/ 0 60000 65536"/>
              <a:gd name="T9" fmla="*/ 0 w 681"/>
              <a:gd name="T10" fmla="*/ 0 h 159"/>
              <a:gd name="T11" fmla="*/ 681 w 681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159">
                <a:moveTo>
                  <a:pt x="0" y="23"/>
                </a:moveTo>
                <a:cubicBezTo>
                  <a:pt x="125" y="11"/>
                  <a:pt x="250" y="0"/>
                  <a:pt x="363" y="23"/>
                </a:cubicBezTo>
                <a:cubicBezTo>
                  <a:pt x="476" y="46"/>
                  <a:pt x="578" y="102"/>
                  <a:pt x="681" y="15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arrow" w="med" len="med"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1" name="Rectangle 32"/>
          <p:cNvSpPr>
            <a:spLocks noChangeArrowheads="1"/>
          </p:cNvSpPr>
          <p:nvPr/>
        </p:nvSpPr>
        <p:spPr bwMode="auto">
          <a:xfrm>
            <a:off x="4835525" y="3068638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T</a:t>
            </a:r>
            <a:r>
              <a:rPr lang="en-US" altLang="ja-JP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32803" name="Rectangle 32"/>
          <p:cNvSpPr>
            <a:spLocks noChangeArrowheads="1"/>
          </p:cNvSpPr>
          <p:nvPr/>
        </p:nvSpPr>
        <p:spPr bwMode="auto">
          <a:xfrm>
            <a:off x="3035300" y="3068638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T</a:t>
            </a:r>
            <a:r>
              <a:rPr lang="en-US" altLang="ja-JP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32805" name="Rectangle 32"/>
          <p:cNvSpPr>
            <a:spLocks noChangeArrowheads="1"/>
          </p:cNvSpPr>
          <p:nvPr/>
        </p:nvSpPr>
        <p:spPr bwMode="auto">
          <a:xfrm>
            <a:off x="1258888" y="3068638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 smtClean="0"/>
              <a:t>T</a:t>
            </a:r>
            <a:r>
              <a:rPr lang="en-US" altLang="ja-JP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2806" name="Freeform 28"/>
          <p:cNvSpPr>
            <a:spLocks noChangeAspect="1"/>
          </p:cNvSpPr>
          <p:nvPr/>
        </p:nvSpPr>
        <p:spPr bwMode="auto">
          <a:xfrm>
            <a:off x="1331913" y="3500438"/>
            <a:ext cx="260350" cy="3168650"/>
          </a:xfrm>
          <a:custGeom>
            <a:avLst/>
            <a:gdLst>
              <a:gd name="T0" fmla="*/ 2147483647 w 79"/>
              <a:gd name="T1" fmla="*/ 0 h 710"/>
              <a:gd name="T2" fmla="*/ 2147483647 w 79"/>
              <a:gd name="T3" fmla="*/ 2147483647 h 710"/>
              <a:gd name="T4" fmla="*/ 2147483647 w 79"/>
              <a:gd name="T5" fmla="*/ 2147483647 h 710"/>
              <a:gd name="T6" fmla="*/ 2147483647 w 79"/>
              <a:gd name="T7" fmla="*/ 2147483647 h 710"/>
              <a:gd name="T8" fmla="*/ 2147483647 w 79"/>
              <a:gd name="T9" fmla="*/ 2147483647 h 710"/>
              <a:gd name="T10" fmla="*/ 2147483647 w 79"/>
              <a:gd name="T11" fmla="*/ 2147483647 h 710"/>
              <a:gd name="T12" fmla="*/ 2147483647 w 79"/>
              <a:gd name="T13" fmla="*/ 2147483647 h 710"/>
              <a:gd name="T14" fmla="*/ 2147483647 w 79"/>
              <a:gd name="T15" fmla="*/ 2147483647 h 710"/>
              <a:gd name="T16" fmla="*/ 2147483647 w 79"/>
              <a:gd name="T17" fmla="*/ 2147483647 h 710"/>
              <a:gd name="T18" fmla="*/ 2147483647 w 79"/>
              <a:gd name="T19" fmla="*/ 2147483647 h 710"/>
              <a:gd name="T20" fmla="*/ 2147483647 w 79"/>
              <a:gd name="T21" fmla="*/ 2147483647 h 710"/>
              <a:gd name="T22" fmla="*/ 2147483647 w 79"/>
              <a:gd name="T23" fmla="*/ 2147483647 h 710"/>
              <a:gd name="T24" fmla="*/ 2147483647 w 79"/>
              <a:gd name="T25" fmla="*/ 2147483647 h 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"/>
              <a:gd name="T40" fmla="*/ 0 h 710"/>
              <a:gd name="T41" fmla="*/ 79 w 79"/>
              <a:gd name="T42" fmla="*/ 710 h 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" h="710">
                <a:moveTo>
                  <a:pt x="1" y="0"/>
                </a:moveTo>
                <a:cubicBezTo>
                  <a:pt x="30" y="32"/>
                  <a:pt x="14" y="57"/>
                  <a:pt x="1" y="94"/>
                </a:cubicBezTo>
                <a:cubicBezTo>
                  <a:pt x="14" y="99"/>
                  <a:pt x="35" y="94"/>
                  <a:pt x="41" y="107"/>
                </a:cubicBezTo>
                <a:cubicBezTo>
                  <a:pt x="48" y="120"/>
                  <a:pt x="8" y="161"/>
                  <a:pt x="1" y="168"/>
                </a:cubicBezTo>
                <a:cubicBezTo>
                  <a:pt x="11" y="197"/>
                  <a:pt x="20" y="226"/>
                  <a:pt x="28" y="255"/>
                </a:cubicBezTo>
                <a:cubicBezTo>
                  <a:pt x="20" y="276"/>
                  <a:pt x="9" y="294"/>
                  <a:pt x="1" y="315"/>
                </a:cubicBezTo>
                <a:cubicBezTo>
                  <a:pt x="20" y="327"/>
                  <a:pt x="32" y="340"/>
                  <a:pt x="48" y="355"/>
                </a:cubicBezTo>
                <a:cubicBezTo>
                  <a:pt x="59" y="390"/>
                  <a:pt x="33" y="401"/>
                  <a:pt x="14" y="429"/>
                </a:cubicBezTo>
                <a:cubicBezTo>
                  <a:pt x="0" y="477"/>
                  <a:pt x="10" y="500"/>
                  <a:pt x="54" y="516"/>
                </a:cubicBezTo>
                <a:cubicBezTo>
                  <a:pt x="65" y="526"/>
                  <a:pt x="79" y="531"/>
                  <a:pt x="61" y="549"/>
                </a:cubicBezTo>
                <a:cubicBezTo>
                  <a:pt x="50" y="560"/>
                  <a:pt x="21" y="576"/>
                  <a:pt x="21" y="576"/>
                </a:cubicBezTo>
                <a:cubicBezTo>
                  <a:pt x="10" y="608"/>
                  <a:pt x="11" y="631"/>
                  <a:pt x="41" y="650"/>
                </a:cubicBezTo>
                <a:cubicBezTo>
                  <a:pt x="62" y="682"/>
                  <a:pt x="53" y="710"/>
                  <a:pt x="14" y="710"/>
                </a:cubicBezTo>
              </a:path>
            </a:pathLst>
          </a:custGeom>
          <a:noFill/>
          <a:ln w="285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7" name="Freeform 28"/>
          <p:cNvSpPr>
            <a:spLocks noChangeAspect="1"/>
          </p:cNvSpPr>
          <p:nvPr/>
        </p:nvSpPr>
        <p:spPr bwMode="auto">
          <a:xfrm>
            <a:off x="3187700" y="4149725"/>
            <a:ext cx="160338" cy="1944688"/>
          </a:xfrm>
          <a:custGeom>
            <a:avLst/>
            <a:gdLst>
              <a:gd name="T0" fmla="*/ 2147483647 w 79"/>
              <a:gd name="T1" fmla="*/ 0 h 710"/>
              <a:gd name="T2" fmla="*/ 2147483647 w 79"/>
              <a:gd name="T3" fmla="*/ 2147483647 h 710"/>
              <a:gd name="T4" fmla="*/ 2147483647 w 79"/>
              <a:gd name="T5" fmla="*/ 2147483647 h 710"/>
              <a:gd name="T6" fmla="*/ 2147483647 w 79"/>
              <a:gd name="T7" fmla="*/ 2147483647 h 710"/>
              <a:gd name="T8" fmla="*/ 2147483647 w 79"/>
              <a:gd name="T9" fmla="*/ 2147483647 h 710"/>
              <a:gd name="T10" fmla="*/ 2147483647 w 79"/>
              <a:gd name="T11" fmla="*/ 2147483647 h 710"/>
              <a:gd name="T12" fmla="*/ 2147483647 w 79"/>
              <a:gd name="T13" fmla="*/ 2147483647 h 710"/>
              <a:gd name="T14" fmla="*/ 2147483647 w 79"/>
              <a:gd name="T15" fmla="*/ 2147483647 h 710"/>
              <a:gd name="T16" fmla="*/ 2147483647 w 79"/>
              <a:gd name="T17" fmla="*/ 2147483647 h 710"/>
              <a:gd name="T18" fmla="*/ 2147483647 w 79"/>
              <a:gd name="T19" fmla="*/ 2147483647 h 710"/>
              <a:gd name="T20" fmla="*/ 2147483647 w 79"/>
              <a:gd name="T21" fmla="*/ 2147483647 h 710"/>
              <a:gd name="T22" fmla="*/ 2147483647 w 79"/>
              <a:gd name="T23" fmla="*/ 2147483647 h 710"/>
              <a:gd name="T24" fmla="*/ 2147483647 w 79"/>
              <a:gd name="T25" fmla="*/ 2147483647 h 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"/>
              <a:gd name="T40" fmla="*/ 0 h 710"/>
              <a:gd name="T41" fmla="*/ 79 w 79"/>
              <a:gd name="T42" fmla="*/ 710 h 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" h="710">
                <a:moveTo>
                  <a:pt x="1" y="0"/>
                </a:moveTo>
                <a:cubicBezTo>
                  <a:pt x="30" y="32"/>
                  <a:pt x="14" y="57"/>
                  <a:pt x="1" y="94"/>
                </a:cubicBezTo>
                <a:cubicBezTo>
                  <a:pt x="14" y="99"/>
                  <a:pt x="35" y="94"/>
                  <a:pt x="41" y="107"/>
                </a:cubicBezTo>
                <a:cubicBezTo>
                  <a:pt x="48" y="120"/>
                  <a:pt x="8" y="161"/>
                  <a:pt x="1" y="168"/>
                </a:cubicBezTo>
                <a:cubicBezTo>
                  <a:pt x="11" y="197"/>
                  <a:pt x="20" y="226"/>
                  <a:pt x="28" y="255"/>
                </a:cubicBezTo>
                <a:cubicBezTo>
                  <a:pt x="20" y="276"/>
                  <a:pt x="9" y="294"/>
                  <a:pt x="1" y="315"/>
                </a:cubicBezTo>
                <a:cubicBezTo>
                  <a:pt x="20" y="327"/>
                  <a:pt x="32" y="340"/>
                  <a:pt x="48" y="355"/>
                </a:cubicBezTo>
                <a:cubicBezTo>
                  <a:pt x="59" y="390"/>
                  <a:pt x="33" y="401"/>
                  <a:pt x="14" y="429"/>
                </a:cubicBezTo>
                <a:cubicBezTo>
                  <a:pt x="0" y="477"/>
                  <a:pt x="10" y="500"/>
                  <a:pt x="54" y="516"/>
                </a:cubicBezTo>
                <a:cubicBezTo>
                  <a:pt x="65" y="526"/>
                  <a:pt x="79" y="531"/>
                  <a:pt x="61" y="549"/>
                </a:cubicBezTo>
                <a:cubicBezTo>
                  <a:pt x="50" y="560"/>
                  <a:pt x="21" y="576"/>
                  <a:pt x="21" y="576"/>
                </a:cubicBezTo>
                <a:cubicBezTo>
                  <a:pt x="10" y="608"/>
                  <a:pt x="11" y="631"/>
                  <a:pt x="41" y="650"/>
                </a:cubicBezTo>
                <a:cubicBezTo>
                  <a:pt x="62" y="682"/>
                  <a:pt x="53" y="710"/>
                  <a:pt x="14" y="710"/>
                </a:cubicBezTo>
              </a:path>
            </a:pathLst>
          </a:custGeom>
          <a:noFill/>
          <a:ln w="285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8" name="Freeform 28"/>
          <p:cNvSpPr>
            <a:spLocks noChangeAspect="1"/>
          </p:cNvSpPr>
          <p:nvPr/>
        </p:nvSpPr>
        <p:spPr bwMode="auto">
          <a:xfrm>
            <a:off x="4987925" y="4149725"/>
            <a:ext cx="160338" cy="1944688"/>
          </a:xfrm>
          <a:custGeom>
            <a:avLst/>
            <a:gdLst>
              <a:gd name="T0" fmla="*/ 2147483647 w 79"/>
              <a:gd name="T1" fmla="*/ 0 h 710"/>
              <a:gd name="T2" fmla="*/ 2147483647 w 79"/>
              <a:gd name="T3" fmla="*/ 2147483647 h 710"/>
              <a:gd name="T4" fmla="*/ 2147483647 w 79"/>
              <a:gd name="T5" fmla="*/ 2147483647 h 710"/>
              <a:gd name="T6" fmla="*/ 2147483647 w 79"/>
              <a:gd name="T7" fmla="*/ 2147483647 h 710"/>
              <a:gd name="T8" fmla="*/ 2147483647 w 79"/>
              <a:gd name="T9" fmla="*/ 2147483647 h 710"/>
              <a:gd name="T10" fmla="*/ 2147483647 w 79"/>
              <a:gd name="T11" fmla="*/ 2147483647 h 710"/>
              <a:gd name="T12" fmla="*/ 2147483647 w 79"/>
              <a:gd name="T13" fmla="*/ 2147483647 h 710"/>
              <a:gd name="T14" fmla="*/ 2147483647 w 79"/>
              <a:gd name="T15" fmla="*/ 2147483647 h 710"/>
              <a:gd name="T16" fmla="*/ 2147483647 w 79"/>
              <a:gd name="T17" fmla="*/ 2147483647 h 710"/>
              <a:gd name="T18" fmla="*/ 2147483647 w 79"/>
              <a:gd name="T19" fmla="*/ 2147483647 h 710"/>
              <a:gd name="T20" fmla="*/ 2147483647 w 79"/>
              <a:gd name="T21" fmla="*/ 2147483647 h 710"/>
              <a:gd name="T22" fmla="*/ 2147483647 w 79"/>
              <a:gd name="T23" fmla="*/ 2147483647 h 710"/>
              <a:gd name="T24" fmla="*/ 2147483647 w 79"/>
              <a:gd name="T25" fmla="*/ 2147483647 h 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9"/>
              <a:gd name="T40" fmla="*/ 0 h 710"/>
              <a:gd name="T41" fmla="*/ 79 w 79"/>
              <a:gd name="T42" fmla="*/ 710 h 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9" h="710">
                <a:moveTo>
                  <a:pt x="1" y="0"/>
                </a:moveTo>
                <a:cubicBezTo>
                  <a:pt x="30" y="32"/>
                  <a:pt x="14" y="57"/>
                  <a:pt x="1" y="94"/>
                </a:cubicBezTo>
                <a:cubicBezTo>
                  <a:pt x="14" y="99"/>
                  <a:pt x="35" y="94"/>
                  <a:pt x="41" y="107"/>
                </a:cubicBezTo>
                <a:cubicBezTo>
                  <a:pt x="48" y="120"/>
                  <a:pt x="8" y="161"/>
                  <a:pt x="1" y="168"/>
                </a:cubicBezTo>
                <a:cubicBezTo>
                  <a:pt x="11" y="197"/>
                  <a:pt x="20" y="226"/>
                  <a:pt x="28" y="255"/>
                </a:cubicBezTo>
                <a:cubicBezTo>
                  <a:pt x="20" y="276"/>
                  <a:pt x="9" y="294"/>
                  <a:pt x="1" y="315"/>
                </a:cubicBezTo>
                <a:cubicBezTo>
                  <a:pt x="20" y="327"/>
                  <a:pt x="32" y="340"/>
                  <a:pt x="48" y="355"/>
                </a:cubicBezTo>
                <a:cubicBezTo>
                  <a:pt x="59" y="390"/>
                  <a:pt x="33" y="401"/>
                  <a:pt x="14" y="429"/>
                </a:cubicBezTo>
                <a:cubicBezTo>
                  <a:pt x="0" y="477"/>
                  <a:pt x="10" y="500"/>
                  <a:pt x="54" y="516"/>
                </a:cubicBezTo>
                <a:cubicBezTo>
                  <a:pt x="65" y="526"/>
                  <a:pt x="79" y="531"/>
                  <a:pt x="61" y="549"/>
                </a:cubicBezTo>
                <a:cubicBezTo>
                  <a:pt x="50" y="560"/>
                  <a:pt x="21" y="576"/>
                  <a:pt x="21" y="576"/>
                </a:cubicBezTo>
                <a:cubicBezTo>
                  <a:pt x="10" y="608"/>
                  <a:pt x="11" y="631"/>
                  <a:pt x="41" y="650"/>
                </a:cubicBezTo>
                <a:cubicBezTo>
                  <a:pt x="62" y="682"/>
                  <a:pt x="53" y="710"/>
                  <a:pt x="14" y="710"/>
                </a:cubicBezTo>
              </a:path>
            </a:pathLst>
          </a:custGeom>
          <a:noFill/>
          <a:ln w="28575">
            <a:solidFill>
              <a:schemeClr val="tx1">
                <a:alpha val="50195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rgbClr val="009999"/>
                </a:solidFill>
              </a:rPr>
              <a:t>Phaser Accumulators for Reduction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200" y="1295400"/>
            <a:ext cx="8950030" cy="504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700" b="1" dirty="0">
                <a:latin typeface="Courier New" pitchFamily="-107" charset="0"/>
              </a:rPr>
              <a:t>phaser </a:t>
            </a:r>
            <a:r>
              <a:rPr lang="en-US" altLang="ja-JP" sz="1700" b="1" dirty="0">
                <a:solidFill>
                  <a:srgbClr val="0033CC"/>
                </a:solidFill>
                <a:latin typeface="Courier New" pitchFamily="-107" charset="0"/>
              </a:rPr>
              <a:t>ph</a:t>
            </a:r>
            <a:r>
              <a:rPr lang="en-US" altLang="ja-JP" sz="1700" b="1" dirty="0">
                <a:latin typeface="Courier New" pitchFamily="-107" charset="0"/>
              </a:rPr>
              <a:t> = new </a:t>
            </a:r>
            <a:r>
              <a:rPr lang="en-US" altLang="ja-JP" sz="1700" b="1" dirty="0" err="1">
                <a:latin typeface="Courier New" pitchFamily="-107" charset="0"/>
              </a:rPr>
              <a:t>phaser</a:t>
            </a:r>
            <a:r>
              <a:rPr lang="en-US" altLang="ja-JP" sz="1700" b="1" dirty="0" err="1" smtClean="0">
                <a:latin typeface="Courier New" pitchFamily="-107" charset="0"/>
              </a:rPr>
              <a:t>(SIG_WAIT</a:t>
            </a:r>
            <a:r>
              <a:rPr lang="en-US" altLang="ja-JP" sz="1700" b="1" dirty="0" smtClean="0">
                <a:latin typeface="Courier New" pitchFamily="-107" charset="0"/>
              </a:rPr>
              <a:t>)</a:t>
            </a:r>
            <a:r>
              <a:rPr lang="en-US" altLang="ja-JP" sz="1700" b="1" dirty="0">
                <a:latin typeface="Courier New" pitchFamily="-107" charset="0"/>
              </a:rPr>
              <a:t>;</a:t>
            </a:r>
          </a:p>
          <a:p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accumulator a = new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7" charset="0"/>
              </a:rPr>
              <a:t>accumulator(</a:t>
            </a:r>
            <a:r>
              <a:rPr lang="en-US" altLang="ja-JP" sz="1700" b="1" dirty="0" err="1">
                <a:solidFill>
                  <a:srgbClr val="0033CC"/>
                </a:solidFill>
                <a:latin typeface="Courier New" pitchFamily="-107" charset="0"/>
              </a:rPr>
              <a:t>ph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,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7" charset="0"/>
              </a:rPr>
              <a:t>accumulator.SUM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,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7" charset="0"/>
              </a:rPr>
              <a:t>int.class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);</a:t>
            </a:r>
          </a:p>
          <a:p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accumulator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7" charset="0"/>
              </a:rPr>
              <a:t>b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 = new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7" charset="0"/>
              </a:rPr>
              <a:t>accumulator(</a:t>
            </a:r>
            <a:r>
              <a:rPr lang="en-US" altLang="ja-JP" sz="1700" b="1" dirty="0" err="1">
                <a:solidFill>
                  <a:srgbClr val="0033CC"/>
                </a:solidFill>
                <a:latin typeface="Courier New" pitchFamily="-107" charset="0"/>
              </a:rPr>
              <a:t>ph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,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7" charset="0"/>
              </a:rPr>
              <a:t>accumulator.MIN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,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7" charset="0"/>
              </a:rPr>
              <a:t>double.class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);</a:t>
            </a:r>
          </a:p>
          <a:p>
            <a:endParaRPr lang="en-US" altLang="ja-JP" sz="1700" b="1" dirty="0">
              <a:solidFill>
                <a:srgbClr val="FF0000"/>
              </a:solidFill>
              <a:latin typeface="Courier New" pitchFamily="-107" charset="0"/>
            </a:endParaRPr>
          </a:p>
          <a:p>
            <a:endParaRPr lang="en-US" altLang="ja-JP" sz="1700" b="1" dirty="0" smtClean="0">
              <a:solidFill>
                <a:srgbClr val="FF0000"/>
              </a:solidFill>
              <a:latin typeface="Courier New" pitchFamily="-107" charset="0"/>
            </a:endParaRPr>
          </a:p>
          <a:p>
            <a:r>
              <a:rPr lang="en-US" altLang="ja-JP" sz="1700" b="1" dirty="0" smtClean="0">
                <a:solidFill>
                  <a:srgbClr val="000000"/>
                </a:solidFill>
                <a:latin typeface="Courier New" pitchFamily="-105" charset="0"/>
              </a:rPr>
              <a:t>// foreach creates one task per iteration</a:t>
            </a:r>
          </a:p>
          <a:p>
            <a:r>
              <a:rPr lang="en-US" altLang="ja-JP" sz="1700" b="1" dirty="0" smtClean="0">
                <a:latin typeface="Courier New" pitchFamily="-107" charset="0"/>
              </a:rPr>
              <a:t>foreach </a:t>
            </a:r>
            <a:r>
              <a:rPr lang="en-US" altLang="ja-JP" sz="1700" b="1" dirty="0">
                <a:latin typeface="Courier New" pitchFamily="-107" charset="0"/>
              </a:rPr>
              <a:t>(point [</a:t>
            </a:r>
            <a:r>
              <a:rPr lang="en-US" altLang="ja-JP" sz="1700" b="1" dirty="0" err="1">
                <a:latin typeface="Courier New" pitchFamily="-107" charset="0"/>
              </a:rPr>
              <a:t>i</a:t>
            </a:r>
            <a:r>
              <a:rPr lang="en-US" altLang="ja-JP" sz="1700" b="1" dirty="0">
                <a:latin typeface="Courier New" pitchFamily="-107" charset="0"/>
              </a:rPr>
              <a:t>] : [0:n-1]) phased (ph</a:t>
            </a:r>
            <a:r>
              <a:rPr lang="en-US" altLang="ja-JP" sz="1700" b="1" dirty="0" smtClean="0">
                <a:latin typeface="Courier New" pitchFamily="-107" charset="0"/>
              </a:rPr>
              <a:t>&lt;SIG_WAIT&gt;</a:t>
            </a:r>
            <a:r>
              <a:rPr lang="en-US" altLang="ja-JP" sz="1700" b="1" dirty="0">
                <a:latin typeface="Courier New" pitchFamily="-107" charset="0"/>
              </a:rPr>
              <a:t>) {</a:t>
            </a:r>
          </a:p>
          <a:p>
            <a:r>
              <a:rPr lang="en-US" altLang="ja-JP" sz="1700" b="1" dirty="0">
                <a:latin typeface="Courier New" pitchFamily="-107" charset="0"/>
              </a:rPr>
              <a:t>   </a:t>
            </a:r>
            <a:r>
              <a:rPr lang="en-US" altLang="ja-JP" sz="1700" b="1" dirty="0" err="1">
                <a:latin typeface="Courier New" pitchFamily="-107" charset="0"/>
              </a:rPr>
              <a:t>int</a:t>
            </a:r>
            <a:r>
              <a:rPr lang="en-US" altLang="ja-JP" sz="1700" b="1" dirty="0">
                <a:latin typeface="Courier New" pitchFamily="-107" charset="0"/>
              </a:rPr>
              <a:t> iv = 2*</a:t>
            </a:r>
            <a:r>
              <a:rPr lang="en-US" altLang="ja-JP" sz="1700" b="1" dirty="0" err="1">
                <a:latin typeface="Courier New" pitchFamily="-107" charset="0"/>
              </a:rPr>
              <a:t>i</a:t>
            </a:r>
            <a:r>
              <a:rPr lang="en-US" altLang="ja-JP" sz="1700" b="1" dirty="0">
                <a:latin typeface="Courier New" pitchFamily="-107" charset="0"/>
              </a:rPr>
              <a:t> + </a:t>
            </a:r>
            <a:r>
              <a:rPr lang="en-US" altLang="ja-JP" sz="1700" b="1" dirty="0" err="1">
                <a:latin typeface="Courier New" pitchFamily="-107" charset="0"/>
              </a:rPr>
              <a:t>j</a:t>
            </a:r>
            <a:r>
              <a:rPr lang="en-US" altLang="ja-JP" sz="1700" b="1" dirty="0">
                <a:latin typeface="Courier New" pitchFamily="-107" charset="0"/>
              </a:rPr>
              <a:t>;</a:t>
            </a:r>
          </a:p>
          <a:p>
            <a:r>
              <a:rPr lang="en-US" altLang="ja-JP" sz="1700" b="1" dirty="0">
                <a:latin typeface="Courier New" pitchFamily="-107" charset="0"/>
              </a:rPr>
              <a:t>   double </a:t>
            </a:r>
            <a:r>
              <a:rPr lang="en-US" altLang="ja-JP" sz="1700" b="1" dirty="0" err="1">
                <a:latin typeface="Courier New" pitchFamily="-107" charset="0"/>
              </a:rPr>
              <a:t>dv</a:t>
            </a:r>
            <a:r>
              <a:rPr lang="en-US" altLang="ja-JP" sz="1700" b="1" dirty="0">
                <a:latin typeface="Courier New" pitchFamily="-107" charset="0"/>
              </a:rPr>
              <a:t> = -1.5*</a:t>
            </a:r>
            <a:r>
              <a:rPr lang="en-US" altLang="ja-JP" sz="1700" b="1" dirty="0" err="1">
                <a:latin typeface="Courier New" pitchFamily="-107" charset="0"/>
              </a:rPr>
              <a:t>i</a:t>
            </a:r>
            <a:r>
              <a:rPr lang="en-US" altLang="ja-JP" sz="1700" b="1" dirty="0">
                <a:latin typeface="Courier New" pitchFamily="-107" charset="0"/>
              </a:rPr>
              <a:t> + </a:t>
            </a:r>
            <a:r>
              <a:rPr lang="en-US" altLang="ja-JP" sz="1700" b="1" dirty="0" err="1">
                <a:latin typeface="Courier New" pitchFamily="-107" charset="0"/>
              </a:rPr>
              <a:t>j</a:t>
            </a:r>
            <a:r>
              <a:rPr lang="en-US" altLang="ja-JP" sz="1700" b="1" dirty="0">
                <a:latin typeface="Courier New" pitchFamily="-107" charset="0"/>
              </a:rPr>
              <a:t>;</a:t>
            </a:r>
          </a:p>
          <a:p>
            <a:r>
              <a:rPr lang="en-US" altLang="ja-JP" sz="1700" b="1" dirty="0">
                <a:latin typeface="Courier New" pitchFamily="-107" charset="0"/>
              </a:rPr>
              <a:t>  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7" charset="0"/>
              </a:rPr>
              <a:t>a.send(iv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);</a:t>
            </a:r>
          </a:p>
          <a:p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  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7" charset="0"/>
              </a:rPr>
              <a:t>b.send(dv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)</a:t>
            </a:r>
            <a:r>
              <a:rPr lang="en-US" altLang="ja-JP" sz="1700" b="1" dirty="0" smtClean="0">
                <a:solidFill>
                  <a:srgbClr val="FF0000"/>
                </a:solidFill>
                <a:latin typeface="Courier New" pitchFamily="-107" charset="0"/>
              </a:rPr>
              <a:t>;</a:t>
            </a:r>
          </a:p>
          <a:p>
            <a:r>
              <a:rPr lang="en-US" altLang="ja-JP" sz="1700" b="1" dirty="0" smtClean="0">
                <a:solidFill>
                  <a:srgbClr val="FF0000"/>
                </a:solidFill>
                <a:latin typeface="Courier New" pitchFamily="-107" charset="0"/>
              </a:rPr>
              <a:t>   </a:t>
            </a:r>
            <a:r>
              <a:rPr lang="en-US" altLang="ja-JP" sz="1700" b="1" dirty="0" smtClean="0">
                <a:latin typeface="Courier New" pitchFamily="-107" charset="0"/>
              </a:rPr>
              <a:t>// Do other work before next</a:t>
            </a:r>
          </a:p>
          <a:p>
            <a:endParaRPr lang="en-US" altLang="ja-JP" sz="1700" b="1" dirty="0">
              <a:solidFill>
                <a:srgbClr val="0033CC"/>
              </a:solidFill>
              <a:latin typeface="Courier New" pitchFamily="-107" charset="0"/>
            </a:endParaRPr>
          </a:p>
          <a:p>
            <a:r>
              <a:rPr lang="en-US" altLang="ja-JP" sz="1700" b="1" dirty="0">
                <a:solidFill>
                  <a:srgbClr val="0033CC"/>
                </a:solidFill>
                <a:latin typeface="Courier New" pitchFamily="-107" charset="0"/>
              </a:rPr>
              <a:t>   next;</a:t>
            </a:r>
          </a:p>
          <a:p>
            <a:endParaRPr lang="en-US" altLang="ja-JP" sz="1700" b="1" dirty="0">
              <a:latin typeface="Courier New" pitchFamily="-107" charset="0"/>
            </a:endParaRPr>
          </a:p>
          <a:p>
            <a:r>
              <a:rPr lang="en-US" altLang="ja-JP" sz="1700" b="1" dirty="0">
                <a:latin typeface="Courier New" pitchFamily="-107" charset="0"/>
              </a:rPr>
              <a:t>   </a:t>
            </a:r>
            <a:r>
              <a:rPr lang="en-US" altLang="ja-JP" sz="1700" b="1" dirty="0" err="1">
                <a:latin typeface="Courier New" pitchFamily="-107" charset="0"/>
              </a:rPr>
              <a:t>int</a:t>
            </a:r>
            <a:r>
              <a:rPr lang="en-US" altLang="ja-JP" sz="1700" b="1" dirty="0">
                <a:latin typeface="Courier New" pitchFamily="-107" charset="0"/>
              </a:rPr>
              <a:t> sum =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7" charset="0"/>
              </a:rPr>
              <a:t>a.result().intValue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()</a:t>
            </a:r>
            <a:r>
              <a:rPr lang="en-US" altLang="ja-JP" sz="1700" b="1" dirty="0">
                <a:latin typeface="Courier New" pitchFamily="-107" charset="0"/>
              </a:rPr>
              <a:t>;</a:t>
            </a:r>
          </a:p>
          <a:p>
            <a:r>
              <a:rPr lang="en-US" altLang="ja-JP" sz="1700" b="1" dirty="0">
                <a:latin typeface="Courier New" pitchFamily="-107" charset="0"/>
              </a:rPr>
              <a:t>   double min = </a:t>
            </a:r>
            <a:r>
              <a:rPr lang="en-US" altLang="ja-JP" sz="1700" b="1" dirty="0" err="1">
                <a:solidFill>
                  <a:srgbClr val="FF0000"/>
                </a:solidFill>
                <a:latin typeface="Courier New" pitchFamily="-107" charset="0"/>
              </a:rPr>
              <a:t>b.result().doubleValue</a:t>
            </a:r>
            <a:r>
              <a:rPr lang="en-US" altLang="ja-JP" sz="1700" b="1" dirty="0">
                <a:solidFill>
                  <a:srgbClr val="FF0000"/>
                </a:solidFill>
                <a:latin typeface="Courier New" pitchFamily="-107" charset="0"/>
              </a:rPr>
              <a:t>();</a:t>
            </a:r>
          </a:p>
          <a:p>
            <a:r>
              <a:rPr lang="en-US" altLang="ja-JP" sz="1700" b="1" dirty="0">
                <a:latin typeface="Courier New" pitchFamily="-107" charset="0"/>
              </a:rPr>
              <a:t>   …</a:t>
            </a:r>
          </a:p>
          <a:p>
            <a:r>
              <a:rPr lang="en-US" altLang="ja-JP" sz="1700" b="1" dirty="0">
                <a:latin typeface="Courier New" pitchFamily="-107" charset="0"/>
              </a:rPr>
              <a:t>}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97237" y="3734355"/>
            <a:ext cx="3789363" cy="369887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send: </a:t>
            </a:r>
            <a:r>
              <a:rPr lang="en-US" altLang="ja-JP" dirty="0"/>
              <a:t>Send a value to accumulator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59013" y="4648755"/>
            <a:ext cx="4598987" cy="369887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0033CC"/>
                </a:solidFill>
              </a:rPr>
              <a:t>next</a:t>
            </a:r>
            <a:r>
              <a:rPr lang="en-US" altLang="ja-JP" b="1">
                <a:solidFill>
                  <a:srgbClr val="FF0000"/>
                </a:solidFill>
              </a:rPr>
              <a:t>: </a:t>
            </a:r>
            <a:r>
              <a:rPr lang="en-US" altLang="ja-JP"/>
              <a:t>Barrier operation; advance the phase</a:t>
            </a:r>
            <a:endParaRPr lang="en-US" altLang="ja-JP">
              <a:solidFill>
                <a:srgbClr val="FF0000"/>
              </a:solidFill>
            </a:endParaRPr>
          </a:p>
        </p:txBody>
      </p:sp>
      <p:sp>
        <p:nvSpPr>
          <p:cNvPr id="37894" name="Text Box 31"/>
          <p:cNvSpPr txBox="1">
            <a:spLocks noChangeArrowheads="1"/>
          </p:cNvSpPr>
          <p:nvPr/>
        </p:nvSpPr>
        <p:spPr bwMode="auto">
          <a:xfrm>
            <a:off x="2362200" y="5879068"/>
            <a:ext cx="6471355" cy="369332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result: </a:t>
            </a:r>
            <a:r>
              <a:rPr lang="en-US" altLang="ja-JP" dirty="0"/>
              <a:t>Get the result from </a:t>
            </a:r>
            <a:r>
              <a:rPr lang="en-US" altLang="ja-JP" i="1" dirty="0"/>
              <a:t>previous </a:t>
            </a:r>
            <a:r>
              <a:rPr lang="en-US" altLang="ja-JP" dirty="0" smtClean="0"/>
              <a:t>phase (no race condition)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7896" name="Text Box 33"/>
          <p:cNvSpPr txBox="1">
            <a:spLocks noChangeArrowheads="1"/>
          </p:cNvSpPr>
          <p:nvPr/>
        </p:nvSpPr>
        <p:spPr bwMode="auto">
          <a:xfrm>
            <a:off x="4495800" y="2209800"/>
            <a:ext cx="4071938" cy="369888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Allocation: </a:t>
            </a:r>
            <a:r>
              <a:rPr lang="en-US" altLang="ja-JP"/>
              <a:t>Specify operator and type</a:t>
            </a:r>
            <a:endParaRPr lang="en-US" altLang="ja-JP">
              <a:solidFill>
                <a:srgbClr val="FF0000"/>
              </a:solidFill>
            </a:endParaRPr>
          </a:p>
        </p:txBody>
      </p:sp>
      <p:sp>
        <p:nvSpPr>
          <p:cNvPr id="3789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17160E-416A-DC47-A76D-FB1C6632845D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18744</TotalTime>
  <Words>4070</Words>
  <Application>Microsoft Macintosh PowerPoint</Application>
  <PresentationFormat>On-screen Show (4:3)</PresentationFormat>
  <Paragraphs>906</Paragraphs>
  <Slides>43</Slides>
  <Notes>32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標準デザイン</vt:lpstr>
      <vt:lpstr>Visio</vt:lpstr>
      <vt:lpstr>Hierarchical Phasers for Scalable Synchronization and Reductions in Dynamic Parallelism</vt:lpstr>
      <vt:lpstr>Introduction</vt:lpstr>
      <vt:lpstr>Introduction</vt:lpstr>
      <vt:lpstr>Outline</vt:lpstr>
      <vt:lpstr>Async and Finish</vt:lpstr>
      <vt:lpstr>Phasers</vt:lpstr>
      <vt:lpstr>Phasers</vt:lpstr>
      <vt:lpstr>Using Phasers as Barriers with Dynamic Parallelism</vt:lpstr>
      <vt:lpstr>Phaser Accumulators for Reduction</vt:lpstr>
      <vt:lpstr>Scalability Limitations of Single-level  Barrier + Reduction (EPCC Syncbench) on Sun 128-thread Niagara T2</vt:lpstr>
      <vt:lpstr>Outline</vt:lpstr>
      <vt:lpstr>Flat Barrier vs. Tree-Based Barriers</vt:lpstr>
      <vt:lpstr>Flat Barrier Implementation</vt:lpstr>
      <vt:lpstr>API for Tree-based Phasers</vt:lpstr>
      <vt:lpstr>Tree-based Barrier Implementation</vt:lpstr>
      <vt:lpstr>Flat Accumulation Implementation</vt:lpstr>
      <vt:lpstr>Tree-Based Accumulation Implementation</vt:lpstr>
      <vt:lpstr>Outline</vt:lpstr>
      <vt:lpstr>Experimental Setup</vt:lpstr>
      <vt:lpstr>Experimental Setup</vt:lpstr>
      <vt:lpstr>Barrier Performance with EPCC Syncbench on Sun 128-thread Niagara T2</vt:lpstr>
      <vt:lpstr>Barrier + Reduction with EPCC Syncbench on Sun 128-thread Niagara T2</vt:lpstr>
      <vt:lpstr>Barrier Performance with EPCC Syncbench on IBM 128-thread Power7 (Preliminary Results)</vt:lpstr>
      <vt:lpstr>Barrier + Reduction with EPCC Syncbench on IBM 128-thread Power7</vt:lpstr>
      <vt:lpstr>Impact of (# Tiers, Degree) Phaser Configuration on Sun 128-thread Niagara T2</vt:lpstr>
      <vt:lpstr>Impact of (# Tiers, Degree) Phaser Configuration on IBM 128-thread Power7</vt:lpstr>
      <vt:lpstr>Application Benchmark Performance on Sun 128-thread Niagara T2</vt:lpstr>
      <vt:lpstr>Preliminary Application Benchmark Performance  on IBM Power7 (SMT=1, 32-thread)</vt:lpstr>
      <vt:lpstr>Preliminary Application Benchmark Performance on IBM Power7 (SMT=2, 64-thread)</vt:lpstr>
      <vt:lpstr>Preliminary Application Benchmark Performance on IBM Power7 (SMT=4, 128-thread)</vt:lpstr>
      <vt:lpstr>Related Work</vt:lpstr>
      <vt:lpstr>Conclusion</vt:lpstr>
      <vt:lpstr>Backup Slides</vt:lpstr>
      <vt:lpstr>java.util.concurrent.Phaser library in Java 7</vt:lpstr>
      <vt:lpstr>Tree Allocation</vt:lpstr>
      <vt:lpstr>Task Registration (Local)</vt:lpstr>
      <vt:lpstr>Task Registration (Remote)</vt:lpstr>
      <vt:lpstr>Task Registration (Remote)</vt:lpstr>
      <vt:lpstr>Pipeline Parallelism with Phasers</vt:lpstr>
      <vt:lpstr>Thread Suspensions for Workers</vt:lpstr>
      <vt:lpstr>Wake suspended Workers</vt:lpstr>
      <vt:lpstr>Accumulator API</vt:lpstr>
      <vt:lpstr>Different implementations for the accumulator API</vt:lpstr>
    </vt:vector>
  </TitlesOfParts>
  <Company>早稲田大学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shirako</dc:creator>
  <cp:lastModifiedBy>Jun Shirako</cp:lastModifiedBy>
  <cp:revision>726</cp:revision>
  <cp:lastPrinted>2009-06-05T13:31:55Z</cp:lastPrinted>
  <dcterms:created xsi:type="dcterms:W3CDTF">2010-04-22T19:39:04Z</dcterms:created>
  <dcterms:modified xsi:type="dcterms:W3CDTF">2010-04-22T19:40:35Z</dcterms:modified>
</cp:coreProperties>
</file>