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7"/>
  </p:notesMasterIdLst>
  <p:sldIdLst>
    <p:sldId id="256" r:id="rId2"/>
    <p:sldId id="305" r:id="rId3"/>
    <p:sldId id="284" r:id="rId4"/>
    <p:sldId id="283" r:id="rId5"/>
    <p:sldId id="286" r:id="rId6"/>
    <p:sldId id="287" r:id="rId7"/>
    <p:sldId id="306" r:id="rId8"/>
    <p:sldId id="288" r:id="rId9"/>
    <p:sldId id="298" r:id="rId10"/>
    <p:sldId id="262" r:id="rId11"/>
    <p:sldId id="304" r:id="rId12"/>
    <p:sldId id="301" r:id="rId13"/>
    <p:sldId id="293" r:id="rId14"/>
    <p:sldId id="307" r:id="rId15"/>
    <p:sldId id="300" r:id="rId16"/>
    <p:sldId id="302" r:id="rId17"/>
    <p:sldId id="294" r:id="rId18"/>
    <p:sldId id="303" r:id="rId19"/>
    <p:sldId id="308" r:id="rId20"/>
    <p:sldId id="311" r:id="rId21"/>
    <p:sldId id="312" r:id="rId22"/>
    <p:sldId id="310" r:id="rId23"/>
    <p:sldId id="296" r:id="rId24"/>
    <p:sldId id="263" r:id="rId25"/>
    <p:sldId id="26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15" autoAdjust="0"/>
  </p:normalViewPr>
  <p:slideViewPr>
    <p:cSldViewPr>
      <p:cViewPr>
        <p:scale>
          <a:sx n="60" d="100"/>
          <a:sy n="60" d="100"/>
        </p:scale>
        <p:origin x="-143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search\Conferences\Cloud%20Futures%202010\InstanceStartUpTime_Mar3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esearch\Conferences\IPDPS%20Submission\Experiment%20Result_WallClock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4139736189283642E-2"/>
          <c:y val="0.15046764317931374"/>
          <c:w val="0.79800300363524079"/>
          <c:h val="0.71456600557146666"/>
        </c:manualLayout>
      </c:layout>
      <c:lineChart>
        <c:grouping val="standard"/>
        <c:ser>
          <c:idx val="0"/>
          <c:order val="0"/>
          <c:tx>
            <c:strRef>
              <c:f>InstanceStartUpTime_Mar31_csv!$J$1</c:f>
              <c:strCache>
                <c:ptCount val="1"/>
                <c:pt idx="0">
                  <c:v>1-to-13</c:v>
                </c:pt>
              </c:strCache>
            </c:strRef>
          </c:tx>
          <c:cat>
            <c:numRef>
              <c:f>InstanceStartUpTime_Mar31_csv!$I$2:$I$100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cat>
          <c:val>
            <c:numRef>
              <c:f>InstanceStartUpTime_Mar31_csv!$J$2:$J$100</c:f>
              <c:numCache>
                <c:formatCode>General</c:formatCode>
                <c:ptCount val="99"/>
                <c:pt idx="0">
                  <c:v>0</c:v>
                </c:pt>
                <c:pt idx="1">
                  <c:v>9.7333333333333183</c:v>
                </c:pt>
                <c:pt idx="2">
                  <c:v>9.7333333333333183</c:v>
                </c:pt>
                <c:pt idx="3">
                  <c:v>9.7333333333333183</c:v>
                </c:pt>
                <c:pt idx="4">
                  <c:v>9.7666666666666728</c:v>
                </c:pt>
                <c:pt idx="5">
                  <c:v>9.7666666666666728</c:v>
                </c:pt>
                <c:pt idx="6">
                  <c:v>9.7666666666666728</c:v>
                </c:pt>
                <c:pt idx="7">
                  <c:v>10.233333333333301</c:v>
                </c:pt>
                <c:pt idx="8">
                  <c:v>10.3</c:v>
                </c:pt>
                <c:pt idx="9">
                  <c:v>10.316666666666721</c:v>
                </c:pt>
                <c:pt idx="10">
                  <c:v>10.450000000000006</c:v>
                </c:pt>
                <c:pt idx="11">
                  <c:v>10.5833333333333</c:v>
                </c:pt>
                <c:pt idx="12">
                  <c:v>10.9333333333333</c:v>
                </c:pt>
                <c:pt idx="13">
                  <c:v>12.350000000000017</c:v>
                </c:pt>
              </c:numCache>
            </c:numRef>
          </c:val>
        </c:ser>
        <c:ser>
          <c:idx val="1"/>
          <c:order val="1"/>
          <c:tx>
            <c:strRef>
              <c:f>InstanceStartUpTime_Mar31_csv!$K$1</c:f>
              <c:strCache>
                <c:ptCount val="1"/>
                <c:pt idx="0">
                  <c:v>1-to-25</c:v>
                </c:pt>
              </c:strCache>
            </c:strRef>
          </c:tx>
          <c:cat>
            <c:numRef>
              <c:f>InstanceStartUpTime_Mar31_csv!$I$2:$I$100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cat>
          <c:val>
            <c:numRef>
              <c:f>InstanceStartUpTime_Mar31_csv!$K$2:$K$100</c:f>
              <c:numCache>
                <c:formatCode>General</c:formatCode>
                <c:ptCount val="99"/>
                <c:pt idx="0">
                  <c:v>0</c:v>
                </c:pt>
                <c:pt idx="1">
                  <c:v>9.8000000000000007</c:v>
                </c:pt>
                <c:pt idx="2">
                  <c:v>9.8000000000000007</c:v>
                </c:pt>
                <c:pt idx="3">
                  <c:v>9.8166666666666895</c:v>
                </c:pt>
                <c:pt idx="4">
                  <c:v>9.8166666666666895</c:v>
                </c:pt>
                <c:pt idx="5">
                  <c:v>9.8166666666666895</c:v>
                </c:pt>
                <c:pt idx="6">
                  <c:v>9.8166666666666895</c:v>
                </c:pt>
                <c:pt idx="7">
                  <c:v>9.8666666666666956</c:v>
                </c:pt>
                <c:pt idx="8">
                  <c:v>9.8666666666666956</c:v>
                </c:pt>
                <c:pt idx="9">
                  <c:v>9.8833333333333293</c:v>
                </c:pt>
                <c:pt idx="10">
                  <c:v>9.8833333333333293</c:v>
                </c:pt>
                <c:pt idx="11">
                  <c:v>9.8833333333333293</c:v>
                </c:pt>
                <c:pt idx="12">
                  <c:v>9.8833333333333293</c:v>
                </c:pt>
                <c:pt idx="13">
                  <c:v>9.8833333333333293</c:v>
                </c:pt>
                <c:pt idx="14">
                  <c:v>9.8833333333333293</c:v>
                </c:pt>
                <c:pt idx="15">
                  <c:v>9.8833333333333293</c:v>
                </c:pt>
                <c:pt idx="16">
                  <c:v>9.8833333333333293</c:v>
                </c:pt>
                <c:pt idx="17">
                  <c:v>9.8833333333333293</c:v>
                </c:pt>
                <c:pt idx="18">
                  <c:v>9.9</c:v>
                </c:pt>
                <c:pt idx="19">
                  <c:v>9.9</c:v>
                </c:pt>
                <c:pt idx="20">
                  <c:v>9.9166666666666767</c:v>
                </c:pt>
                <c:pt idx="21">
                  <c:v>9.9166666666666767</c:v>
                </c:pt>
                <c:pt idx="22">
                  <c:v>9.93333333333333</c:v>
                </c:pt>
                <c:pt idx="23">
                  <c:v>10.233333333333301</c:v>
                </c:pt>
                <c:pt idx="24">
                  <c:v>11.116666666666704</c:v>
                </c:pt>
              </c:numCache>
            </c:numRef>
          </c:val>
        </c:ser>
        <c:ser>
          <c:idx val="2"/>
          <c:order val="2"/>
          <c:tx>
            <c:strRef>
              <c:f>InstanceStartUpTime_Mar31_csv!$L$1</c:f>
              <c:strCache>
                <c:ptCount val="1"/>
                <c:pt idx="0">
                  <c:v>1-to-50</c:v>
                </c:pt>
              </c:strCache>
            </c:strRef>
          </c:tx>
          <c:cat>
            <c:numRef>
              <c:f>InstanceStartUpTime_Mar31_csv!$I$2:$I$100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cat>
          <c:val>
            <c:numRef>
              <c:f>InstanceStartUpTime_Mar31_csv!$L$2:$L$100</c:f>
              <c:numCache>
                <c:formatCode>General</c:formatCode>
                <c:ptCount val="99"/>
                <c:pt idx="0">
                  <c:v>0</c:v>
                </c:pt>
                <c:pt idx="1">
                  <c:v>11.666666666666718</c:v>
                </c:pt>
                <c:pt idx="2">
                  <c:v>11.7</c:v>
                </c:pt>
                <c:pt idx="3">
                  <c:v>11.7</c:v>
                </c:pt>
                <c:pt idx="4">
                  <c:v>11.733333333333301</c:v>
                </c:pt>
                <c:pt idx="5">
                  <c:v>11.733333333333301</c:v>
                </c:pt>
                <c:pt idx="6">
                  <c:v>11.733333333333301</c:v>
                </c:pt>
                <c:pt idx="7">
                  <c:v>11.733333333333301</c:v>
                </c:pt>
                <c:pt idx="8">
                  <c:v>11.733333333333301</c:v>
                </c:pt>
                <c:pt idx="9">
                  <c:v>11.733333333333301</c:v>
                </c:pt>
                <c:pt idx="10">
                  <c:v>11.733333333333301</c:v>
                </c:pt>
                <c:pt idx="11">
                  <c:v>11.733333333333301</c:v>
                </c:pt>
                <c:pt idx="12">
                  <c:v>11.733333333333301</c:v>
                </c:pt>
                <c:pt idx="13">
                  <c:v>11.733333333333301</c:v>
                </c:pt>
                <c:pt idx="14">
                  <c:v>11.733333333333301</c:v>
                </c:pt>
                <c:pt idx="15">
                  <c:v>11.733333333333301</c:v>
                </c:pt>
                <c:pt idx="16">
                  <c:v>11.733333333333301</c:v>
                </c:pt>
                <c:pt idx="17">
                  <c:v>11.733333333333301</c:v>
                </c:pt>
                <c:pt idx="18">
                  <c:v>11.733333333333301</c:v>
                </c:pt>
                <c:pt idx="19">
                  <c:v>11.75</c:v>
                </c:pt>
                <c:pt idx="20">
                  <c:v>11.75</c:v>
                </c:pt>
                <c:pt idx="21">
                  <c:v>11.75</c:v>
                </c:pt>
                <c:pt idx="22">
                  <c:v>11.75</c:v>
                </c:pt>
                <c:pt idx="23">
                  <c:v>11.75</c:v>
                </c:pt>
                <c:pt idx="24">
                  <c:v>11.75</c:v>
                </c:pt>
                <c:pt idx="25">
                  <c:v>11.75</c:v>
                </c:pt>
                <c:pt idx="26">
                  <c:v>11.75</c:v>
                </c:pt>
                <c:pt idx="27">
                  <c:v>11.75</c:v>
                </c:pt>
                <c:pt idx="28">
                  <c:v>11.766666666666717</c:v>
                </c:pt>
                <c:pt idx="29">
                  <c:v>11.766666666666717</c:v>
                </c:pt>
                <c:pt idx="30">
                  <c:v>11.766666666666717</c:v>
                </c:pt>
                <c:pt idx="31">
                  <c:v>11.766666666666717</c:v>
                </c:pt>
                <c:pt idx="32">
                  <c:v>11.766666666666717</c:v>
                </c:pt>
                <c:pt idx="33">
                  <c:v>11.783333333333299</c:v>
                </c:pt>
                <c:pt idx="34">
                  <c:v>11.783333333333299</c:v>
                </c:pt>
                <c:pt idx="35">
                  <c:v>11.783333333333299</c:v>
                </c:pt>
                <c:pt idx="36">
                  <c:v>11.783333333333299</c:v>
                </c:pt>
                <c:pt idx="37">
                  <c:v>11.783333333333299</c:v>
                </c:pt>
                <c:pt idx="38">
                  <c:v>11.783333333333299</c:v>
                </c:pt>
                <c:pt idx="39">
                  <c:v>11.783333333333299</c:v>
                </c:pt>
                <c:pt idx="40">
                  <c:v>11.783333333333299</c:v>
                </c:pt>
                <c:pt idx="41">
                  <c:v>11.783333333333299</c:v>
                </c:pt>
                <c:pt idx="42">
                  <c:v>11.783333333333299</c:v>
                </c:pt>
                <c:pt idx="43">
                  <c:v>11.783333333333299</c:v>
                </c:pt>
                <c:pt idx="44">
                  <c:v>11.783333333333299</c:v>
                </c:pt>
                <c:pt idx="45">
                  <c:v>11.8</c:v>
                </c:pt>
                <c:pt idx="46">
                  <c:v>11.8</c:v>
                </c:pt>
                <c:pt idx="47">
                  <c:v>11.816666666666721</c:v>
                </c:pt>
                <c:pt idx="48">
                  <c:v>12.15</c:v>
                </c:pt>
                <c:pt idx="49">
                  <c:v>13.416666666666718</c:v>
                </c:pt>
              </c:numCache>
            </c:numRef>
          </c:val>
        </c:ser>
        <c:ser>
          <c:idx val="3"/>
          <c:order val="3"/>
          <c:tx>
            <c:strRef>
              <c:f>InstanceStartUpTime_Mar31_csv!$M$1</c:f>
              <c:strCache>
                <c:ptCount val="1"/>
                <c:pt idx="0">
                  <c:v>1-to-98</c:v>
                </c:pt>
              </c:strCache>
            </c:strRef>
          </c:tx>
          <c:cat>
            <c:numRef>
              <c:f>InstanceStartUpTime_Mar31_csv!$I$2:$I$100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</c:numCache>
            </c:numRef>
          </c:cat>
          <c:val>
            <c:numRef>
              <c:f>InstanceStartUpTime_Mar31_csv!$M$2:$M$100</c:f>
              <c:numCache>
                <c:formatCode>General</c:formatCode>
                <c:ptCount val="99"/>
                <c:pt idx="0">
                  <c:v>0</c:v>
                </c:pt>
                <c:pt idx="1">
                  <c:v>31.216666666666701</c:v>
                </c:pt>
                <c:pt idx="2">
                  <c:v>31.233333333333224</c:v>
                </c:pt>
                <c:pt idx="3">
                  <c:v>31.233333333333224</c:v>
                </c:pt>
                <c:pt idx="4">
                  <c:v>31.233333333333224</c:v>
                </c:pt>
                <c:pt idx="5">
                  <c:v>31.233333333333224</c:v>
                </c:pt>
                <c:pt idx="6">
                  <c:v>31.233333333333224</c:v>
                </c:pt>
                <c:pt idx="7">
                  <c:v>31.233333333333224</c:v>
                </c:pt>
                <c:pt idx="8">
                  <c:v>31.233333333333224</c:v>
                </c:pt>
                <c:pt idx="9">
                  <c:v>31.233333333333224</c:v>
                </c:pt>
                <c:pt idx="10">
                  <c:v>31.233333333333224</c:v>
                </c:pt>
                <c:pt idx="11">
                  <c:v>31.233333333333224</c:v>
                </c:pt>
                <c:pt idx="12">
                  <c:v>31.233333333333224</c:v>
                </c:pt>
                <c:pt idx="13">
                  <c:v>31.233333333333224</c:v>
                </c:pt>
                <c:pt idx="14">
                  <c:v>31.233333333333224</c:v>
                </c:pt>
                <c:pt idx="15">
                  <c:v>31.233333333333224</c:v>
                </c:pt>
                <c:pt idx="16">
                  <c:v>31.233333333333224</c:v>
                </c:pt>
                <c:pt idx="17">
                  <c:v>31.233333333333224</c:v>
                </c:pt>
                <c:pt idx="18">
                  <c:v>31.233333333333224</c:v>
                </c:pt>
                <c:pt idx="19">
                  <c:v>31.233333333333224</c:v>
                </c:pt>
                <c:pt idx="20">
                  <c:v>31.233333333333224</c:v>
                </c:pt>
                <c:pt idx="21">
                  <c:v>31.233333333333224</c:v>
                </c:pt>
                <c:pt idx="22">
                  <c:v>31.233333333333224</c:v>
                </c:pt>
                <c:pt idx="23">
                  <c:v>31.233333333333224</c:v>
                </c:pt>
                <c:pt idx="24">
                  <c:v>31.233333333333224</c:v>
                </c:pt>
                <c:pt idx="25">
                  <c:v>31.233333333333224</c:v>
                </c:pt>
                <c:pt idx="26">
                  <c:v>31.233333333333224</c:v>
                </c:pt>
                <c:pt idx="27">
                  <c:v>31.233333333333224</c:v>
                </c:pt>
                <c:pt idx="28">
                  <c:v>31.25</c:v>
                </c:pt>
                <c:pt idx="29">
                  <c:v>31.25</c:v>
                </c:pt>
                <c:pt idx="30">
                  <c:v>31.25</c:v>
                </c:pt>
                <c:pt idx="31">
                  <c:v>31.25</c:v>
                </c:pt>
                <c:pt idx="32">
                  <c:v>31.25</c:v>
                </c:pt>
                <c:pt idx="33">
                  <c:v>31.25</c:v>
                </c:pt>
                <c:pt idx="34">
                  <c:v>31.25</c:v>
                </c:pt>
                <c:pt idx="35">
                  <c:v>31.25</c:v>
                </c:pt>
                <c:pt idx="36">
                  <c:v>31.25</c:v>
                </c:pt>
                <c:pt idx="37">
                  <c:v>31.25</c:v>
                </c:pt>
                <c:pt idx="38">
                  <c:v>31.25</c:v>
                </c:pt>
                <c:pt idx="39">
                  <c:v>31.25</c:v>
                </c:pt>
                <c:pt idx="40">
                  <c:v>31.25</c:v>
                </c:pt>
                <c:pt idx="41">
                  <c:v>31.25</c:v>
                </c:pt>
                <c:pt idx="42">
                  <c:v>31.25</c:v>
                </c:pt>
                <c:pt idx="43">
                  <c:v>31.25</c:v>
                </c:pt>
                <c:pt idx="44">
                  <c:v>31.25</c:v>
                </c:pt>
                <c:pt idx="45">
                  <c:v>31.25</c:v>
                </c:pt>
                <c:pt idx="46">
                  <c:v>31.25</c:v>
                </c:pt>
                <c:pt idx="47">
                  <c:v>31.25</c:v>
                </c:pt>
                <c:pt idx="48">
                  <c:v>31.25</c:v>
                </c:pt>
                <c:pt idx="49">
                  <c:v>31.25</c:v>
                </c:pt>
                <c:pt idx="50">
                  <c:v>31.25</c:v>
                </c:pt>
                <c:pt idx="51">
                  <c:v>31.25</c:v>
                </c:pt>
                <c:pt idx="52">
                  <c:v>31.25</c:v>
                </c:pt>
                <c:pt idx="53">
                  <c:v>31.25</c:v>
                </c:pt>
                <c:pt idx="54">
                  <c:v>31.25</c:v>
                </c:pt>
                <c:pt idx="55">
                  <c:v>31.25</c:v>
                </c:pt>
                <c:pt idx="56">
                  <c:v>31.266666666666687</c:v>
                </c:pt>
                <c:pt idx="57">
                  <c:v>31.266666666666687</c:v>
                </c:pt>
                <c:pt idx="58">
                  <c:v>31.266666666666687</c:v>
                </c:pt>
                <c:pt idx="59">
                  <c:v>31.266666666666687</c:v>
                </c:pt>
                <c:pt idx="60">
                  <c:v>31.266666666666687</c:v>
                </c:pt>
                <c:pt idx="61">
                  <c:v>31.266666666666687</c:v>
                </c:pt>
                <c:pt idx="62">
                  <c:v>31.266666666666687</c:v>
                </c:pt>
                <c:pt idx="63">
                  <c:v>31.266666666666687</c:v>
                </c:pt>
                <c:pt idx="64">
                  <c:v>31.266666666666687</c:v>
                </c:pt>
                <c:pt idx="65">
                  <c:v>31.266666666666687</c:v>
                </c:pt>
                <c:pt idx="66">
                  <c:v>31.266666666666687</c:v>
                </c:pt>
                <c:pt idx="67">
                  <c:v>31.266666666666687</c:v>
                </c:pt>
                <c:pt idx="68">
                  <c:v>31.266666666666687</c:v>
                </c:pt>
                <c:pt idx="69">
                  <c:v>31.266666666666687</c:v>
                </c:pt>
                <c:pt idx="70">
                  <c:v>31.266666666666687</c:v>
                </c:pt>
                <c:pt idx="71">
                  <c:v>31.266666666666687</c:v>
                </c:pt>
                <c:pt idx="72">
                  <c:v>31.266666666666687</c:v>
                </c:pt>
                <c:pt idx="73">
                  <c:v>31.266666666666687</c:v>
                </c:pt>
                <c:pt idx="74">
                  <c:v>31.266666666666687</c:v>
                </c:pt>
                <c:pt idx="75">
                  <c:v>31.266666666666687</c:v>
                </c:pt>
                <c:pt idx="76">
                  <c:v>31.266666666666687</c:v>
                </c:pt>
                <c:pt idx="77">
                  <c:v>31.266666666666687</c:v>
                </c:pt>
                <c:pt idx="78">
                  <c:v>31.266666666666687</c:v>
                </c:pt>
                <c:pt idx="79">
                  <c:v>31.266666666666687</c:v>
                </c:pt>
                <c:pt idx="80">
                  <c:v>31.266666666666687</c:v>
                </c:pt>
                <c:pt idx="81">
                  <c:v>31.266666666666687</c:v>
                </c:pt>
                <c:pt idx="82">
                  <c:v>31.266666666666687</c:v>
                </c:pt>
                <c:pt idx="83">
                  <c:v>31.266666666666687</c:v>
                </c:pt>
                <c:pt idx="84">
                  <c:v>31.2833333333332</c:v>
                </c:pt>
                <c:pt idx="85">
                  <c:v>31.2833333333332</c:v>
                </c:pt>
                <c:pt idx="86">
                  <c:v>31.2833333333332</c:v>
                </c:pt>
                <c:pt idx="87">
                  <c:v>31.2833333333332</c:v>
                </c:pt>
                <c:pt idx="88">
                  <c:v>31.2833333333332</c:v>
                </c:pt>
                <c:pt idx="89">
                  <c:v>31.2833333333332</c:v>
                </c:pt>
                <c:pt idx="90">
                  <c:v>31.2833333333332</c:v>
                </c:pt>
                <c:pt idx="91">
                  <c:v>31.2833333333332</c:v>
                </c:pt>
                <c:pt idx="92">
                  <c:v>31.2833333333332</c:v>
                </c:pt>
                <c:pt idx="93">
                  <c:v>31.2833333333332</c:v>
                </c:pt>
                <c:pt idx="94">
                  <c:v>31.2833333333332</c:v>
                </c:pt>
                <c:pt idx="95">
                  <c:v>31.2833333333332</c:v>
                </c:pt>
                <c:pt idx="96">
                  <c:v>31.2833333333332</c:v>
                </c:pt>
                <c:pt idx="97">
                  <c:v>31.3</c:v>
                </c:pt>
                <c:pt idx="98">
                  <c:v>31.3</c:v>
                </c:pt>
              </c:numCache>
            </c:numRef>
          </c:val>
        </c:ser>
        <c:marker val="1"/>
        <c:axId val="58548992"/>
        <c:axId val="58550912"/>
      </c:lineChart>
      <c:catAx>
        <c:axId val="58548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Instances</a:t>
                </a:r>
              </a:p>
            </c:rich>
          </c:tx>
          <c:layout>
            <c:manualLayout>
              <c:xMode val="edge"/>
              <c:yMode val="edge"/>
              <c:x val="0.88464449965144931"/>
              <c:y val="0.85675557629677745"/>
            </c:manualLayout>
          </c:layout>
        </c:title>
        <c:numFmt formatCode="General" sourceLinked="1"/>
        <c:tickLblPos val="nextTo"/>
        <c:crossAx val="58550912"/>
        <c:crosses val="autoZero"/>
        <c:auto val="1"/>
        <c:lblAlgn val="ctr"/>
        <c:lblOffset val="100"/>
        <c:tickLblSkip val="10"/>
        <c:tickMarkSkip val="10"/>
      </c:catAx>
      <c:valAx>
        <c:axId val="58550912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StartUp Time (Minutes)</a:t>
                </a:r>
              </a:p>
            </c:rich>
          </c:tx>
          <c:layout>
            <c:manualLayout>
              <c:xMode val="edge"/>
              <c:yMode val="edge"/>
              <c:x val="1.1051721475991975E-2"/>
              <c:y val="3.2488873673399647E-3"/>
            </c:manualLayout>
          </c:layout>
        </c:title>
        <c:numFmt formatCode="General" sourceLinked="1"/>
        <c:tickLblPos val="nextTo"/>
        <c:crossAx val="58548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377709470808379"/>
          <c:y val="0.53620737674326446"/>
          <c:w val="0.14249563724320571"/>
          <c:h val="0.28617855987957441"/>
        </c:manualLayout>
      </c:layout>
      <c:spPr>
        <a:solidFill>
          <a:schemeClr val="bg1"/>
        </a:solidFill>
        <a:ln>
          <a:solidFill>
            <a:schemeClr val="accent1"/>
          </a:solidFill>
        </a:ln>
      </c:spPr>
    </c:legend>
    <c:plotVisOnly val="1"/>
  </c:chart>
  <c:spPr>
    <a:ln>
      <a:solidFill>
        <a:srgbClr val="4F81BD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WallClockTime!$L$43</c:f>
              <c:strCache>
                <c:ptCount val="1"/>
                <c:pt idx="0">
                  <c:v>Data Transfer</c:v>
                </c:pt>
              </c:strCache>
            </c:strRef>
          </c:tx>
          <c:cat>
            <c:strRef>
              <c:f>WallClockTime!$M$42:$O$42</c:f>
              <c:strCache>
                <c:ptCount val="3"/>
                <c:pt idx="0">
                  <c:v>50VMs</c:v>
                </c:pt>
                <c:pt idx="1">
                  <c:v>100VMs</c:v>
                </c:pt>
                <c:pt idx="2">
                  <c:v>150VMs</c:v>
                </c:pt>
              </c:strCache>
            </c:strRef>
          </c:cat>
          <c:val>
            <c:numRef>
              <c:f>WallClockTime!$M$43:$O$43</c:f>
              <c:numCache>
                <c:formatCode>General</c:formatCode>
                <c:ptCount val="3"/>
                <c:pt idx="0">
                  <c:v>19.630277777777778</c:v>
                </c:pt>
                <c:pt idx="1">
                  <c:v>22.572500000000002</c:v>
                </c:pt>
                <c:pt idx="2">
                  <c:v>27.34</c:v>
                </c:pt>
              </c:numCache>
            </c:numRef>
          </c:val>
        </c:ser>
        <c:ser>
          <c:idx val="1"/>
          <c:order val="1"/>
          <c:tx>
            <c:strRef>
              <c:f>WallClockTime!$L$44</c:f>
              <c:strCache>
                <c:ptCount val="1"/>
                <c:pt idx="0">
                  <c:v>Computation</c:v>
                </c:pt>
              </c:strCache>
            </c:strRef>
          </c:tx>
          <c:cat>
            <c:strRef>
              <c:f>WallClockTime!$M$42:$O$42</c:f>
              <c:strCache>
                <c:ptCount val="3"/>
                <c:pt idx="0">
                  <c:v>50VMs</c:v>
                </c:pt>
                <c:pt idx="1">
                  <c:v>100VMs</c:v>
                </c:pt>
                <c:pt idx="2">
                  <c:v>150VMs</c:v>
                </c:pt>
              </c:strCache>
            </c:strRef>
          </c:cat>
          <c:val>
            <c:numRef>
              <c:f>WallClockTime!$M$44:$O$44</c:f>
              <c:numCache>
                <c:formatCode>General</c:formatCode>
                <c:ptCount val="3"/>
                <c:pt idx="0">
                  <c:v>87.053055555555559</c:v>
                </c:pt>
                <c:pt idx="1">
                  <c:v>86.285833333333287</c:v>
                </c:pt>
                <c:pt idx="2">
                  <c:v>86.012777777777728</c:v>
                </c:pt>
              </c:numCache>
            </c:numRef>
          </c:val>
        </c:ser>
        <c:overlap val="100"/>
        <c:axId val="68548480"/>
        <c:axId val="68929792"/>
      </c:barChart>
      <c:catAx>
        <c:axId val="68548480"/>
        <c:scaling>
          <c:orientation val="minMax"/>
        </c:scaling>
        <c:axPos val="b"/>
        <c:tickLblPos val="nextTo"/>
        <c:crossAx val="68929792"/>
        <c:crosses val="autoZero"/>
        <c:auto val="1"/>
        <c:lblAlgn val="ctr"/>
        <c:lblOffset val="100"/>
      </c:catAx>
      <c:valAx>
        <c:axId val="689297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Unit: Hours</a:t>
                </a:r>
              </a:p>
            </c:rich>
          </c:tx>
          <c:layout>
            <c:manualLayout>
              <c:xMode val="edge"/>
              <c:yMode val="edge"/>
              <c:x val="3.888888888888889E-2"/>
              <c:y val="7.3880869058034742E-3"/>
            </c:manualLayout>
          </c:layout>
        </c:title>
        <c:numFmt formatCode="General" sourceLinked="1"/>
        <c:tickLblPos val="nextTo"/>
        <c:crossAx val="68548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A9DEF-0941-47BA-99EF-150D60B472CA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0CC64-AFA8-47EE-A15D-7619C18E1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0CC64-AFA8-47EE-A15D-7619C18E14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D792867-8A04-4E88-A68B-CCBD0109C244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05E474F-29EA-47B2-9EE6-3F63BD43B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B7468-B482-403B-853A-93D6B2C54EAD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00278-EA36-444A-A956-93CE6D024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80214-B8FD-43D4-AFA8-0035CF02BAB4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D1E2A-3649-42BA-BBBF-63AB2BC8E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35AFA-1F4E-4E54-A6BD-1C6F5F0F091F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F7C96-4576-450D-9AC9-BDC9355C0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80F9F5-B433-4FD3-A1B6-62C30F553E3F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8A4584-3CC5-4BD1-B46D-86B94DA1B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FD7EA2-096D-4767-B351-159480C79CA9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1AFF38-E570-4910-89FA-163D2F13B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F938E1-702A-4DEF-940B-2273063D7D50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8D1E24-956D-42E6-BBD8-57D461952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DD4C9A-D77E-4646-AA95-175928709124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2690BB-065C-4B9E-A8C1-5A2A645EF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697A0-48C7-4B56-AD0B-947CD107C9FB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73790-0584-4F6F-9119-E47F3255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A76EE3-563B-4C7B-B866-4FE9E0EB0A64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EE7057-CFDD-4D04-9AA5-AE5DCD9BF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C52AF83-E858-464A-A436-C1E96298774B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E3F3E9-2FBF-483F-B407-CDED3830A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17ECC36-C113-4E09-B234-167C66FBFF78}" type="datetime1">
              <a:rPr lang="en-US" smtClean="0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00E772A-B8A5-4D57-AE5A-2C73DD559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qua.nasa.gov/doc/viz/media/aqua_orbit_sm.m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85800"/>
            <a:ext cx="8763000" cy="1447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err="1" smtClean="0"/>
              <a:t>eScience</a:t>
            </a:r>
            <a:r>
              <a:rPr lang="en-US" sz="3200" dirty="0" smtClean="0"/>
              <a:t> in the Cloud: A MODIS Satellite Data </a:t>
            </a:r>
            <a:r>
              <a:rPr lang="en-US" sz="3200" dirty="0" err="1" smtClean="0"/>
              <a:t>Reprojection</a:t>
            </a:r>
            <a:r>
              <a:rPr lang="en-US" sz="3200" dirty="0" smtClean="0"/>
              <a:t> and Reduction Pipeline in the Windows Azure Platform</a:t>
            </a:r>
            <a:endParaRPr lang="en-US" sz="3200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9144000" cy="43815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1800" dirty="0" smtClean="0"/>
              <a:t>IPDPS - April </a:t>
            </a:r>
            <a:r>
              <a:rPr lang="en-US" sz="1800" dirty="0" smtClean="0"/>
              <a:t>20, 2010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22860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Lucida Sans Unicode" pitchFamily="34" charset="0"/>
              </a:rPr>
              <a:t>Jie</a:t>
            </a:r>
            <a:r>
              <a:rPr lang="en-US" sz="2000" dirty="0" smtClean="0">
                <a:latin typeface="Lucida Sans Unicode" pitchFamily="34" charset="0"/>
              </a:rPr>
              <a:t> Li</a:t>
            </a:r>
            <a:r>
              <a:rPr lang="en-US" sz="2000" baseline="30000" dirty="0" smtClean="0">
                <a:latin typeface="Lucida Sans Unicode" pitchFamily="34" charset="0"/>
              </a:rPr>
              <a:t>1</a:t>
            </a:r>
            <a:r>
              <a:rPr lang="en-US" sz="2000" dirty="0" smtClean="0">
                <a:latin typeface="Lucida Sans Unicode" pitchFamily="34" charset="0"/>
              </a:rPr>
              <a:t>, Deb Agarwal</a:t>
            </a:r>
            <a:r>
              <a:rPr lang="en-US" sz="2000" baseline="30000" dirty="0" smtClean="0">
                <a:latin typeface="Lucida Sans Unicode" pitchFamily="34" charset="0"/>
              </a:rPr>
              <a:t>2</a:t>
            </a:r>
            <a:r>
              <a:rPr lang="en-US" sz="2000" dirty="0" smtClean="0">
                <a:latin typeface="Lucida Sans Unicode" pitchFamily="34" charset="0"/>
              </a:rPr>
              <a:t>, Marty Humphrey</a:t>
            </a:r>
            <a:r>
              <a:rPr lang="en-US" sz="2000" baseline="30000" dirty="0" smtClean="0">
                <a:latin typeface="Lucida Sans Unicode" pitchFamily="34" charset="0"/>
              </a:rPr>
              <a:t>1</a:t>
            </a:r>
            <a:r>
              <a:rPr lang="en-US" sz="2000" dirty="0" smtClean="0">
                <a:latin typeface="Lucida Sans Unicode" pitchFamily="34" charset="0"/>
              </a:rPr>
              <a:t>, Keith Jackson</a:t>
            </a:r>
            <a:r>
              <a:rPr lang="en-US" sz="2000" baseline="30000" dirty="0" smtClean="0">
                <a:latin typeface="Lucida Sans Unicode" pitchFamily="34" charset="0"/>
              </a:rPr>
              <a:t>2</a:t>
            </a:r>
            <a:r>
              <a:rPr lang="en-US" sz="2000" dirty="0" smtClean="0">
                <a:latin typeface="Lucida Sans Unicode" pitchFamily="34" charset="0"/>
              </a:rPr>
              <a:t>, </a:t>
            </a:r>
          </a:p>
          <a:p>
            <a:pPr algn="ctr"/>
            <a:r>
              <a:rPr lang="en-US" sz="2000" dirty="0" smtClean="0">
                <a:latin typeface="Lucida Sans Unicode" pitchFamily="34" charset="0"/>
              </a:rPr>
              <a:t>Catharine van Ingen</a:t>
            </a:r>
            <a:r>
              <a:rPr lang="en-US" sz="2000" baseline="30000" dirty="0" smtClean="0">
                <a:latin typeface="Lucida Sans Unicode" pitchFamily="34" charset="0"/>
              </a:rPr>
              <a:t>3</a:t>
            </a:r>
            <a:r>
              <a:rPr lang="en-US" sz="2000" dirty="0" smtClean="0">
                <a:latin typeface="Lucida Sans Unicode" pitchFamily="34" charset="0"/>
              </a:rPr>
              <a:t>, </a:t>
            </a:r>
            <a:r>
              <a:rPr lang="en-US" sz="2000" dirty="0" err="1" smtClean="0">
                <a:latin typeface="Lucida Sans Unicode" pitchFamily="34" charset="0"/>
              </a:rPr>
              <a:t>Youngryel</a:t>
            </a:r>
            <a:r>
              <a:rPr lang="en-US" sz="2000" dirty="0" smtClean="0">
                <a:latin typeface="Lucida Sans Unicode" pitchFamily="34" charset="0"/>
              </a:rPr>
              <a:t> Ryu</a:t>
            </a:r>
            <a:r>
              <a:rPr lang="en-US" sz="2000" baseline="30000" dirty="0" smtClean="0">
                <a:latin typeface="Lucida Sans Unicode" pitchFamily="34" charset="0"/>
              </a:rPr>
              <a:t>4</a:t>
            </a:r>
            <a:r>
              <a:rPr lang="en-US" sz="2000" dirty="0" smtClean="0">
                <a:latin typeface="Lucida Sans Unicode" pitchFamily="34" charset="0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0480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Lucida Sans Unicode" pitchFamily="34" charset="0"/>
              </a:rPr>
              <a:t>University of Virginia eScience Group</a:t>
            </a:r>
            <a:r>
              <a:rPr lang="en-US" baseline="30000" dirty="0" smtClean="0">
                <a:latin typeface="Lucida Sans Unicode" pitchFamily="34" charset="0"/>
              </a:rPr>
              <a:t>1</a:t>
            </a:r>
            <a:endParaRPr lang="en-US" dirty="0" smtClean="0">
              <a:latin typeface="Lucida Sans Unicode" pitchFamily="34" charset="0"/>
            </a:endParaRPr>
          </a:p>
          <a:p>
            <a:pPr algn="ctr"/>
            <a:r>
              <a:rPr lang="en-US" dirty="0" smtClean="0">
                <a:latin typeface="Lucida Sans Unicode" pitchFamily="34" charset="0"/>
              </a:rPr>
              <a:t>Lawrence Berkeley National Lab</a:t>
            </a:r>
            <a:r>
              <a:rPr lang="en-US" baseline="30000" dirty="0" smtClean="0">
                <a:latin typeface="Lucida Sans Unicode" pitchFamily="34" charset="0"/>
              </a:rPr>
              <a:t>2</a:t>
            </a:r>
            <a:endParaRPr lang="en-US" dirty="0" smtClean="0">
              <a:latin typeface="Lucida Sans Unicode" pitchFamily="34" charset="0"/>
            </a:endParaRPr>
          </a:p>
          <a:p>
            <a:pPr algn="ctr"/>
            <a:r>
              <a:rPr lang="en-US" dirty="0" smtClean="0">
                <a:latin typeface="Lucida Sans Unicode" pitchFamily="34" charset="0"/>
              </a:rPr>
              <a:t>Microsoft Research</a:t>
            </a:r>
            <a:r>
              <a:rPr lang="en-US" baseline="30000" dirty="0" smtClean="0">
                <a:latin typeface="Lucida Sans Unicode" pitchFamily="34" charset="0"/>
              </a:rPr>
              <a:t>3</a:t>
            </a:r>
            <a:endParaRPr lang="en-US" dirty="0" smtClean="0">
              <a:latin typeface="Lucida Sans Unicode" pitchFamily="34" charset="0"/>
            </a:endParaRPr>
          </a:p>
          <a:p>
            <a:pPr algn="ctr"/>
            <a:r>
              <a:rPr lang="en-US" dirty="0" smtClean="0">
                <a:latin typeface="Lucida Sans Unicode" pitchFamily="34" charset="0"/>
              </a:rPr>
              <a:t>University of California, Berkeley</a:t>
            </a:r>
            <a:r>
              <a:rPr lang="en-US" baseline="30000" dirty="0" smtClean="0">
                <a:latin typeface="Lucida Sans Unicode" pitchFamily="34" charset="0"/>
              </a:rPr>
              <a:t>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E474F-29EA-47B2-9EE6-3F63BD43B68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6934200" cy="9144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http://modisazure.cloudapp.net/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AzureMODIS Data Service Demo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8" name="Picture 77" descr="screen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1828800"/>
            <a:ext cx="1097278" cy="685799"/>
          </a:xfrm>
          <a:prstGeom prst="rect">
            <a:avLst/>
          </a:prstGeom>
        </p:spPr>
      </p:pic>
      <p:pic>
        <p:nvPicPr>
          <p:cNvPr id="79" name="Content Placeholder 6" descr="IconCloudCompute48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2971800"/>
            <a:ext cx="533400" cy="533400"/>
          </a:xfrm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905000"/>
            <a:ext cx="64699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3" descr="D:\DVD_ART36\Artwork_Imagery\Icons - Illustrations\_ REAL VISTA STYLE\mail envelop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cxnSp>
        <p:nvCxnSpPr>
          <p:cNvPr id="82" name="Straight Arrow Connector 81"/>
          <p:cNvCxnSpPr/>
          <p:nvPr/>
        </p:nvCxnSpPr>
        <p:spPr>
          <a:xfrm>
            <a:off x="1066800" y="2209800"/>
            <a:ext cx="533400" cy="1588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>
          <a:xfrm>
            <a:off x="2971800" y="2209800"/>
            <a:ext cx="990600" cy="1588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457200" y="1524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User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00200" y="1524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</a:rPr>
              <a:t>Web Portal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286000" y="2514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(Web Role)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819400" y="14478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Job Request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8" name="Picture 5" descr="D:\DVD_ART36\Artwork_Imagery\Icons - Illustrations\_ WINDOWS SERVER ICONS\Data\Table with Data Blue spreadsheet documen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05000"/>
            <a:ext cx="73746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89" name="Picture 88" descr="WebRol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4600" y="2133600"/>
            <a:ext cx="457200" cy="457200"/>
          </a:xfrm>
          <a:prstGeom prst="rect">
            <a:avLst/>
          </a:prstGeom>
        </p:spPr>
      </p:pic>
      <p:grpSp>
        <p:nvGrpSpPr>
          <p:cNvPr id="90" name="Group 89"/>
          <p:cNvGrpSpPr/>
          <p:nvPr/>
        </p:nvGrpSpPr>
        <p:grpSpPr>
          <a:xfrm>
            <a:off x="4038600" y="1905000"/>
            <a:ext cx="1447800" cy="461665"/>
            <a:chOff x="4038600" y="2286000"/>
            <a:chExt cx="1447800" cy="461665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4038600" y="2438400"/>
              <a:ext cx="1447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>
            <a:xfrm rot="5400000">
              <a:off x="53340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>
            <a:xfrm rot="10800000">
              <a:off x="4038600" y="2743200"/>
              <a:ext cx="1447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>
            <a:xfrm rot="5400000">
              <a:off x="50292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>
            <a:xfrm rot="5400000">
              <a:off x="47244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>
            <a:xfrm rot="5400000">
              <a:off x="44196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sp>
          <p:nvSpPr>
            <p:cNvPr id="97" name="TextBox 96"/>
            <p:cNvSpPr txBox="1"/>
            <p:nvPr/>
          </p:nvSpPr>
          <p:spPr>
            <a:xfrm>
              <a:off x="4114800" y="22860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</a:rPr>
                <a:t>…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pic>
          <p:nvPicPr>
            <p:cNvPr id="98" name="Picture 3" descr="D:\DVD_ART36\Artwork_Imagery\Icons - Illustrations\_ REAL VISTA STYLE\mail envelop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24384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99" name="Picture 3" descr="D:\DVD_ART36\Artwork_Imagery\Icons - Illustrations\_ REAL VISTA STYLE\mail envelop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24384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100" name="Picture 3" descr="D:\DVD_ART36\Artwork_Imagery\Icons - Illustrations\_ REAL VISTA STYLE\mail envelop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24384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sp>
        <p:nvSpPr>
          <p:cNvPr id="101" name="TextBox 100"/>
          <p:cNvSpPr txBox="1"/>
          <p:nvPr/>
        </p:nvSpPr>
        <p:spPr>
          <a:xfrm>
            <a:off x="4191000" y="16764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Job Queue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 rot="5400000">
            <a:off x="4420394" y="2666206"/>
            <a:ext cx="456406" cy="794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2819400" y="29718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</a:rPr>
              <a:t>Service Monitor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(Worker Role)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172200" y="1524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ReductionJobStatus Table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5562600" y="2209800"/>
            <a:ext cx="1066800" cy="1588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5715000" y="1905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Persist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172200" y="27432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ReductionTaskStatus Table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pic>
        <p:nvPicPr>
          <p:cNvPr id="108" name="Picture 5" descr="D:\DVD_ART36\Artwork_Imagery\Icons - Illustrations\_ WINDOWS SERVER ICONS\Data\Table with Data Blue spreadsheet documen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048000"/>
            <a:ext cx="73746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grpSp>
        <p:nvGrpSpPr>
          <p:cNvPr id="109" name="Group 108"/>
          <p:cNvGrpSpPr/>
          <p:nvPr/>
        </p:nvGrpSpPr>
        <p:grpSpPr>
          <a:xfrm>
            <a:off x="4038600" y="3962400"/>
            <a:ext cx="1447800" cy="461665"/>
            <a:chOff x="4038600" y="2286000"/>
            <a:chExt cx="1447800" cy="461665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4038600" y="2438400"/>
              <a:ext cx="1447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>
            <a:xfrm rot="5400000">
              <a:off x="53340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>
            <a:xfrm rot="10800000">
              <a:off x="4038600" y="2743200"/>
              <a:ext cx="1447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>
            <a:xfrm rot="5400000">
              <a:off x="50292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>
            <a:xfrm rot="5400000">
              <a:off x="47244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>
            <a:xfrm rot="5400000">
              <a:off x="4419600" y="2590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</p:cxnSp>
        <p:sp>
          <p:nvSpPr>
            <p:cNvPr id="116" name="TextBox 115"/>
            <p:cNvSpPr txBox="1"/>
            <p:nvPr/>
          </p:nvSpPr>
          <p:spPr>
            <a:xfrm>
              <a:off x="4114800" y="22860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</a:rPr>
                <a:t>…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pic>
          <p:nvPicPr>
            <p:cNvPr id="117" name="Picture 3" descr="D:\DVD_ART36\Artwork_Imagery\Icons - Illustrations\_ REAL VISTA STYLE\mail envelop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24384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118" name="Picture 3" descr="D:\DVD_ART36\Artwork_Imagery\Icons - Illustrations\_ REAL VISTA STYLE\mail envelop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24384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  <p:pic>
          <p:nvPicPr>
            <p:cNvPr id="119" name="Picture 3" descr="D:\DVD_ART36\Artwork_Imagery\Icons - Illustrations\_ REAL VISTA STYLE\mail envelop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24384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</p:pic>
      </p:grpSp>
      <p:cxnSp>
        <p:nvCxnSpPr>
          <p:cNvPr id="120" name="Straight Arrow Connector 119"/>
          <p:cNvCxnSpPr/>
          <p:nvPr/>
        </p:nvCxnSpPr>
        <p:spPr>
          <a:xfrm rot="5400000">
            <a:off x="4419997" y="3809603"/>
            <a:ext cx="457200" cy="794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648200" y="3581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Dispatch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5029200" y="3276600"/>
            <a:ext cx="1676400" cy="1588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2743200" y="41148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Task Queue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953000" y="29718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Parse &amp; Persist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810000" y="56388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</a:rPr>
              <a:t>GenericWorker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(Worker Role)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3657600" y="4953000"/>
            <a:ext cx="2209800" cy="609600"/>
            <a:chOff x="3733800" y="5334000"/>
            <a:chExt cx="2209800" cy="609600"/>
          </a:xfrm>
        </p:grpSpPr>
        <p:pic>
          <p:nvPicPr>
            <p:cNvPr id="127" name="Content Placeholder 6" descr="IconCloudCompute4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8200" y="5486400"/>
              <a:ext cx="457200" cy="457200"/>
            </a:xfrm>
            <a:prstGeom prst="rect">
              <a:avLst/>
            </a:prstGeom>
          </p:spPr>
        </p:pic>
        <p:pic>
          <p:nvPicPr>
            <p:cNvPr id="128" name="Content Placeholder 6" descr="IconCloudCompute4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000" y="5486400"/>
              <a:ext cx="457200" cy="457200"/>
            </a:xfrm>
            <a:prstGeom prst="rect">
              <a:avLst/>
            </a:prstGeom>
          </p:spPr>
        </p:pic>
        <p:pic>
          <p:nvPicPr>
            <p:cNvPr id="129" name="Content Placeholder 6" descr="IconCloudCompute4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3800" y="5486400"/>
              <a:ext cx="457200" cy="457200"/>
            </a:xfrm>
            <a:prstGeom prst="rect">
              <a:avLst/>
            </a:prstGeom>
          </p:spPr>
        </p:pic>
        <p:pic>
          <p:nvPicPr>
            <p:cNvPr id="130" name="Content Placeholder 6" descr="IconCloudCompute4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86400" y="5486400"/>
              <a:ext cx="457200" cy="457200"/>
            </a:xfrm>
            <a:prstGeom prst="rect">
              <a:avLst/>
            </a:prstGeom>
          </p:spPr>
        </p:pic>
        <p:sp>
          <p:nvSpPr>
            <p:cNvPr id="131" name="TextBox 130"/>
            <p:cNvSpPr txBox="1"/>
            <p:nvPr/>
          </p:nvSpPr>
          <p:spPr>
            <a:xfrm>
              <a:off x="5105400" y="5334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</a:rPr>
                <a:t>…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132" name="Straight Arrow Connector 131"/>
          <p:cNvCxnSpPr/>
          <p:nvPr/>
        </p:nvCxnSpPr>
        <p:spPr>
          <a:xfrm flipV="1">
            <a:off x="5562600" y="3505200"/>
            <a:ext cx="1143000" cy="685800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3" name="Straight Arrow Connector 132"/>
          <p:cNvCxnSpPr/>
          <p:nvPr/>
        </p:nvCxnSpPr>
        <p:spPr>
          <a:xfrm rot="10800000" flipV="1">
            <a:off x="3962400" y="4495800"/>
            <a:ext cx="609600" cy="5334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4" name="Straight Arrow Connector 133"/>
          <p:cNvCxnSpPr/>
          <p:nvPr/>
        </p:nvCxnSpPr>
        <p:spPr>
          <a:xfrm rot="5400000">
            <a:off x="4305300" y="4533900"/>
            <a:ext cx="533400" cy="4572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5" name="Straight Arrow Connector 134"/>
          <p:cNvCxnSpPr/>
          <p:nvPr/>
        </p:nvCxnSpPr>
        <p:spPr>
          <a:xfrm rot="5400000">
            <a:off x="4648200" y="4648200"/>
            <a:ext cx="533400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>
          <a:xfrm rot="16200000" flipH="1">
            <a:off x="5219700" y="4610100"/>
            <a:ext cx="533400" cy="3048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5029200" y="4572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…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019800" y="3810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Points to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315200" y="4572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Sinusoidal Land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Source Storage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pic>
        <p:nvPicPr>
          <p:cNvPr id="140" name="Picture 4" descr="\\eventsql\dvd\Online_ART\DVD_ART36\Artwork_Imagery\Icons - Illustrations\_ REAL VISTA STYLE\batch database group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486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141" name="TextBox 140"/>
          <p:cNvSpPr txBox="1"/>
          <p:nvPr/>
        </p:nvSpPr>
        <p:spPr>
          <a:xfrm>
            <a:off x="7239000" y="55626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Reprojected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 Data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Storage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pic>
        <p:nvPicPr>
          <p:cNvPr id="142" name="Picture 4" descr="\\eventsql\dvd\Online_ART\DVD_ART36\Artwork_Imagery\Icons - Illustrations\_ REAL VISTA STYLE\batch database group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958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cxnSp>
        <p:nvCxnSpPr>
          <p:cNvPr id="143" name="Straight Arrow Connector 142"/>
          <p:cNvCxnSpPr/>
          <p:nvPr/>
        </p:nvCxnSpPr>
        <p:spPr>
          <a:xfrm rot="10800000" flipV="1">
            <a:off x="5943600" y="4800600"/>
            <a:ext cx="609600" cy="381000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4" name="Straight Arrow Connector 143"/>
          <p:cNvCxnSpPr/>
          <p:nvPr/>
        </p:nvCxnSpPr>
        <p:spPr>
          <a:xfrm rot="10800000">
            <a:off x="5943600" y="5410200"/>
            <a:ext cx="609600" cy="381000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pic>
        <p:nvPicPr>
          <p:cNvPr id="145" name="Picture 4" descr="\\eventsql\dvd\Online_ART\DVD_ART36\Artwork_Imagery\Icons - Illustrations\_ REAL VISTA STYLE\batch database group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9530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cxnSp>
        <p:nvCxnSpPr>
          <p:cNvPr id="146" name="Straight Arrow Connector 145"/>
          <p:cNvCxnSpPr/>
          <p:nvPr/>
        </p:nvCxnSpPr>
        <p:spPr>
          <a:xfrm rot="10800000">
            <a:off x="2590800" y="5334000"/>
            <a:ext cx="1066800" cy="1588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47" name="TextBox 146"/>
          <p:cNvSpPr txBox="1"/>
          <p:nvPr/>
        </p:nvSpPr>
        <p:spPr>
          <a:xfrm>
            <a:off x="1371600" y="5562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Reduction Result Storage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cxnSp>
        <p:nvCxnSpPr>
          <p:cNvPr id="148" name="Straight Arrow Connector 147"/>
          <p:cNvCxnSpPr/>
          <p:nvPr/>
        </p:nvCxnSpPr>
        <p:spPr>
          <a:xfrm rot="5400000" flipH="1" flipV="1">
            <a:off x="-608806" y="3961606"/>
            <a:ext cx="2743200" cy="1588"/>
          </a:xfrm>
          <a:prstGeom prst="straightConnector1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49" name="Straight Connector 148"/>
          <p:cNvCxnSpPr/>
          <p:nvPr/>
        </p:nvCxnSpPr>
        <p:spPr>
          <a:xfrm rot="10800000">
            <a:off x="762000" y="5334000"/>
            <a:ext cx="990600" cy="0"/>
          </a:xfrm>
          <a:prstGeom prst="line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685800" y="38100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Download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Link to Results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153400" cy="4525962"/>
          </a:xfrm>
        </p:spPr>
        <p:txBody>
          <a:bodyPr/>
          <a:lstStyle/>
          <a:p>
            <a:r>
              <a:rPr lang="en-US" dirty="0" smtClean="0"/>
              <a:t>Blob storage level</a:t>
            </a:r>
          </a:p>
          <a:p>
            <a:pPr lvl="1"/>
            <a:r>
              <a:rPr lang="en-US" sz="2000" dirty="0" smtClean="0"/>
              <a:t>Each data file (blob) has a global unique identifier</a:t>
            </a:r>
          </a:p>
          <a:p>
            <a:pPr lvl="1"/>
            <a:r>
              <a:rPr lang="en-US" sz="2000" dirty="0" smtClean="0"/>
              <a:t>(Pre-)download and cache all source files in blob storage</a:t>
            </a:r>
          </a:p>
          <a:p>
            <a:pPr lvl="1"/>
            <a:r>
              <a:rPr lang="en-US" sz="2000" dirty="0" smtClean="0"/>
              <a:t>(Pre-)compute </a:t>
            </a:r>
            <a:r>
              <a:rPr lang="en-US" sz="2000" dirty="0" err="1" smtClean="0"/>
              <a:t>reprojection</a:t>
            </a:r>
            <a:r>
              <a:rPr lang="en-US" sz="2000" dirty="0" smtClean="0"/>
              <a:t> results for reuse across computations </a:t>
            </a:r>
            <a:endParaRPr lang="en-US" dirty="0" smtClean="0"/>
          </a:p>
          <a:p>
            <a:r>
              <a:rPr lang="en-US" dirty="0" smtClean="0"/>
              <a:t>Local machine level</a:t>
            </a:r>
          </a:p>
          <a:p>
            <a:pPr lvl="1"/>
            <a:r>
              <a:rPr lang="en-US" dirty="0" smtClean="0"/>
              <a:t>Each small size instance has ~250GB local storage</a:t>
            </a:r>
          </a:p>
          <a:p>
            <a:pPr lvl="1"/>
            <a:r>
              <a:rPr lang="en-US" sz="2000" dirty="0" smtClean="0"/>
              <a:t>Cache large size data files for reuse</a:t>
            </a:r>
          </a:p>
          <a:p>
            <a:r>
              <a:rPr lang="en-US" dirty="0" smtClean="0"/>
              <a:t>Cost-related Trade offs</a:t>
            </a:r>
          </a:p>
          <a:p>
            <a:pPr lvl="1"/>
            <a:r>
              <a:rPr lang="en-US" sz="2000" dirty="0" smtClean="0"/>
              <a:t>Data re-generation cost VS. Blob storage cost</a:t>
            </a:r>
          </a:p>
          <a:p>
            <a:pPr lvl="1"/>
            <a:r>
              <a:rPr lang="en-US" sz="2000" dirty="0" smtClean="0"/>
              <a:t>For our case, data re-computation is too expensive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 Caching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138"/>
            <a:ext cx="8839200" cy="4538662"/>
          </a:xfrm>
        </p:spPr>
        <p:txBody>
          <a:bodyPr/>
          <a:lstStyle/>
          <a:p>
            <a:r>
              <a:rPr lang="en-US" sz="2600" dirty="0" smtClean="0"/>
              <a:t>Scientists upload their analysis binary tools upon request for the reduction service</a:t>
            </a:r>
          </a:p>
          <a:p>
            <a:pPr lvl="1"/>
            <a:endParaRPr lang="en-US" sz="2200" dirty="0" smtClean="0"/>
          </a:p>
          <a:p>
            <a:r>
              <a:rPr lang="en-US" sz="2600" dirty="0" smtClean="0"/>
              <a:t>Benefits</a:t>
            </a:r>
          </a:p>
          <a:p>
            <a:pPr lvl="1"/>
            <a:r>
              <a:rPr lang="en-US" sz="1800" dirty="0" smtClean="0"/>
              <a:t>Scientists can easily debug and refine scientific models in their code</a:t>
            </a:r>
          </a:p>
          <a:p>
            <a:pPr lvl="1"/>
            <a:r>
              <a:rPr lang="en-US" sz="1800" dirty="0" smtClean="0"/>
              <a:t>Separate system code debugging from science code debugging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sz="2600" dirty="0" smtClean="0"/>
              <a:t>A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reduction stage to support more comprehensive computation flows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Reduction Service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1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Project Background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AzureMODIS  Framework Overview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Dynamic Scalability &amp; Fault Tolerance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Conclusions &amp; Future 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138"/>
            <a:ext cx="8077200" cy="4525962"/>
          </a:xfrm>
        </p:spPr>
        <p:txBody>
          <a:bodyPr/>
          <a:lstStyle/>
          <a:p>
            <a:r>
              <a:rPr lang="en-US" sz="2400" dirty="0" smtClean="0"/>
              <a:t>Use the </a:t>
            </a:r>
            <a:r>
              <a:rPr lang="en-US" sz="2400" i="1" dirty="0" smtClean="0"/>
              <a:t>Azure Management API</a:t>
            </a:r>
            <a:r>
              <a:rPr lang="en-US" sz="2400" dirty="0" smtClean="0"/>
              <a:t> to dynamically scale up/down instances according to work loads</a:t>
            </a:r>
          </a:p>
          <a:p>
            <a:endParaRPr lang="en-US" sz="2400" dirty="0" smtClean="0"/>
          </a:p>
          <a:p>
            <a:r>
              <a:rPr lang="en-US" sz="2400" dirty="0" smtClean="0"/>
              <a:t>Dynamic instance shutdown could be a problem</a:t>
            </a:r>
          </a:p>
          <a:p>
            <a:pPr lvl="1"/>
            <a:r>
              <a:rPr lang="en-US" sz="2000" dirty="0" smtClean="0"/>
              <a:t>Azure decides which instance to shutdown</a:t>
            </a:r>
          </a:p>
          <a:p>
            <a:pPr lvl="1"/>
            <a:r>
              <a:rPr lang="en-US" sz="2000" dirty="0" smtClean="0"/>
              <a:t>Instances may be shutdown during task execution</a:t>
            </a:r>
          </a:p>
          <a:p>
            <a:endParaRPr lang="en-US" sz="2400" dirty="0" smtClean="0"/>
          </a:p>
          <a:p>
            <a:r>
              <a:rPr lang="en-US" sz="2400" dirty="0" smtClean="0"/>
              <a:t>Currently, computing instance usage are charged by hours</a:t>
            </a:r>
          </a:p>
          <a:p>
            <a:pPr lvl="1"/>
            <a:r>
              <a:rPr lang="en-US" sz="2000" dirty="0" smtClean="0"/>
              <a:t>Use CPU hours wisely when applying dynamic scaling strategies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Dynamic Scalability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486400"/>
            <a:ext cx="8229600" cy="838200"/>
          </a:xfrm>
        </p:spPr>
        <p:txBody>
          <a:bodyPr/>
          <a:lstStyle/>
          <a:p>
            <a:r>
              <a:rPr lang="en-US" sz="2000" dirty="0" smtClean="0"/>
              <a:t>In contrast, the shutdown time for the instances is small (usually within 3 minutes)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Performance of dynamic instance scaling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1371600" y="1752600"/>
          <a:ext cx="6477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12954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Instance Start Up Time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Test Date: March 31, 2010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635500"/>
          </a:xfrm>
        </p:spPr>
        <p:txBody>
          <a:bodyPr/>
          <a:lstStyle/>
          <a:p>
            <a:r>
              <a:rPr lang="en-US" dirty="0" smtClean="0"/>
              <a:t>Tasks can fail for many reasons</a:t>
            </a:r>
          </a:p>
          <a:p>
            <a:pPr lvl="1"/>
            <a:r>
              <a:rPr lang="en-US" sz="2000" dirty="0" smtClean="0"/>
              <a:t>Broken or missing source data files </a:t>
            </a:r>
            <a:r>
              <a:rPr lang="en-US" altLang="zh-CN" sz="2000" dirty="0" smtClean="0"/>
              <a:t>— Unrecoverable</a:t>
            </a:r>
            <a:endParaRPr lang="en-US" sz="2000" dirty="0" smtClean="0"/>
          </a:p>
          <a:p>
            <a:pPr lvl="1"/>
            <a:r>
              <a:rPr lang="en-US" sz="2000" dirty="0" smtClean="0"/>
              <a:t>Reduction tool may crash due to code bug </a:t>
            </a:r>
            <a:r>
              <a:rPr lang="en-US" altLang="zh-CN" sz="2000" dirty="0" smtClean="0"/>
              <a:t>— Unrecoverable</a:t>
            </a:r>
            <a:endParaRPr lang="en-US" sz="2000" dirty="0" smtClean="0"/>
          </a:p>
          <a:p>
            <a:pPr lvl="1"/>
            <a:r>
              <a:rPr lang="en-US" sz="2000" dirty="0" smtClean="0"/>
              <a:t>Failures caused by system instability </a:t>
            </a:r>
            <a:r>
              <a:rPr lang="en-US" altLang="zh-CN" sz="2000" dirty="0" smtClean="0"/>
              <a:t>— Recoverable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Customized task retry policies</a:t>
            </a:r>
          </a:p>
          <a:p>
            <a:pPr lvl="1"/>
            <a:r>
              <a:rPr lang="en-US" sz="2000" dirty="0" smtClean="0"/>
              <a:t>Task with timeout failures will be resent to the task queue</a:t>
            </a:r>
          </a:p>
          <a:p>
            <a:pPr lvl="1"/>
            <a:r>
              <a:rPr lang="en-US" sz="2000" dirty="0" smtClean="0"/>
              <a:t>Task with exceptions caught will be immediately resent  </a:t>
            </a:r>
          </a:p>
          <a:p>
            <a:pPr lvl="1"/>
            <a:r>
              <a:rPr lang="en-US" sz="2000" dirty="0" smtClean="0"/>
              <a:t>Task canceled after 2 retries (Totally 3 executions)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Why not just use queue message visibility settings for failure recovery?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Fault Tolerance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295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http://modisazure.cloudapp.net/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Service Monitoring &amp; Diagnosing (Demo)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1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Project Background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AzureMODIS  Framework Overview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Dynamic Scalability &amp; Fault Tolerance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Evaluation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Conclusions &amp; Future 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100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AzureMODIS  Framework Overview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Dynamic Scalability &amp; Fault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Tolerance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Conclusions &amp; Future 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981200"/>
          <a:ext cx="7391400" cy="1600200"/>
        </p:xfrm>
        <a:graphic>
          <a:graphicData uri="http://schemas.openxmlformats.org/drawingml/2006/table">
            <a:tbl>
              <a:tblPr/>
              <a:tblGrid>
                <a:gridCol w="888237"/>
                <a:gridCol w="3092967"/>
                <a:gridCol w="3410196"/>
              </a:tblGrid>
              <a:tr h="2357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1825" marR="41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宋体"/>
                          <a:cs typeface="Times New Roman"/>
                        </a:rPr>
                        <a:t>Desktop</a:t>
                      </a:r>
                      <a:endParaRPr lang="en-US" sz="14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1825" marR="41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宋体"/>
                          <a:cs typeface="Times New Roman"/>
                        </a:rPr>
                        <a:t>Azure Instance</a:t>
                      </a:r>
                      <a:endParaRPr lang="en-US" sz="14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1825" marR="41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4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宋体"/>
                          <a:cs typeface="Times New Roman"/>
                        </a:rPr>
                        <a:t>Capacity</a:t>
                      </a:r>
                      <a:endParaRPr lang="en-US" sz="14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1825" marR="41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CPU: Intel Core2Duo E6850 @ 3.0GHZ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Memory: 4GB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Hard Disk: 1TB SATA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Network: 1Gbps Ethernet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OS: Windows </a:t>
                      </a:r>
                      <a:r>
                        <a:rPr lang="en-US" sz="1400" dirty="0" smtClean="0">
                          <a:latin typeface="Times New Roman"/>
                          <a:ea typeface="宋体"/>
                          <a:cs typeface="Times New Roman"/>
                        </a:rPr>
                        <a:t>7 (32-bit)</a:t>
                      </a:r>
                      <a:endParaRPr lang="en-US" sz="14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1825" marR="41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CPU: </a:t>
                      </a:r>
                      <a:r>
                        <a:rPr lang="en-US" sz="1400" dirty="0" smtClean="0">
                          <a:latin typeface="Times New Roman"/>
                          <a:ea typeface="宋体"/>
                          <a:cs typeface="Times New Roman"/>
                        </a:rPr>
                        <a:t>1.6GHZ </a:t>
                      </a: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X64 equivalent processor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Memory: 2GB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Local Storage: 250GB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Network: 100Mbps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宋体"/>
                          <a:cs typeface="Times New Roman"/>
                        </a:rPr>
                        <a:t>OS: Windows 2008 Server x64 (64-bit)</a:t>
                      </a:r>
                    </a:p>
                  </a:txBody>
                  <a:tcPr marL="41825" marR="41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Overall</a:t>
            </a:r>
            <a:r>
              <a:rPr lang="en-US" sz="3200" dirty="0" smtClean="0"/>
              <a:t> Performance &amp; Scalability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4419601"/>
          <a:ext cx="4114799" cy="1295400"/>
        </p:xfrm>
        <a:graphic>
          <a:graphicData uri="http://schemas.openxmlformats.org/drawingml/2006/table">
            <a:tbl>
              <a:tblPr/>
              <a:tblGrid>
                <a:gridCol w="1066083"/>
                <a:gridCol w="921757"/>
                <a:gridCol w="921757"/>
                <a:gridCol w="1205202"/>
              </a:tblGrid>
              <a:tr h="279400">
                <a:tc>
                  <a:txBody>
                    <a:bodyPr/>
                    <a:lstStyle/>
                    <a:p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宋体"/>
                          <a:cs typeface="Times New Roman"/>
                        </a:rPr>
                        <a:t>MOD04_L2</a:t>
                      </a:r>
                      <a:endParaRPr lang="en-US" sz="12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宋体"/>
                          <a:cs typeface="Times New Roman"/>
                        </a:rPr>
                        <a:t>MOD06_L2</a:t>
                      </a:r>
                      <a:endParaRPr lang="en-US" sz="12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宋体"/>
                          <a:cs typeface="Times New Roman"/>
                        </a:rPr>
                        <a:t>MYD11_L2.005</a:t>
                      </a:r>
                      <a:endParaRPr lang="en-US" sz="12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宋体"/>
                          <a:cs typeface="Times New Roman"/>
                        </a:rPr>
                        <a:t>150 instances</a:t>
                      </a:r>
                      <a:endParaRPr lang="en-US" sz="12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0.30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0.85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0.44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宋体"/>
                          <a:cs typeface="Times New Roman"/>
                        </a:rPr>
                        <a:t>100 instances</a:t>
                      </a:r>
                      <a:endParaRPr lang="en-US" sz="12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宋体"/>
                          <a:cs typeface="Times New Roman"/>
                        </a:rPr>
                        <a:t>0.40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1.20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0.61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宋体"/>
                          <a:cs typeface="Times New Roman"/>
                        </a:rPr>
                        <a:t>50 instances</a:t>
                      </a:r>
                      <a:endParaRPr lang="en-US" sz="12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宋体"/>
                          <a:cs typeface="Times New Roman"/>
                        </a:rPr>
                        <a:t>0.76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宋体"/>
                          <a:cs typeface="Times New Roman"/>
                        </a:rPr>
                        <a:t>2.25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1.12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宋体"/>
                          <a:cs typeface="Times New Roman"/>
                        </a:rPr>
                        <a:t>Desktop</a:t>
                      </a:r>
                      <a:endParaRPr lang="en-US" sz="12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宋体"/>
                          <a:cs typeface="Times New Roman"/>
                        </a:rPr>
                        <a:t>16.29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宋体"/>
                          <a:cs typeface="Times New Roman"/>
                        </a:rPr>
                        <a:t>72.62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宋体"/>
                          <a:cs typeface="Times New Roman"/>
                        </a:rPr>
                        <a:t>33.45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Chart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886200"/>
            <a:ext cx="3733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52400" y="4114800"/>
            <a:ext cx="5029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Table 3. Processing time for 1500 </a:t>
            </a:r>
            <a:r>
              <a:rPr lang="en-US" sz="1200" b="1" dirty="0" err="1" smtClean="0"/>
              <a:t>reprojection</a:t>
            </a:r>
            <a:r>
              <a:rPr lang="en-US" sz="1200" b="1" dirty="0" smtClean="0"/>
              <a:t> tasks (Unit: hours)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5943600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2. Capacity of desktop machine and a single Azure instance</a:t>
            </a:r>
            <a:endParaRPr lang="en-US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6096000"/>
            <a:ext cx="419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      Fig. 1 Performance speedups over a single desktop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Storage Service Scalability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371600" y="1371600"/>
          <a:ext cx="6324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4876800"/>
            <a:ext cx="8458200" cy="762000"/>
          </a:xfrm>
        </p:spPr>
        <p:txBody>
          <a:bodyPr/>
          <a:lstStyle/>
          <a:p>
            <a:r>
              <a:rPr lang="en-US" sz="2000" dirty="0" smtClean="0"/>
              <a:t>Accumulated time for data transfer from/to Azure blob storage increases as #VM increases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362200" y="3581400"/>
            <a:ext cx="3581400" cy="228600"/>
          </a:xfrm>
          <a:prstGeom prst="line">
            <a:avLst/>
          </a:prstGeom>
          <a:ln w="222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1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Project Background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AzureMODIS  Framework Overview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Dynamic Scalability &amp; Fault Tolerance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Conclusions &amp; Future 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525962"/>
          </a:xfrm>
        </p:spPr>
        <p:txBody>
          <a:bodyPr/>
          <a:lstStyle/>
          <a:p>
            <a:r>
              <a:rPr lang="en-US" sz="2400" dirty="0" smtClean="0"/>
              <a:t>Cloud computing provides new capabilities and opportunities for data-intensive eScience research </a:t>
            </a:r>
          </a:p>
          <a:p>
            <a:endParaRPr lang="en-US" sz="2400" dirty="0" smtClean="0"/>
          </a:p>
          <a:p>
            <a:r>
              <a:rPr lang="en-US" sz="2400" dirty="0" smtClean="0"/>
              <a:t>Dynamic scalability is powerful, but instance start up overhead is not trivial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Built-in fault tolerance &amp; diagnostic features are important in the face of common failures in large-scale cloud applications and systems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Conclusions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593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Scale up computations from US continent to the global scale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Develop and evaluate a generic dynamic scaling mechanism with AzureMODIS 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Evaluate the similarities/differences between our framework and other generic parallel computing frameworks such as </a:t>
            </a:r>
            <a:r>
              <a:rPr lang="en-US" sz="2400" dirty="0" err="1" smtClean="0"/>
              <a:t>MapReduce</a:t>
            </a:r>
            <a:endParaRPr lang="en-US" sz="2400" dirty="0" smtClean="0"/>
          </a:p>
          <a:p>
            <a:pPr eaLnBrk="1" hangingPunct="1"/>
            <a:endParaRPr lang="en-US" sz="2400" dirty="0" smtClean="0">
              <a:latin typeface="Corbel" pitchFamily="34" charset="0"/>
            </a:endParaRPr>
          </a:p>
          <a:p>
            <a:pPr eaLnBrk="1" hangingPunct="1"/>
            <a:endParaRPr lang="en-US" sz="2400" dirty="0" smtClean="0">
              <a:latin typeface="Corbel" pitchFamily="34" charset="0"/>
            </a:endParaRPr>
          </a:p>
          <a:p>
            <a:pPr eaLnBrk="1" hangingPunct="1"/>
            <a:endParaRPr lang="en-US" sz="2400" dirty="0" smtClean="0">
              <a:latin typeface="Corbel" pitchFamily="34" charset="0"/>
            </a:endParaRPr>
          </a:p>
          <a:p>
            <a:pPr eaLnBrk="1" hangingPunct="1"/>
            <a:endParaRPr lang="en-US" sz="2400" dirty="0" smtClean="0">
              <a:latin typeface="Corbel" pitchFamily="34" charset="0"/>
            </a:endParaRPr>
          </a:p>
          <a:p>
            <a:pPr eaLnBrk="1" hangingPunct="1"/>
            <a:endParaRPr lang="en-US" sz="2400" dirty="0" smtClean="0">
              <a:latin typeface="Corbe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Future Work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304800" y="2743200"/>
            <a:ext cx="8382000" cy="326390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en-US" sz="4000" dirty="0" smtClean="0"/>
              <a:t>Thank you!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sz="4000" dirty="0" smtClean="0"/>
              <a:t>&amp;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sz="4000" dirty="0" smtClean="0"/>
              <a:t>Questions?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2438400"/>
          </a:xfrm>
        </p:spPr>
        <p:txBody>
          <a:bodyPr/>
          <a:lstStyle/>
          <a:p>
            <a:r>
              <a:rPr lang="en-US" sz="2400" dirty="0" smtClean="0"/>
              <a:t>Increasing data availability for science discoveries</a:t>
            </a:r>
          </a:p>
          <a:p>
            <a:pPr lvl="1"/>
            <a:r>
              <a:rPr lang="en-US" sz="2000" dirty="0" smtClean="0"/>
              <a:t>Growing data size from large scientific instruments</a:t>
            </a:r>
          </a:p>
          <a:p>
            <a:pPr lvl="1"/>
            <a:r>
              <a:rPr lang="en-US" sz="2000" dirty="0" smtClean="0"/>
              <a:t>Emerging large-scale inexpensive ground-based sensors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Computational models with increasing complexities and precisions</a:t>
            </a:r>
          </a:p>
          <a:p>
            <a:pPr lvl="1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Data-intensive eScience: Opportunities</a:t>
            </a:r>
            <a:endParaRPr lang="en-US" sz="3200" dirty="0"/>
          </a:p>
        </p:txBody>
      </p:sp>
      <p:pic>
        <p:nvPicPr>
          <p:cNvPr id="4" name="Content Placeholder 18" descr="da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66800" y="4419600"/>
            <a:ext cx="64524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4"/>
          <p:cNvSpPr/>
          <p:nvPr/>
        </p:nvSpPr>
        <p:spPr>
          <a:xfrm>
            <a:off x="2819400" y="4038600"/>
            <a:ext cx="3124200" cy="1981200"/>
          </a:xfrm>
          <a:prstGeom prst="cloud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334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Raw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5943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Scientific Results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209800" y="4953000"/>
            <a:ext cx="533400" cy="22860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096000" y="4953000"/>
            <a:ext cx="533400" cy="22860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18" descr="da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5800" y="4724400"/>
            <a:ext cx="64524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Content Placeholder 18" descr="da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447800" y="4724400"/>
            <a:ext cx="64524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962400" y="4343400"/>
            <a:ext cx="76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</a:rPr>
              <a:t>?</a:t>
            </a:r>
            <a:endParaRPr lang="en-US" sz="8000" b="1" dirty="0">
              <a:solidFill>
                <a:srgbClr val="C00000"/>
              </a:solidFill>
            </a:endParaRPr>
          </a:p>
        </p:txBody>
      </p:sp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3962400"/>
            <a:ext cx="112232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4495800"/>
            <a:ext cx="114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4953000"/>
            <a:ext cx="10985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200400" y="44958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Resources?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Apps &amp;Tools?</a:t>
            </a:r>
            <a:endParaRPr lang="en-US" sz="2400" b="1" dirty="0">
              <a:solidFill>
                <a:srgbClr val="C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12" grpId="1" build="allAtOnce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5029200" cy="4495800"/>
          </a:xfrm>
        </p:spPr>
        <p:txBody>
          <a:bodyPr/>
          <a:lstStyle/>
          <a:p>
            <a:r>
              <a:rPr lang="en-US" sz="2400" dirty="0" smtClean="0"/>
              <a:t>Moderate Resolution Imaging </a:t>
            </a:r>
            <a:r>
              <a:rPr lang="en-US" sz="2400" dirty="0" err="1" smtClean="0"/>
              <a:t>Spectroradiometer</a:t>
            </a:r>
            <a:r>
              <a:rPr lang="en-US" sz="2400" dirty="0" smtClean="0"/>
              <a:t> Satellites:</a:t>
            </a:r>
          </a:p>
          <a:p>
            <a:pPr lvl="1"/>
            <a:r>
              <a:rPr lang="en-US" sz="2000" dirty="0" smtClean="0"/>
              <a:t>Viewing the entire Earth's surface every 1 to 2 days</a:t>
            </a:r>
          </a:p>
          <a:p>
            <a:pPr lvl="1"/>
            <a:r>
              <a:rPr lang="en-US" sz="2000" dirty="0" smtClean="0"/>
              <a:t>Acquiring data in 36 spectral bands</a:t>
            </a:r>
          </a:p>
          <a:p>
            <a:pPr lvl="1"/>
            <a:r>
              <a:rPr lang="en-US" sz="2000" dirty="0" smtClean="0"/>
              <a:t>Multiple data products (Atmosphere, Land, Ocean etc.)</a:t>
            </a:r>
          </a:p>
          <a:p>
            <a:pPr lvl="1"/>
            <a:r>
              <a:rPr lang="en-US" sz="2000" dirty="0" smtClean="0"/>
              <a:t>Important for understanding global environment and earth system models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MODIS Basics</a:t>
            </a:r>
            <a:endParaRPr lang="en-US" sz="3200" dirty="0"/>
          </a:p>
        </p:txBody>
      </p:sp>
      <p:pic>
        <p:nvPicPr>
          <p:cNvPr id="4" name="Picture 2" descr="http://veimages.gsfc.nasa.gov/276/MODIS1000060_m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219200"/>
            <a:ext cx="3673424" cy="4953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0" y="6248400"/>
            <a:ext cx="4572000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http://aqua.nasa.gov/doc/viz/media/aqua_orbit_sm.mpg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r>
              <a:rPr lang="en-US" dirty="0" smtClean="0"/>
              <a:t>Data Collection</a:t>
            </a:r>
          </a:p>
          <a:p>
            <a:pPr lvl="1"/>
            <a:r>
              <a:rPr lang="en-US" sz="2000" dirty="0" smtClean="0"/>
              <a:t>Multiple FTP sites for MODIS source data</a:t>
            </a:r>
          </a:p>
          <a:p>
            <a:pPr lvl="1"/>
            <a:r>
              <a:rPr lang="en-US" sz="2000" dirty="0" smtClean="0"/>
              <a:t>Metadata maintained separately</a:t>
            </a:r>
          </a:p>
          <a:p>
            <a:r>
              <a:rPr lang="en-US" dirty="0" smtClean="0"/>
              <a:t>Data Heterogeneity</a:t>
            </a:r>
          </a:p>
          <a:p>
            <a:pPr lvl="1"/>
            <a:r>
              <a:rPr lang="en-US" sz="2000" dirty="0" smtClean="0"/>
              <a:t>Different time granularities and imaging resolutions</a:t>
            </a:r>
          </a:p>
          <a:p>
            <a:pPr lvl="1"/>
            <a:r>
              <a:rPr lang="en-US" sz="2000" dirty="0" smtClean="0"/>
              <a:t>Two different project types: “</a:t>
            </a:r>
            <a:r>
              <a:rPr lang="en-US" sz="2000" i="1" dirty="0" smtClean="0"/>
              <a:t>Swath</a:t>
            </a:r>
            <a:r>
              <a:rPr lang="en-US" sz="2000" dirty="0" smtClean="0"/>
              <a:t>” and “</a:t>
            </a:r>
            <a:r>
              <a:rPr lang="en-US" sz="2000" i="1" dirty="0" smtClean="0"/>
              <a:t>Sinusoidal</a:t>
            </a:r>
            <a:r>
              <a:rPr lang="en-US" sz="2000" dirty="0" smtClean="0"/>
              <a:t>” </a:t>
            </a:r>
          </a:p>
          <a:p>
            <a:r>
              <a:rPr lang="en-US" dirty="0" smtClean="0"/>
              <a:t>Data Management</a:t>
            </a:r>
          </a:p>
          <a:p>
            <a:pPr lvl="1"/>
            <a:r>
              <a:rPr lang="en-US" sz="2000" dirty="0" smtClean="0"/>
              <a:t>Current use case: 10 years of data covering US continent</a:t>
            </a:r>
          </a:p>
          <a:p>
            <a:pPr lvl="1"/>
            <a:r>
              <a:rPr lang="en-US" sz="2000" dirty="0" smtClean="0"/>
              <a:t>5 TB source data (~600,000 files)</a:t>
            </a:r>
          </a:p>
          <a:p>
            <a:pPr lvl="1"/>
            <a:r>
              <a:rPr lang="en-US" sz="2000" dirty="0" smtClean="0"/>
              <a:t>2 TB timeframe- and space-aligned harmonized data</a:t>
            </a:r>
          </a:p>
          <a:p>
            <a:pPr lvl="1"/>
            <a:r>
              <a:rPr lang="en-US" sz="2000" dirty="0" smtClean="0"/>
              <a:t>~50000 CPU hours of parallel computation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Barriers for Using MODIS Data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743200"/>
          </a:xfrm>
        </p:spPr>
        <p:txBody>
          <a:bodyPr/>
          <a:lstStyle/>
          <a:p>
            <a:r>
              <a:rPr lang="en-US" sz="2400" dirty="0" smtClean="0"/>
              <a:t>A MODIS Data Processing Framework in Microsoft Windows Azure cloud computing platform</a:t>
            </a:r>
          </a:p>
          <a:p>
            <a:pPr lvl="1"/>
            <a:r>
              <a:rPr lang="en-US" sz="2000" dirty="0" smtClean="0"/>
              <a:t>Leverage scalability of cloud infrastructure and services</a:t>
            </a:r>
          </a:p>
          <a:p>
            <a:pPr lvl="1"/>
            <a:r>
              <a:rPr lang="en-US" sz="2000" dirty="0" smtClean="0"/>
              <a:t>Dynamic, on-demand resource provisioning</a:t>
            </a:r>
          </a:p>
          <a:p>
            <a:pPr lvl="1"/>
            <a:r>
              <a:rPr lang="en-US" sz="2000" dirty="0" smtClean="0"/>
              <a:t>Automate data processing tasks to eliminate barriers</a:t>
            </a:r>
          </a:p>
          <a:p>
            <a:pPr lvl="1"/>
            <a:r>
              <a:rPr lang="en-US" sz="2000" dirty="0" smtClean="0"/>
              <a:t>A generic </a:t>
            </a:r>
            <a:r>
              <a:rPr lang="en-US" sz="2000" i="1" dirty="0" smtClean="0"/>
              <a:t>Reduction  Service </a:t>
            </a:r>
            <a:r>
              <a:rPr lang="en-US" sz="2000" dirty="0" smtClean="0"/>
              <a:t>to run arbitrary analysis executables</a:t>
            </a:r>
          </a:p>
          <a:p>
            <a:pPr lvl="1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AzureMODIS: A </a:t>
            </a:r>
            <a:r>
              <a:rPr lang="en-US" sz="3200" dirty="0" err="1" smtClean="0"/>
              <a:t>Client+Cloud</a:t>
            </a:r>
            <a:r>
              <a:rPr lang="en-US" sz="3200" dirty="0" smtClean="0"/>
              <a:t> Solution </a:t>
            </a:r>
            <a:endParaRPr lang="en-US" sz="3200" dirty="0"/>
          </a:p>
        </p:txBody>
      </p:sp>
      <p:pic>
        <p:nvPicPr>
          <p:cNvPr id="4" name="Content Placeholder 18" descr="da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90600" y="4191000"/>
            <a:ext cx="64524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4"/>
          <p:cNvSpPr/>
          <p:nvPr/>
        </p:nvSpPr>
        <p:spPr>
          <a:xfrm>
            <a:off x="2743200" y="3810000"/>
            <a:ext cx="3124200" cy="1981200"/>
          </a:xfrm>
          <a:prstGeom prst="cloud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5105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MODIS Source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5715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Scientific Results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133600" y="4724400"/>
            <a:ext cx="533400" cy="22860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943600" y="4724400"/>
            <a:ext cx="533400" cy="22860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18" descr="da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9600" y="4495800"/>
            <a:ext cx="64524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Content Placeholder 18" descr="dat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71600" y="4495800"/>
            <a:ext cx="64524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895600" y="43434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Windows Azure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Cloud Computing Platform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3733800"/>
            <a:ext cx="112232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4267200"/>
            <a:ext cx="114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4724400"/>
            <a:ext cx="109851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743200" y="57912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AzureMODIS Service Framework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8494713" y="6103938"/>
            <a:ext cx="366712" cy="365125"/>
          </a:xfrm>
        </p:spPr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69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endParaRPr lang="en-US" dirty="0" smtClean="0"/>
          </a:p>
          <a:p>
            <a:r>
              <a:rPr lang="en-US" dirty="0" smtClean="0"/>
              <a:t>AzureMODIS  Framework Overview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Dynamic Scalability &amp; Fault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Tolerance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Conclusions &amp; Future 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767262"/>
          </a:xfrm>
        </p:spPr>
        <p:txBody>
          <a:bodyPr/>
          <a:lstStyle/>
          <a:p>
            <a:r>
              <a:rPr lang="en-US" dirty="0" smtClean="0"/>
              <a:t>Hosted Services</a:t>
            </a:r>
          </a:p>
          <a:p>
            <a:pPr lvl="1"/>
            <a:r>
              <a:rPr lang="en-US" sz="2000" b="1" dirty="0" smtClean="0"/>
              <a:t>Web Role</a:t>
            </a:r>
            <a:r>
              <a:rPr lang="en-US" sz="2000" dirty="0" smtClean="0"/>
              <a:t>: Host web applications via an HTTP and/or an HTTPS endpoint</a:t>
            </a:r>
          </a:p>
          <a:p>
            <a:pPr lvl="1"/>
            <a:r>
              <a:rPr lang="en-US" sz="2000" b="1" dirty="0" smtClean="0"/>
              <a:t>Worker Role</a:t>
            </a:r>
            <a:r>
              <a:rPr lang="en-US" sz="2000" dirty="0" smtClean="0"/>
              <a:t>: Host user-customized code/applications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Storage Services</a:t>
            </a:r>
          </a:p>
          <a:p>
            <a:pPr lvl="1"/>
            <a:r>
              <a:rPr lang="en-US" sz="2000" b="1" dirty="0" smtClean="0"/>
              <a:t>Blob service</a:t>
            </a:r>
            <a:r>
              <a:rPr lang="en-US" sz="2000" dirty="0" smtClean="0"/>
              <a:t>: Storage for entities in the form of binary bits</a:t>
            </a:r>
          </a:p>
          <a:p>
            <a:pPr lvl="1"/>
            <a:r>
              <a:rPr lang="en-US" sz="2000" b="1" dirty="0" smtClean="0"/>
              <a:t>Queue Service</a:t>
            </a:r>
            <a:r>
              <a:rPr lang="en-US" sz="2000" dirty="0" smtClean="0"/>
              <a:t>: A reliable, persistent queue model for message-based communication between instances</a:t>
            </a:r>
          </a:p>
          <a:p>
            <a:pPr lvl="1"/>
            <a:r>
              <a:rPr lang="en-US" sz="2000" b="1" dirty="0" smtClean="0"/>
              <a:t>Table Service</a:t>
            </a:r>
            <a:r>
              <a:rPr lang="en-US" sz="2000" dirty="0" smtClean="0"/>
              <a:t>: Structured storage in the form of tables, with simple query support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Windows Azure Platform Basics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9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AzureMODIS Data Processing Service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F7C96-4576-450D-9AC9-BDC9355C0E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 descr="Pipe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1066800"/>
            <a:ext cx="5562600" cy="5562600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152400" y="2438400"/>
            <a:ext cx="2514600" cy="762000"/>
          </a:xfrm>
          <a:prstGeom prst="wedgeRectCallout">
            <a:avLst>
              <a:gd name="adj1" fmla="val 33682"/>
              <a:gd name="adj2" fmla="val 7639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1. Scientist submits requests for computation on the web portal</a:t>
            </a:r>
            <a:endParaRPr lang="en-US" sz="1400" dirty="0"/>
          </a:p>
        </p:txBody>
      </p:sp>
      <p:sp>
        <p:nvSpPr>
          <p:cNvPr id="9" name="Rectangular Callout 8"/>
          <p:cNvSpPr/>
          <p:nvPr/>
        </p:nvSpPr>
        <p:spPr>
          <a:xfrm>
            <a:off x="914400" y="1676400"/>
            <a:ext cx="2514600" cy="762000"/>
          </a:xfrm>
          <a:prstGeom prst="wedgeRectCallout">
            <a:avLst>
              <a:gd name="adj1" fmla="val 35853"/>
              <a:gd name="adj2" fmla="val 7639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2. The request is received and processed by the service monitor </a:t>
            </a:r>
            <a:endParaRPr lang="en-US" sz="1400" dirty="0"/>
          </a:p>
        </p:txBody>
      </p:sp>
      <p:sp>
        <p:nvSpPr>
          <p:cNvPr id="10" name="Rectangular Callout 9"/>
          <p:cNvSpPr/>
          <p:nvPr/>
        </p:nvSpPr>
        <p:spPr>
          <a:xfrm>
            <a:off x="609600" y="1295400"/>
            <a:ext cx="2514600" cy="762000"/>
          </a:xfrm>
          <a:prstGeom prst="wedgeRectCallout">
            <a:avLst>
              <a:gd name="adj1" fmla="val 60819"/>
              <a:gd name="adj2" fmla="val -20323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3. Service Workers query the metadata in Azure tables to download source</a:t>
            </a:r>
            <a:endParaRPr lang="en-US" sz="1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6477000" y="1676400"/>
            <a:ext cx="2514600" cy="762000"/>
          </a:xfrm>
          <a:prstGeom prst="wedgeRectCallout">
            <a:avLst>
              <a:gd name="adj1" fmla="val -37960"/>
              <a:gd name="adj2" fmla="val 79976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4. The specified source data are uploaded to the Azure blob storage </a:t>
            </a:r>
            <a:endParaRPr lang="en-US" sz="1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6477000" y="3048000"/>
            <a:ext cx="2514600" cy="762000"/>
          </a:xfrm>
          <a:prstGeom prst="wedgeRectCallout">
            <a:avLst>
              <a:gd name="adj1" fmla="val -37960"/>
              <a:gd name="adj2" fmla="val 83558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5. The heterogeneous sources are </a:t>
            </a:r>
            <a:r>
              <a:rPr lang="en-US" sz="1400" dirty="0" err="1" smtClean="0"/>
              <a:t>reprojected</a:t>
            </a:r>
            <a:r>
              <a:rPr lang="en-US" sz="1400" dirty="0" smtClean="0"/>
              <a:t> into uniform format</a:t>
            </a:r>
            <a:endParaRPr lang="en-US" sz="1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6477000" y="4114800"/>
            <a:ext cx="2514600" cy="762000"/>
          </a:xfrm>
          <a:prstGeom prst="wedgeRectCallout">
            <a:avLst>
              <a:gd name="adj1" fmla="val -37960"/>
              <a:gd name="adj2" fmla="val 83558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6. Scientist uploads arbitrary executables to work on the uniform data</a:t>
            </a:r>
            <a:endParaRPr lang="en-US" sz="1400" dirty="0"/>
          </a:p>
        </p:txBody>
      </p:sp>
      <p:sp>
        <p:nvSpPr>
          <p:cNvPr id="14" name="Rectangular Callout 13"/>
          <p:cNvSpPr/>
          <p:nvPr/>
        </p:nvSpPr>
        <p:spPr>
          <a:xfrm>
            <a:off x="3200400" y="4191000"/>
            <a:ext cx="2514600" cy="762000"/>
          </a:xfrm>
          <a:prstGeom prst="wedgeRectCallout">
            <a:avLst>
              <a:gd name="adj1" fmla="val -33618"/>
              <a:gd name="adj2" fmla="val 83558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7. A single download link to the results is sent back to the scientist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12719</TotalTime>
  <Words>1144</Words>
  <Application>Microsoft Office PowerPoint</Application>
  <PresentationFormat>On-screen Show (4:3)</PresentationFormat>
  <Paragraphs>311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eScience in the Cloud: A MODIS Satellite Data Reprojection and Reduction Pipeline in the Windows Azure Platform</vt:lpstr>
      <vt:lpstr>Outline</vt:lpstr>
      <vt:lpstr>Data-intensive eScience: Opportunities</vt:lpstr>
      <vt:lpstr>MODIS Basics</vt:lpstr>
      <vt:lpstr>Barriers for Using MODIS Data</vt:lpstr>
      <vt:lpstr>AzureMODIS: A Client+Cloud Solution </vt:lpstr>
      <vt:lpstr>Outline</vt:lpstr>
      <vt:lpstr>Windows Azure Platform Basics</vt:lpstr>
      <vt:lpstr>AzureMODIS Data Processing Service</vt:lpstr>
      <vt:lpstr>AzureMODIS Data Service Demo</vt:lpstr>
      <vt:lpstr>Behind the scene…</vt:lpstr>
      <vt:lpstr>Data Caching</vt:lpstr>
      <vt:lpstr>Reduction Service</vt:lpstr>
      <vt:lpstr>Outline</vt:lpstr>
      <vt:lpstr>Dynamic Scalability</vt:lpstr>
      <vt:lpstr>Performance of dynamic instance scaling</vt:lpstr>
      <vt:lpstr>Fault Tolerance</vt:lpstr>
      <vt:lpstr>Service Monitoring &amp; Diagnosing (Demo)</vt:lpstr>
      <vt:lpstr>Outline</vt:lpstr>
      <vt:lpstr>Overall Performance &amp; Scalability</vt:lpstr>
      <vt:lpstr>Storage Service Scalability</vt:lpstr>
      <vt:lpstr>Outline</vt:lpstr>
      <vt:lpstr>Conclusions</vt:lpstr>
      <vt:lpstr>Future Work</vt:lpstr>
      <vt:lpstr>Slide 25</vt:lpstr>
    </vt:vector>
  </TitlesOfParts>
  <Company>Dept. of Computer Science, University of Virginia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of the MODIS Scientific Data Reprojection and Reduction Pipeline in Windows Azure</dc:title>
  <dc:creator>Jie</dc:creator>
  <cp:lastModifiedBy>Jie</cp:lastModifiedBy>
  <cp:revision>808</cp:revision>
  <dcterms:created xsi:type="dcterms:W3CDTF">2009-07-30T18:40:25Z</dcterms:created>
  <dcterms:modified xsi:type="dcterms:W3CDTF">2010-04-20T19:09:42Z</dcterms:modified>
</cp:coreProperties>
</file>