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0" r:id="rId2"/>
    <p:sldId id="324" r:id="rId3"/>
    <p:sldId id="333" r:id="rId4"/>
    <p:sldId id="335" r:id="rId5"/>
    <p:sldId id="334" r:id="rId6"/>
    <p:sldId id="325" r:id="rId7"/>
    <p:sldId id="302" r:id="rId8"/>
    <p:sldId id="326" r:id="rId9"/>
    <p:sldId id="320" r:id="rId10"/>
    <p:sldId id="322" r:id="rId11"/>
    <p:sldId id="327" r:id="rId12"/>
    <p:sldId id="328" r:id="rId13"/>
    <p:sldId id="323" r:id="rId14"/>
    <p:sldId id="329" r:id="rId15"/>
    <p:sldId id="319" r:id="rId16"/>
    <p:sldId id="309" r:id="rId17"/>
    <p:sldId id="330" r:id="rId18"/>
    <p:sldId id="311" r:id="rId19"/>
    <p:sldId id="315" r:id="rId20"/>
    <p:sldId id="313" r:id="rId21"/>
    <p:sldId id="314" r:id="rId22"/>
    <p:sldId id="316" r:id="rId23"/>
    <p:sldId id="317" r:id="rId24"/>
    <p:sldId id="331" r:id="rId25"/>
    <p:sldId id="332" r:id="rId26"/>
    <p:sldId id="310" r:id="rId27"/>
    <p:sldId id="31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3FFB3"/>
    <a:srgbClr val="FFAFAF"/>
    <a:srgbClr val="FFFFC1"/>
    <a:srgbClr val="FF0000"/>
    <a:srgbClr val="009999"/>
    <a:srgbClr val="FF5050"/>
    <a:srgbClr val="32757A"/>
    <a:srgbClr val="4AACB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52" autoAdjust="0"/>
    <p:restoredTop sz="94576" autoAdjust="0"/>
  </p:normalViewPr>
  <p:slideViewPr>
    <p:cSldViewPr>
      <p:cViewPr>
        <p:scale>
          <a:sx n="75" d="100"/>
          <a:sy n="75" d="100"/>
        </p:scale>
        <p:origin x="-87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9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v>TNT</c:v>
          </c:tx>
          <c:spPr>
            <a:solidFill>
              <a:srgbClr val="FF0000"/>
            </a:solidFill>
          </c:spPr>
          <c:cat>
            <c:numRef>
              <c:f>(Sheet1!$A$6,Sheet1!$A$8,Sheet1!$A$10,Sheet1!$A$12,Sheet1!$A$14,Sheet1!$A$16)</c:f>
              <c:numCache>
                <c:formatCode>General</c:formatCode>
                <c:ptCount val="6"/>
                <c:pt idx="0">
                  <c:v>1024</c:v>
                </c:pt>
                <c:pt idx="1">
                  <c:v>2048</c:v>
                </c:pt>
                <c:pt idx="2">
                  <c:v>4096</c:v>
                </c:pt>
                <c:pt idx="3">
                  <c:v>8192</c:v>
                </c:pt>
                <c:pt idx="4">
                  <c:v>16384</c:v>
                </c:pt>
                <c:pt idx="5">
                  <c:v>32768</c:v>
                </c:pt>
              </c:numCache>
            </c:numRef>
          </c:cat>
          <c:val>
            <c:numRef>
              <c:f>(Sheet1!$E$6,Sheet1!$E$8,Sheet1!$E$10,Sheet1!$E$12,Sheet1!$E$14,Sheet1!$E$16)</c:f>
              <c:numCache>
                <c:formatCode>General</c:formatCode>
                <c:ptCount val="6"/>
                <c:pt idx="0">
                  <c:v>1.7532929231459551</c:v>
                </c:pt>
                <c:pt idx="1">
                  <c:v>2.1783576524450652</c:v>
                </c:pt>
                <c:pt idx="2">
                  <c:v>1.8675511257015223</c:v>
                </c:pt>
                <c:pt idx="3">
                  <c:v>2.2113238931022514</c:v>
                </c:pt>
                <c:pt idx="4">
                  <c:v>1.9416960449301308</c:v>
                </c:pt>
                <c:pt idx="5">
                  <c:v>2.2084196006211942</c:v>
                </c:pt>
              </c:numCache>
            </c:numRef>
          </c:val>
        </c:ser>
        <c:ser>
          <c:idx val="1"/>
          <c:order val="1"/>
          <c:tx>
            <c:v>POSIX</c:v>
          </c:tx>
          <c:spPr>
            <a:solidFill>
              <a:schemeClr val="accent2"/>
            </a:solidFill>
          </c:spPr>
          <c:val>
            <c:numRef>
              <c:f>(Sheet1!$J$6,Sheet1!$J$8,Sheet1!$J$10,Sheet1!$J$12,Sheet1!$J$14,Sheet1!$J$16)</c:f>
              <c:numCache>
                <c:formatCode>General</c:formatCode>
                <c:ptCount val="6"/>
                <c:pt idx="0">
                  <c:v>1.7895176929357401</c:v>
                </c:pt>
                <c:pt idx="1">
                  <c:v>2.1721134107168543</c:v>
                </c:pt>
                <c:pt idx="2">
                  <c:v>1.9084627888958978</c:v>
                </c:pt>
                <c:pt idx="3">
                  <c:v>2.2076165710211439</c:v>
                </c:pt>
                <c:pt idx="4">
                  <c:v>1.9560564444645505</c:v>
                </c:pt>
                <c:pt idx="5">
                  <c:v>2.2308166922305945</c:v>
                </c:pt>
              </c:numCache>
            </c:numRef>
          </c:val>
        </c:ser>
        <c:axId val="148261120"/>
        <c:axId val="148263296"/>
      </c:barChart>
      <c:catAx>
        <c:axId val="1482611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Size of FFT</a:t>
                </a:r>
              </a:p>
            </c:rich>
          </c:tx>
        </c:title>
        <c:numFmt formatCode="General" sourceLinked="1"/>
        <c:tickLblPos val="nextTo"/>
        <c:crossAx val="148263296"/>
        <c:crosses val="autoZero"/>
        <c:auto val="1"/>
        <c:lblAlgn val="ctr"/>
        <c:lblOffset val="100"/>
      </c:catAx>
      <c:valAx>
        <c:axId val="1482632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Absolute Speed-Up for Two Threads</a:t>
                </a:r>
              </a:p>
            </c:rich>
          </c:tx>
        </c:title>
        <c:numFmt formatCode="General" sourceLinked="1"/>
        <c:tickLblPos val="nextTo"/>
        <c:crossAx val="148261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65192812436907"/>
          <c:y val="5.5540513290857206E-2"/>
          <c:w val="0.30373712901271954"/>
          <c:h val="8.3466680977145505E-2"/>
        </c:manualLayout>
      </c:layout>
      <c:overlay val="1"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/>
      <c:scatterChart>
        <c:scatterStyle val="lineMarker"/>
        <c:ser>
          <c:idx val="0"/>
          <c:order val="0"/>
          <c:tx>
            <c:v>Local Read</c:v>
          </c:tx>
          <c:spPr>
            <a:ln w="28575">
              <a:noFill/>
            </a:ln>
          </c:spPr>
          <c:marker>
            <c:spPr>
              <a:solidFill>
                <a:schemeClr val="bg1">
                  <a:lumMod val="85000"/>
                </a:schemeClr>
              </a:solidFill>
            </c:spPr>
          </c:marker>
          <c:xVal>
            <c:numRef>
              <c:f>ShortestPath!$A$5:$A$34</c:f>
              <c:numCache>
                <c:formatCode>General</c:formatCode>
                <c:ptCount val="30"/>
                <c:pt idx="0">
                  <c:v>4</c:v>
                </c:pt>
                <c:pt idx="1">
                  <c:v>16</c:v>
                </c:pt>
                <c:pt idx="2">
                  <c:v>64</c:v>
                </c:pt>
                <c:pt idx="3">
                  <c:v>512</c:v>
                </c:pt>
                <c:pt idx="4">
                  <c:v>768</c:v>
                </c:pt>
                <c:pt idx="5">
                  <c:v>1024</c:v>
                </c:pt>
                <c:pt idx="6">
                  <c:v>1280</c:v>
                </c:pt>
                <c:pt idx="7">
                  <c:v>12800</c:v>
                </c:pt>
                <c:pt idx="8">
                  <c:v>51200</c:v>
                </c:pt>
                <c:pt idx="9">
                  <c:v>102400</c:v>
                </c:pt>
                <c:pt idx="10">
                  <c:v>153600</c:v>
                </c:pt>
                <c:pt idx="11">
                  <c:v>204800</c:v>
                </c:pt>
                <c:pt idx="12">
                  <c:v>256000</c:v>
                </c:pt>
                <c:pt idx="13">
                  <c:v>307200</c:v>
                </c:pt>
                <c:pt idx="14">
                  <c:v>358400</c:v>
                </c:pt>
                <c:pt idx="15">
                  <c:v>409600</c:v>
                </c:pt>
                <c:pt idx="16">
                  <c:v>460800</c:v>
                </c:pt>
                <c:pt idx="17">
                  <c:v>512000</c:v>
                </c:pt>
                <c:pt idx="18">
                  <c:v>556714</c:v>
                </c:pt>
                <c:pt idx="19" formatCode="0">
                  <c:v>601429</c:v>
                </c:pt>
                <c:pt idx="20">
                  <c:v>646144.00000000023</c:v>
                </c:pt>
                <c:pt idx="21" formatCode="0">
                  <c:v>690858</c:v>
                </c:pt>
                <c:pt idx="22">
                  <c:v>735573</c:v>
                </c:pt>
                <c:pt idx="23">
                  <c:v>780288.00000000047</c:v>
                </c:pt>
                <c:pt idx="24">
                  <c:v>825002</c:v>
                </c:pt>
                <c:pt idx="25">
                  <c:v>869717</c:v>
                </c:pt>
                <c:pt idx="26">
                  <c:v>914432</c:v>
                </c:pt>
                <c:pt idx="27">
                  <c:v>959146</c:v>
                </c:pt>
                <c:pt idx="28">
                  <c:v>1003861</c:v>
                </c:pt>
                <c:pt idx="29">
                  <c:v>1048576</c:v>
                </c:pt>
              </c:numCache>
            </c:numRef>
          </c:xVal>
          <c:yVal>
            <c:numRef>
              <c:f>ShortestPath!$K$5:$K$34</c:f>
              <c:numCache>
                <c:formatCode>General</c:formatCode>
                <c:ptCount val="30"/>
                <c:pt idx="0">
                  <c:v>2.4500000000000075E-6</c:v>
                </c:pt>
                <c:pt idx="1">
                  <c:v>2.4000000000000096E-6</c:v>
                </c:pt>
                <c:pt idx="2">
                  <c:v>2.4500000000000075E-6</c:v>
                </c:pt>
                <c:pt idx="3">
                  <c:v>2.4500000000000075E-6</c:v>
                </c:pt>
                <c:pt idx="4">
                  <c:v>2.8500000000000079E-6</c:v>
                </c:pt>
                <c:pt idx="5">
                  <c:v>2.8500000000000079E-6</c:v>
                </c:pt>
                <c:pt idx="6">
                  <c:v>2.8500000000000079E-6</c:v>
                </c:pt>
                <c:pt idx="7">
                  <c:v>7.8000000000000337E-6</c:v>
                </c:pt>
                <c:pt idx="8">
                  <c:v>2.4700000000000065E-5</c:v>
                </c:pt>
                <c:pt idx="9">
                  <c:v>4.6800000000000114E-5</c:v>
                </c:pt>
                <c:pt idx="10">
                  <c:v>6.8800000000000209E-5</c:v>
                </c:pt>
                <c:pt idx="11">
                  <c:v>9.0900000000000339E-5</c:v>
                </c:pt>
                <c:pt idx="12">
                  <c:v>1.1300000000000059E-4</c:v>
                </c:pt>
                <c:pt idx="13">
                  <c:v>1.3330000000000001E-4</c:v>
                </c:pt>
                <c:pt idx="14">
                  <c:v>1.5730000000000049E-4</c:v>
                </c:pt>
                <c:pt idx="15">
                  <c:v>1.7940000000000067E-4</c:v>
                </c:pt>
                <c:pt idx="16">
                  <c:v>2.0170000000000002E-4</c:v>
                </c:pt>
                <c:pt idx="17">
                  <c:v>2.2360000000000001E-4</c:v>
                </c:pt>
                <c:pt idx="18">
                  <c:v>2.4300000000000002E-4</c:v>
                </c:pt>
                <c:pt idx="19">
                  <c:v>2.6260000000000042E-4</c:v>
                </c:pt>
                <c:pt idx="20">
                  <c:v>2.8160000000000001E-4</c:v>
                </c:pt>
                <c:pt idx="21">
                  <c:v>3.0154999999999998E-4</c:v>
                </c:pt>
                <c:pt idx="22">
                  <c:v>3.203500000000018E-4</c:v>
                </c:pt>
                <c:pt idx="23">
                  <c:v>3.4005000000000119E-4</c:v>
                </c:pt>
                <c:pt idx="24">
                  <c:v>3.5920000000000011E-4</c:v>
                </c:pt>
                <c:pt idx="25">
                  <c:v>3.786000000000014E-4</c:v>
                </c:pt>
                <c:pt idx="26">
                  <c:v>3.9780000000000094E-4</c:v>
                </c:pt>
                <c:pt idx="27">
                  <c:v>4.1780000000000034E-4</c:v>
                </c:pt>
                <c:pt idx="28">
                  <c:v>4.3669999999999999E-4</c:v>
                </c:pt>
                <c:pt idx="29">
                  <c:v>4.5595000000000114E-4</c:v>
                </c:pt>
              </c:numCache>
            </c:numRef>
          </c:yVal>
        </c:ser>
        <c:ser>
          <c:idx val="2"/>
          <c:order val="1"/>
          <c:tx>
            <c:v>Local Write</c:v>
          </c:tx>
          <c:spPr>
            <a:ln w="28575">
              <a:noFill/>
            </a:ln>
          </c:spPr>
          <c:marker>
            <c:symbol val="plus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ShortestPath!$A$5:$A$34</c:f>
              <c:numCache>
                <c:formatCode>General</c:formatCode>
                <c:ptCount val="30"/>
                <c:pt idx="0">
                  <c:v>4</c:v>
                </c:pt>
                <c:pt idx="1">
                  <c:v>16</c:v>
                </c:pt>
                <c:pt idx="2">
                  <c:v>64</c:v>
                </c:pt>
                <c:pt idx="3">
                  <c:v>512</c:v>
                </c:pt>
                <c:pt idx="4">
                  <c:v>768</c:v>
                </c:pt>
                <c:pt idx="5">
                  <c:v>1024</c:v>
                </c:pt>
                <c:pt idx="6">
                  <c:v>1280</c:v>
                </c:pt>
                <c:pt idx="7">
                  <c:v>12800</c:v>
                </c:pt>
                <c:pt idx="8">
                  <c:v>51200</c:v>
                </c:pt>
                <c:pt idx="9">
                  <c:v>102400</c:v>
                </c:pt>
                <c:pt idx="10">
                  <c:v>153600</c:v>
                </c:pt>
                <c:pt idx="11">
                  <c:v>204800</c:v>
                </c:pt>
                <c:pt idx="12">
                  <c:v>256000</c:v>
                </c:pt>
                <c:pt idx="13">
                  <c:v>307200</c:v>
                </c:pt>
                <c:pt idx="14">
                  <c:v>358400</c:v>
                </c:pt>
                <c:pt idx="15">
                  <c:v>409600</c:v>
                </c:pt>
                <c:pt idx="16">
                  <c:v>460800</c:v>
                </c:pt>
                <c:pt idx="17">
                  <c:v>512000</c:v>
                </c:pt>
                <c:pt idx="18">
                  <c:v>556714</c:v>
                </c:pt>
                <c:pt idx="19" formatCode="0">
                  <c:v>601429</c:v>
                </c:pt>
                <c:pt idx="20">
                  <c:v>646144.00000000023</c:v>
                </c:pt>
                <c:pt idx="21" formatCode="0">
                  <c:v>690858</c:v>
                </c:pt>
                <c:pt idx="22">
                  <c:v>735573</c:v>
                </c:pt>
                <c:pt idx="23">
                  <c:v>780288.00000000047</c:v>
                </c:pt>
                <c:pt idx="24">
                  <c:v>825002</c:v>
                </c:pt>
                <c:pt idx="25">
                  <c:v>869717</c:v>
                </c:pt>
                <c:pt idx="26">
                  <c:v>914432</c:v>
                </c:pt>
                <c:pt idx="27">
                  <c:v>959146</c:v>
                </c:pt>
                <c:pt idx="28">
                  <c:v>1003861</c:v>
                </c:pt>
                <c:pt idx="29">
                  <c:v>1048576</c:v>
                </c:pt>
              </c:numCache>
            </c:numRef>
          </c:xVal>
          <c:yVal>
            <c:numRef>
              <c:f>ShortestPath!$F$5:$F$34</c:f>
              <c:numCache>
                <c:formatCode>General</c:formatCode>
                <c:ptCount val="30"/>
                <c:pt idx="0">
                  <c:v>1.7000000000000077E-6</c:v>
                </c:pt>
                <c:pt idx="1">
                  <c:v>1.7000000000000077E-6</c:v>
                </c:pt>
                <c:pt idx="2">
                  <c:v>1.7000000000000077E-6</c:v>
                </c:pt>
                <c:pt idx="3">
                  <c:v>1.7000000000000077E-6</c:v>
                </c:pt>
                <c:pt idx="4">
                  <c:v>1.7000000000000077E-6</c:v>
                </c:pt>
                <c:pt idx="5">
                  <c:v>2.2000000000000137E-6</c:v>
                </c:pt>
                <c:pt idx="6">
                  <c:v>2.2000000000000137E-6</c:v>
                </c:pt>
                <c:pt idx="7">
                  <c:v>6.900000000000039E-6</c:v>
                </c:pt>
                <c:pt idx="8">
                  <c:v>2.3850000000000068E-5</c:v>
                </c:pt>
                <c:pt idx="9">
                  <c:v>4.5850000000000139E-5</c:v>
                </c:pt>
                <c:pt idx="10">
                  <c:v>6.7950000000000229E-5</c:v>
                </c:pt>
                <c:pt idx="11">
                  <c:v>9.0250000000000405E-5</c:v>
                </c:pt>
                <c:pt idx="12">
                  <c:v>1.1230000000000036E-4</c:v>
                </c:pt>
                <c:pt idx="13">
                  <c:v>1.3260000000000051E-4</c:v>
                </c:pt>
                <c:pt idx="14">
                  <c:v>1.5650000000000044E-4</c:v>
                </c:pt>
                <c:pt idx="15">
                  <c:v>1.7890000000000047E-4</c:v>
                </c:pt>
                <c:pt idx="16">
                  <c:v>2.0070000000000081E-4</c:v>
                </c:pt>
                <c:pt idx="17">
                  <c:v>2.2310000000000016E-4</c:v>
                </c:pt>
                <c:pt idx="18">
                  <c:v>2.4215000000000063E-4</c:v>
                </c:pt>
                <c:pt idx="19">
                  <c:v>2.6180000000000002E-4</c:v>
                </c:pt>
                <c:pt idx="20">
                  <c:v>2.81E-4</c:v>
                </c:pt>
                <c:pt idx="21">
                  <c:v>3.0055000000000104E-4</c:v>
                </c:pt>
                <c:pt idx="22">
                  <c:v>3.1985000000000119E-4</c:v>
                </c:pt>
                <c:pt idx="23">
                  <c:v>3.3864999999999996E-4</c:v>
                </c:pt>
                <c:pt idx="24">
                  <c:v>3.5820000000000101E-4</c:v>
                </c:pt>
                <c:pt idx="25">
                  <c:v>3.7780000000000121E-4</c:v>
                </c:pt>
                <c:pt idx="26">
                  <c:v>3.9735000000000139E-4</c:v>
                </c:pt>
                <c:pt idx="27">
                  <c:v>4.1639999999999998E-4</c:v>
                </c:pt>
                <c:pt idx="28">
                  <c:v>4.3625000000000001E-4</c:v>
                </c:pt>
                <c:pt idx="29">
                  <c:v>4.5510000000000147E-4</c:v>
                </c:pt>
              </c:numCache>
            </c:numRef>
          </c:yVal>
        </c:ser>
        <c:ser>
          <c:idx val="1"/>
          <c:order val="2"/>
          <c:tx>
            <c:v>Remote Read</c:v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bg1">
                  <a:lumMod val="85000"/>
                </a:schemeClr>
              </a:solidFill>
            </c:spPr>
          </c:marker>
          <c:xVal>
            <c:numRef>
              <c:f>ShortestPath!$A$5:$A$34</c:f>
              <c:numCache>
                <c:formatCode>General</c:formatCode>
                <c:ptCount val="30"/>
                <c:pt idx="0">
                  <c:v>4</c:v>
                </c:pt>
                <c:pt idx="1">
                  <c:v>16</c:v>
                </c:pt>
                <c:pt idx="2">
                  <c:v>64</c:v>
                </c:pt>
                <c:pt idx="3">
                  <c:v>512</c:v>
                </c:pt>
                <c:pt idx="4">
                  <c:v>768</c:v>
                </c:pt>
                <c:pt idx="5">
                  <c:v>1024</c:v>
                </c:pt>
                <c:pt idx="6">
                  <c:v>1280</c:v>
                </c:pt>
                <c:pt idx="7">
                  <c:v>12800</c:v>
                </c:pt>
                <c:pt idx="8">
                  <c:v>51200</c:v>
                </c:pt>
                <c:pt idx="9">
                  <c:v>102400</c:v>
                </c:pt>
                <c:pt idx="10">
                  <c:v>153600</c:v>
                </c:pt>
                <c:pt idx="11">
                  <c:v>204800</c:v>
                </c:pt>
                <c:pt idx="12">
                  <c:v>256000</c:v>
                </c:pt>
                <c:pt idx="13">
                  <c:v>307200</c:v>
                </c:pt>
                <c:pt idx="14">
                  <c:v>358400</c:v>
                </c:pt>
                <c:pt idx="15">
                  <c:v>409600</c:v>
                </c:pt>
                <c:pt idx="16">
                  <c:v>460800</c:v>
                </c:pt>
                <c:pt idx="17">
                  <c:v>512000</c:v>
                </c:pt>
                <c:pt idx="18">
                  <c:v>556714</c:v>
                </c:pt>
                <c:pt idx="19" formatCode="0">
                  <c:v>601429</c:v>
                </c:pt>
                <c:pt idx="20">
                  <c:v>646144.00000000023</c:v>
                </c:pt>
                <c:pt idx="21" formatCode="0">
                  <c:v>690858</c:v>
                </c:pt>
                <c:pt idx="22">
                  <c:v>735573</c:v>
                </c:pt>
                <c:pt idx="23">
                  <c:v>780288.00000000047</c:v>
                </c:pt>
                <c:pt idx="24">
                  <c:v>825002</c:v>
                </c:pt>
                <c:pt idx="25">
                  <c:v>869717</c:v>
                </c:pt>
                <c:pt idx="26">
                  <c:v>914432</c:v>
                </c:pt>
                <c:pt idx="27">
                  <c:v>959146</c:v>
                </c:pt>
                <c:pt idx="28">
                  <c:v>1003861</c:v>
                </c:pt>
                <c:pt idx="29">
                  <c:v>1048576</c:v>
                </c:pt>
              </c:numCache>
            </c:numRef>
          </c:xVal>
          <c:yVal>
            <c:numRef>
              <c:f>ShortestPath!$U$5:$U$34</c:f>
              <c:numCache>
                <c:formatCode>General</c:formatCode>
                <c:ptCount val="30"/>
                <c:pt idx="0">
                  <c:v>2.8500000000000079E-6</c:v>
                </c:pt>
                <c:pt idx="1">
                  <c:v>2.8500000000000079E-6</c:v>
                </c:pt>
                <c:pt idx="2">
                  <c:v>2.8500000000000079E-6</c:v>
                </c:pt>
                <c:pt idx="3">
                  <c:v>4.8000000000000193E-6</c:v>
                </c:pt>
                <c:pt idx="4">
                  <c:v>5.1000000000000172E-6</c:v>
                </c:pt>
                <c:pt idx="5">
                  <c:v>5.9500000000000311E-6</c:v>
                </c:pt>
                <c:pt idx="6">
                  <c:v>6.7000000000000341E-6</c:v>
                </c:pt>
                <c:pt idx="7">
                  <c:v>3.7300000000000168E-5</c:v>
                </c:pt>
                <c:pt idx="8">
                  <c:v>1.3975000000000044E-4</c:v>
                </c:pt>
                <c:pt idx="9">
                  <c:v>2.7610000000000102E-4</c:v>
                </c:pt>
                <c:pt idx="10">
                  <c:v>4.125E-4</c:v>
                </c:pt>
                <c:pt idx="11">
                  <c:v>5.4955000000000032E-4</c:v>
                </c:pt>
                <c:pt idx="12">
                  <c:v>6.8590000000000209E-4</c:v>
                </c:pt>
                <c:pt idx="13">
                  <c:v>8.1070000000000024E-4</c:v>
                </c:pt>
                <c:pt idx="14">
                  <c:v>9.5910000000000027E-4</c:v>
                </c:pt>
                <c:pt idx="15">
                  <c:v>1.0954999999999999E-3</c:v>
                </c:pt>
                <c:pt idx="16">
                  <c:v>1.2317999999999969E-3</c:v>
                </c:pt>
                <c:pt idx="17">
                  <c:v>1.3686000000000041E-3</c:v>
                </c:pt>
                <c:pt idx="18">
                  <c:v>1.4878000000000001E-3</c:v>
                </c:pt>
                <c:pt idx="19">
                  <c:v>1.6071000000000021E-3</c:v>
                </c:pt>
                <c:pt idx="20">
                  <c:v>1.726600000000003E-3</c:v>
                </c:pt>
                <c:pt idx="21">
                  <c:v>1.8454999999999999E-3</c:v>
                </c:pt>
                <c:pt idx="22">
                  <c:v>1.9647000000000063E-3</c:v>
                </c:pt>
                <c:pt idx="23">
                  <c:v>2.084300000000009E-3</c:v>
                </c:pt>
                <c:pt idx="24">
                  <c:v>2.2035000000000136E-3</c:v>
                </c:pt>
                <c:pt idx="25">
                  <c:v>2.3224000000000001E-3</c:v>
                </c:pt>
                <c:pt idx="26">
                  <c:v>2.4419500000000052E-3</c:v>
                </c:pt>
                <c:pt idx="27">
                  <c:v>2.5612000000000052E-3</c:v>
                </c:pt>
                <c:pt idx="28">
                  <c:v>2.6804000000000099E-3</c:v>
                </c:pt>
                <c:pt idx="29">
                  <c:v>2.7999000000000066E-3</c:v>
                </c:pt>
              </c:numCache>
            </c:numRef>
          </c:yVal>
        </c:ser>
        <c:ser>
          <c:idx val="3"/>
          <c:order val="3"/>
          <c:tx>
            <c:v>Remote Write</c:v>
          </c:tx>
          <c:spPr>
            <a:ln w="28575">
              <a:noFill/>
            </a:ln>
          </c:spPr>
          <c:marker>
            <c:spPr>
              <a:ln>
                <a:solidFill>
                  <a:prstClr val="black"/>
                </a:solidFill>
              </a:ln>
            </c:spPr>
          </c:marker>
          <c:xVal>
            <c:numRef>
              <c:f>ShortestPath!$A$5:$A$34</c:f>
              <c:numCache>
                <c:formatCode>General</c:formatCode>
                <c:ptCount val="30"/>
                <c:pt idx="0">
                  <c:v>4</c:v>
                </c:pt>
                <c:pt idx="1">
                  <c:v>16</c:v>
                </c:pt>
                <c:pt idx="2">
                  <c:v>64</c:v>
                </c:pt>
                <c:pt idx="3">
                  <c:v>512</c:v>
                </c:pt>
                <c:pt idx="4">
                  <c:v>768</c:v>
                </c:pt>
                <c:pt idx="5">
                  <c:v>1024</c:v>
                </c:pt>
                <c:pt idx="6">
                  <c:v>1280</c:v>
                </c:pt>
                <c:pt idx="7">
                  <c:v>12800</c:v>
                </c:pt>
                <c:pt idx="8">
                  <c:v>51200</c:v>
                </c:pt>
                <c:pt idx="9">
                  <c:v>102400</c:v>
                </c:pt>
                <c:pt idx="10">
                  <c:v>153600</c:v>
                </c:pt>
                <c:pt idx="11">
                  <c:v>204800</c:v>
                </c:pt>
                <c:pt idx="12">
                  <c:v>256000</c:v>
                </c:pt>
                <c:pt idx="13">
                  <c:v>307200</c:v>
                </c:pt>
                <c:pt idx="14">
                  <c:v>358400</c:v>
                </c:pt>
                <c:pt idx="15">
                  <c:v>409600</c:v>
                </c:pt>
                <c:pt idx="16">
                  <c:v>460800</c:v>
                </c:pt>
                <c:pt idx="17">
                  <c:v>512000</c:v>
                </c:pt>
                <c:pt idx="18">
                  <c:v>556714</c:v>
                </c:pt>
                <c:pt idx="19" formatCode="0">
                  <c:v>601429</c:v>
                </c:pt>
                <c:pt idx="20">
                  <c:v>646144.00000000023</c:v>
                </c:pt>
                <c:pt idx="21" formatCode="0">
                  <c:v>690858</c:v>
                </c:pt>
                <c:pt idx="22">
                  <c:v>735573</c:v>
                </c:pt>
                <c:pt idx="23">
                  <c:v>780288.00000000047</c:v>
                </c:pt>
                <c:pt idx="24">
                  <c:v>825002</c:v>
                </c:pt>
                <c:pt idx="25">
                  <c:v>869717</c:v>
                </c:pt>
                <c:pt idx="26">
                  <c:v>914432</c:v>
                </c:pt>
                <c:pt idx="27">
                  <c:v>959146</c:v>
                </c:pt>
                <c:pt idx="28">
                  <c:v>1003861</c:v>
                </c:pt>
                <c:pt idx="29">
                  <c:v>1048576</c:v>
                </c:pt>
              </c:numCache>
            </c:numRef>
          </c:xVal>
          <c:yVal>
            <c:numRef>
              <c:f>ShortestPath!$P$5:$P$34</c:f>
              <c:numCache>
                <c:formatCode>General</c:formatCode>
                <c:ptCount val="30"/>
                <c:pt idx="0">
                  <c:v>1.7000000000000077E-6</c:v>
                </c:pt>
                <c:pt idx="1">
                  <c:v>1.6000000000000092E-6</c:v>
                </c:pt>
                <c:pt idx="2">
                  <c:v>1.7000000000000077E-6</c:v>
                </c:pt>
                <c:pt idx="3">
                  <c:v>1.9000000000000108E-6</c:v>
                </c:pt>
                <c:pt idx="4">
                  <c:v>2.550000000000009E-6</c:v>
                </c:pt>
                <c:pt idx="5">
                  <c:v>3.2000000000000193E-6</c:v>
                </c:pt>
                <c:pt idx="6">
                  <c:v>3.8000000000000166E-6</c:v>
                </c:pt>
                <c:pt idx="7">
                  <c:v>3.4700000000000105E-5</c:v>
                </c:pt>
                <c:pt idx="8">
                  <c:v>1.3714999999999997E-4</c:v>
                </c:pt>
                <c:pt idx="9">
                  <c:v>2.7350000000000052E-4</c:v>
                </c:pt>
                <c:pt idx="10">
                  <c:v>4.0979999999999999E-4</c:v>
                </c:pt>
                <c:pt idx="11">
                  <c:v>5.4675000000000004E-4</c:v>
                </c:pt>
                <c:pt idx="12">
                  <c:v>6.83100000000003E-4</c:v>
                </c:pt>
                <c:pt idx="13">
                  <c:v>8.0790000000000343E-4</c:v>
                </c:pt>
                <c:pt idx="14">
                  <c:v>9.5650000000000531E-4</c:v>
                </c:pt>
                <c:pt idx="15">
                  <c:v>1.0927000000000035E-3</c:v>
                </c:pt>
                <c:pt idx="16">
                  <c:v>1.2290000000000001E-3</c:v>
                </c:pt>
                <c:pt idx="17">
                  <c:v>1.3660000000000048E-3</c:v>
                </c:pt>
                <c:pt idx="18">
                  <c:v>1.485000000000003E-3</c:v>
                </c:pt>
                <c:pt idx="19">
                  <c:v>1.6041000000000061E-3</c:v>
                </c:pt>
                <c:pt idx="20">
                  <c:v>1.724300000000003E-3</c:v>
                </c:pt>
                <c:pt idx="21">
                  <c:v>1.8428500000000061E-3</c:v>
                </c:pt>
                <c:pt idx="22">
                  <c:v>1.9618999999999999E-3</c:v>
                </c:pt>
                <c:pt idx="23">
                  <c:v>2.0815500000000002E-3</c:v>
                </c:pt>
                <c:pt idx="24">
                  <c:v>2.2006000000000052E-3</c:v>
                </c:pt>
                <c:pt idx="25">
                  <c:v>2.3196499999999921E-3</c:v>
                </c:pt>
                <c:pt idx="26">
                  <c:v>2.4393000000000001E-3</c:v>
                </c:pt>
                <c:pt idx="27">
                  <c:v>2.5584000000000002E-3</c:v>
                </c:pt>
                <c:pt idx="28">
                  <c:v>2.6775000000000076E-3</c:v>
                </c:pt>
                <c:pt idx="29">
                  <c:v>2.797100000000012E-3</c:v>
                </c:pt>
              </c:numCache>
            </c:numRef>
          </c:yVal>
        </c:ser>
        <c:axId val="148297984"/>
        <c:axId val="151671552"/>
      </c:scatterChart>
      <c:valAx>
        <c:axId val="148297984"/>
        <c:scaling>
          <c:orientation val="minMax"/>
          <c:max val="1048576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bytes</a:t>
                </a:r>
              </a:p>
            </c:rich>
          </c:tx>
          <c:layout>
            <c:manualLayout>
              <c:xMode val="edge"/>
              <c:yMode val="edge"/>
              <c:x val="0.53283498216569081"/>
              <c:y val="0.92506459948320419"/>
            </c:manualLayout>
          </c:layout>
        </c:title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1671552"/>
        <c:crosses val="autoZero"/>
        <c:crossBetween val="midCat"/>
        <c:majorUnit val="1048576"/>
      </c:valAx>
      <c:valAx>
        <c:axId val="15167155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latency</a:t>
                </a:r>
                <a:r>
                  <a:rPr lang="en-US" baseline="0">
                    <a:latin typeface="Times New Roman" pitchFamily="18" charset="0"/>
                    <a:cs typeface="Times New Roman" pitchFamily="18" charset="0"/>
                  </a:rPr>
                  <a:t> (s)</a:t>
                </a: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c:rich>
          </c:tx>
        </c:title>
        <c:numFmt formatCode="General" sourceLinked="1"/>
        <c:maj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en-US"/>
          </a:p>
        </c:txPr>
        <c:crossAx val="148297984"/>
        <c:crosses val="autoZero"/>
        <c:crossBetween val="midCat"/>
      </c:valAx>
    </c:plotArea>
    <c:legend>
      <c:legendPos val="tr"/>
      <c:layout>
        <c:manualLayout>
          <c:xMode val="edge"/>
          <c:yMode val="edge"/>
          <c:x val="0.29914630863449782"/>
          <c:y val="3.0741622413477516E-2"/>
          <c:w val="0.31095632276734803"/>
          <c:h val="0.38762741866569134"/>
        </c:manualLayout>
      </c:layout>
      <c:overlay val="1"/>
      <c:txPr>
        <a:bodyPr/>
        <a:lstStyle/>
        <a:p>
          <a:pPr>
            <a:defRPr baseline="0">
              <a:latin typeface="Times New Roman" pitchFamily="18" charset="0"/>
            </a:defRPr>
          </a:pPr>
          <a:endParaRPr lang="en-US"/>
        </a:p>
      </c:txPr>
    </c:legend>
    <c:plotVisOnly val="1"/>
    <c:dispBlanksAs val="gap"/>
  </c:chart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1"/>
          <c:order val="0"/>
          <c:tx>
            <c:v>Read</c:v>
          </c:tx>
          <c:spPr>
            <a:ln w="28575">
              <a:noFill/>
            </a:ln>
          </c:spPr>
          <c:marker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MultiNode!$A$5:$A$30</c:f>
              <c:numCache>
                <c:formatCode>General</c:formatCode>
                <c:ptCount val="26"/>
                <c:pt idx="0">
                  <c:v>2</c:v>
                </c:pt>
                <c:pt idx="1">
                  <c:v>32</c:v>
                </c:pt>
                <c:pt idx="2">
                  <c:v>64</c:v>
                </c:pt>
                <c:pt idx="3">
                  <c:v>96</c:v>
                </c:pt>
                <c:pt idx="4">
                  <c:v>128</c:v>
                </c:pt>
                <c:pt idx="5">
                  <c:v>160</c:v>
                </c:pt>
                <c:pt idx="6">
                  <c:v>192</c:v>
                </c:pt>
                <c:pt idx="7">
                  <c:v>224</c:v>
                </c:pt>
                <c:pt idx="8">
                  <c:v>256</c:v>
                </c:pt>
                <c:pt idx="9">
                  <c:v>288</c:v>
                </c:pt>
                <c:pt idx="10">
                  <c:v>320</c:v>
                </c:pt>
                <c:pt idx="11">
                  <c:v>352</c:v>
                </c:pt>
                <c:pt idx="12">
                  <c:v>384</c:v>
                </c:pt>
                <c:pt idx="13">
                  <c:v>416</c:v>
                </c:pt>
                <c:pt idx="14">
                  <c:v>448</c:v>
                </c:pt>
                <c:pt idx="15">
                  <c:v>480</c:v>
                </c:pt>
                <c:pt idx="16">
                  <c:v>512</c:v>
                </c:pt>
                <c:pt idx="17">
                  <c:v>544</c:v>
                </c:pt>
                <c:pt idx="18">
                  <c:v>576</c:v>
                </c:pt>
                <c:pt idx="19">
                  <c:v>608</c:v>
                </c:pt>
                <c:pt idx="20">
                  <c:v>640</c:v>
                </c:pt>
                <c:pt idx="21">
                  <c:v>672</c:v>
                </c:pt>
                <c:pt idx="22">
                  <c:v>704</c:v>
                </c:pt>
                <c:pt idx="23">
                  <c:v>736</c:v>
                </c:pt>
                <c:pt idx="24">
                  <c:v>768</c:v>
                </c:pt>
                <c:pt idx="25">
                  <c:v>800</c:v>
                </c:pt>
              </c:numCache>
            </c:numRef>
          </c:xVal>
          <c:yVal>
            <c:numRef>
              <c:f>MultiNode!$K$5:$K$30</c:f>
              <c:numCache>
                <c:formatCode>General</c:formatCode>
                <c:ptCount val="26"/>
                <c:pt idx="0">
                  <c:v>8.5500000000000554E-6</c:v>
                </c:pt>
                <c:pt idx="1">
                  <c:v>1.8725000000000073E-4</c:v>
                </c:pt>
                <c:pt idx="2">
                  <c:v>3.8450000000000089E-4</c:v>
                </c:pt>
                <c:pt idx="3">
                  <c:v>5.9180000000000181E-4</c:v>
                </c:pt>
                <c:pt idx="4">
                  <c:v>8.0335000000000248E-4</c:v>
                </c:pt>
                <c:pt idx="5">
                  <c:v>1.0088499999999999E-3</c:v>
                </c:pt>
                <c:pt idx="6">
                  <c:v>1.2217999999999968E-3</c:v>
                </c:pt>
                <c:pt idx="7">
                  <c:v>1.4394499999999999E-3</c:v>
                </c:pt>
                <c:pt idx="8">
                  <c:v>1.6590000000000042E-3</c:v>
                </c:pt>
                <c:pt idx="9">
                  <c:v>1.8137500000000033E-3</c:v>
                </c:pt>
                <c:pt idx="10">
                  <c:v>2.0258000000000012E-3</c:v>
                </c:pt>
                <c:pt idx="11">
                  <c:v>2.23165E-3</c:v>
                </c:pt>
                <c:pt idx="12">
                  <c:v>2.4434000000000066E-3</c:v>
                </c:pt>
                <c:pt idx="13">
                  <c:v>2.6456000000000066E-3</c:v>
                </c:pt>
                <c:pt idx="14">
                  <c:v>2.8532000000000002E-3</c:v>
                </c:pt>
                <c:pt idx="15">
                  <c:v>3.0524000000000011E-3</c:v>
                </c:pt>
                <c:pt idx="16">
                  <c:v>3.2554000000000012E-3</c:v>
                </c:pt>
                <c:pt idx="17">
                  <c:v>3.5604000000000091E-3</c:v>
                </c:pt>
                <c:pt idx="18">
                  <c:v>3.7974000000000098E-3</c:v>
                </c:pt>
                <c:pt idx="19">
                  <c:v>4.0344000000000014E-3</c:v>
                </c:pt>
                <c:pt idx="20">
                  <c:v>4.2492000000000189E-3</c:v>
                </c:pt>
                <c:pt idx="21">
                  <c:v>4.4706000000000233E-3</c:v>
                </c:pt>
                <c:pt idx="22">
                  <c:v>4.7077000000000004E-3</c:v>
                </c:pt>
                <c:pt idx="23">
                  <c:v>4.9276000000000033E-3</c:v>
                </c:pt>
                <c:pt idx="24">
                  <c:v>5.1527999999999999E-3</c:v>
                </c:pt>
                <c:pt idx="25">
                  <c:v>5.3710000000000173E-3</c:v>
                </c:pt>
              </c:numCache>
            </c:numRef>
          </c:yVal>
        </c:ser>
        <c:ser>
          <c:idx val="0"/>
          <c:order val="1"/>
          <c:tx>
            <c:v>Write</c:v>
          </c:tx>
          <c:spPr>
            <a:ln w="28575">
              <a:noFill/>
            </a:ln>
          </c:spPr>
          <c:marker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MultiNode!$A$5:$A$30</c:f>
              <c:numCache>
                <c:formatCode>General</c:formatCode>
                <c:ptCount val="26"/>
                <c:pt idx="0">
                  <c:v>2</c:v>
                </c:pt>
                <c:pt idx="1">
                  <c:v>32</c:v>
                </c:pt>
                <c:pt idx="2">
                  <c:v>64</c:v>
                </c:pt>
                <c:pt idx="3">
                  <c:v>96</c:v>
                </c:pt>
                <c:pt idx="4">
                  <c:v>128</c:v>
                </c:pt>
                <c:pt idx="5">
                  <c:v>160</c:v>
                </c:pt>
                <c:pt idx="6">
                  <c:v>192</c:v>
                </c:pt>
                <c:pt idx="7">
                  <c:v>224</c:v>
                </c:pt>
                <c:pt idx="8">
                  <c:v>256</c:v>
                </c:pt>
                <c:pt idx="9">
                  <c:v>288</c:v>
                </c:pt>
                <c:pt idx="10">
                  <c:v>320</c:v>
                </c:pt>
                <c:pt idx="11">
                  <c:v>352</c:v>
                </c:pt>
                <c:pt idx="12">
                  <c:v>384</c:v>
                </c:pt>
                <c:pt idx="13">
                  <c:v>416</c:v>
                </c:pt>
                <c:pt idx="14">
                  <c:v>448</c:v>
                </c:pt>
                <c:pt idx="15">
                  <c:v>480</c:v>
                </c:pt>
                <c:pt idx="16">
                  <c:v>512</c:v>
                </c:pt>
                <c:pt idx="17">
                  <c:v>544</c:v>
                </c:pt>
                <c:pt idx="18">
                  <c:v>576</c:v>
                </c:pt>
                <c:pt idx="19">
                  <c:v>608</c:v>
                </c:pt>
                <c:pt idx="20">
                  <c:v>640</c:v>
                </c:pt>
                <c:pt idx="21">
                  <c:v>672</c:v>
                </c:pt>
                <c:pt idx="22">
                  <c:v>704</c:v>
                </c:pt>
                <c:pt idx="23">
                  <c:v>736</c:v>
                </c:pt>
                <c:pt idx="24">
                  <c:v>768</c:v>
                </c:pt>
                <c:pt idx="25">
                  <c:v>800</c:v>
                </c:pt>
              </c:numCache>
            </c:numRef>
          </c:xVal>
          <c:yVal>
            <c:numRef>
              <c:f>MultiNode!$F$5:$F$30</c:f>
              <c:numCache>
                <c:formatCode>General</c:formatCode>
                <c:ptCount val="26"/>
                <c:pt idx="0">
                  <c:v>4.2000000000000191E-6</c:v>
                </c:pt>
                <c:pt idx="1">
                  <c:v>8.8600000000000527E-5</c:v>
                </c:pt>
                <c:pt idx="2">
                  <c:v>1.7855000000000044E-4</c:v>
                </c:pt>
                <c:pt idx="3">
                  <c:v>2.6800000000000115E-4</c:v>
                </c:pt>
                <c:pt idx="4">
                  <c:v>3.5710000000000011E-4</c:v>
                </c:pt>
                <c:pt idx="5">
                  <c:v>4.5875000000000012E-4</c:v>
                </c:pt>
                <c:pt idx="6">
                  <c:v>5.4940000000000024E-4</c:v>
                </c:pt>
                <c:pt idx="7">
                  <c:v>6.4070000000000175E-4</c:v>
                </c:pt>
                <c:pt idx="8">
                  <c:v>7.2980000000000191E-4</c:v>
                </c:pt>
                <c:pt idx="9">
                  <c:v>7.9870000000000277E-4</c:v>
                </c:pt>
                <c:pt idx="10">
                  <c:v>8.9635000000000528E-4</c:v>
                </c:pt>
                <c:pt idx="11">
                  <c:v>9.7820000000000068E-4</c:v>
                </c:pt>
                <c:pt idx="12">
                  <c:v>1.0675000000000001E-3</c:v>
                </c:pt>
                <c:pt idx="13">
                  <c:v>1.1542500000000057E-3</c:v>
                </c:pt>
                <c:pt idx="14">
                  <c:v>1.2443000000000037E-3</c:v>
                </c:pt>
                <c:pt idx="15">
                  <c:v>1.3314000000000021E-3</c:v>
                </c:pt>
                <c:pt idx="16">
                  <c:v>1.421E-3</c:v>
                </c:pt>
                <c:pt idx="17">
                  <c:v>1.5182000000000001E-3</c:v>
                </c:pt>
                <c:pt idx="18">
                  <c:v>1.5914000000000021E-3</c:v>
                </c:pt>
                <c:pt idx="19">
                  <c:v>1.6902000000000061E-3</c:v>
                </c:pt>
                <c:pt idx="20">
                  <c:v>1.7760000000000048E-3</c:v>
                </c:pt>
                <c:pt idx="21">
                  <c:v>1.8662000000000062E-3</c:v>
                </c:pt>
                <c:pt idx="22">
                  <c:v>1.9506000000000061E-3</c:v>
                </c:pt>
                <c:pt idx="23">
                  <c:v>2.0251000000000062E-3</c:v>
                </c:pt>
                <c:pt idx="24">
                  <c:v>2.1250000000000002E-3</c:v>
                </c:pt>
                <c:pt idx="25">
                  <c:v>2.2149000000000062E-3</c:v>
                </c:pt>
              </c:numCache>
            </c:numRef>
          </c:yVal>
        </c:ser>
        <c:axId val="151708800"/>
        <c:axId val="151711104"/>
      </c:scatterChart>
      <c:valAx>
        <c:axId val="151708800"/>
        <c:scaling>
          <c:orientation val="minMax"/>
          <c:max val="1024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Nodes</a:t>
                </a:r>
              </a:p>
            </c:rich>
          </c:tx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51711104"/>
        <c:crosses val="autoZero"/>
        <c:crossBetween val="midCat"/>
        <c:majorUnit val="256"/>
      </c:valAx>
      <c:valAx>
        <c:axId val="1517111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latency (s)</a:t>
                </a:r>
              </a:p>
            </c:rich>
          </c:tx>
        </c:title>
        <c:numFmt formatCode="General" sourceLinked="1"/>
        <c:tickLblPos val="nextTo"/>
        <c:crossAx val="1517088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425874185081699"/>
          <c:y val="0.26785814563877192"/>
          <c:w val="0.15703327406654821"/>
          <c:h val="0.19802844411890391"/>
        </c:manualLayout>
      </c:layout>
      <c:overlay val="1"/>
    </c:legend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  <c:spPr>
              <a:noFill/>
              <a:ln>
                <a:solidFill>
                  <a:schemeClr val="tx1"/>
                </a:solidFill>
              </a:ln>
            </c:spPr>
          </c:marker>
          <c:xVal>
            <c:numRef>
              <c:f>Sheet1!$G$2:$G$51</c:f>
              <c:numCache>
                <c:formatCode>General</c:formatCode>
                <c:ptCount val="50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  <c:pt idx="21">
                  <c:v>210</c:v>
                </c:pt>
                <c:pt idx="22">
                  <c:v>220</c:v>
                </c:pt>
                <c:pt idx="23">
                  <c:v>230</c:v>
                </c:pt>
                <c:pt idx="24">
                  <c:v>240</c:v>
                </c:pt>
                <c:pt idx="25">
                  <c:v>250</c:v>
                </c:pt>
                <c:pt idx="26">
                  <c:v>260</c:v>
                </c:pt>
                <c:pt idx="27">
                  <c:v>270</c:v>
                </c:pt>
                <c:pt idx="28">
                  <c:v>280</c:v>
                </c:pt>
                <c:pt idx="29">
                  <c:v>290</c:v>
                </c:pt>
                <c:pt idx="30">
                  <c:v>300</c:v>
                </c:pt>
                <c:pt idx="31">
                  <c:v>310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350</c:v>
                </c:pt>
                <c:pt idx="36">
                  <c:v>360</c:v>
                </c:pt>
                <c:pt idx="37">
                  <c:v>370</c:v>
                </c:pt>
                <c:pt idx="38">
                  <c:v>380</c:v>
                </c:pt>
                <c:pt idx="39">
                  <c:v>390</c:v>
                </c:pt>
                <c:pt idx="40">
                  <c:v>400</c:v>
                </c:pt>
                <c:pt idx="41">
                  <c:v>410</c:v>
                </c:pt>
                <c:pt idx="42">
                  <c:v>420</c:v>
                </c:pt>
                <c:pt idx="43">
                  <c:v>430</c:v>
                </c:pt>
                <c:pt idx="44">
                  <c:v>440</c:v>
                </c:pt>
                <c:pt idx="45">
                  <c:v>450</c:v>
                </c:pt>
                <c:pt idx="46">
                  <c:v>460</c:v>
                </c:pt>
                <c:pt idx="47">
                  <c:v>470</c:v>
                </c:pt>
                <c:pt idx="48">
                  <c:v>480</c:v>
                </c:pt>
                <c:pt idx="49">
                  <c:v>490</c:v>
                </c:pt>
              </c:numCache>
            </c:numRef>
          </c:xVal>
          <c:yVal>
            <c:numRef>
              <c:f>Sheet1!$H$2:$H$51</c:f>
              <c:numCache>
                <c:formatCode>General</c:formatCode>
                <c:ptCount val="50"/>
                <c:pt idx="0">
                  <c:v>5.2484000000000024E-2</c:v>
                </c:pt>
                <c:pt idx="1">
                  <c:v>1.8819249999999974</c:v>
                </c:pt>
                <c:pt idx="2">
                  <c:v>3.8271340000000049</c:v>
                </c:pt>
                <c:pt idx="3">
                  <c:v>5.8887260000000001</c:v>
                </c:pt>
                <c:pt idx="4">
                  <c:v>7.8597780000000004</c:v>
                </c:pt>
                <c:pt idx="5">
                  <c:v>9.9999860000000176</c:v>
                </c:pt>
                <c:pt idx="6">
                  <c:v>11.875063000000004</c:v>
                </c:pt>
                <c:pt idx="7">
                  <c:v>13.868851000000001</c:v>
                </c:pt>
                <c:pt idx="8">
                  <c:v>15.868875000000001</c:v>
                </c:pt>
                <c:pt idx="9">
                  <c:v>17.814131000000035</c:v>
                </c:pt>
                <c:pt idx="10">
                  <c:v>19.818297000000001</c:v>
                </c:pt>
                <c:pt idx="11">
                  <c:v>21.879283999999988</c:v>
                </c:pt>
                <c:pt idx="12">
                  <c:v>23.88175</c:v>
                </c:pt>
                <c:pt idx="13">
                  <c:v>25.870795000000001</c:v>
                </c:pt>
                <c:pt idx="14">
                  <c:v>27.840118999999987</c:v>
                </c:pt>
                <c:pt idx="15">
                  <c:v>29.821017000000001</c:v>
                </c:pt>
                <c:pt idx="16">
                  <c:v>31.821762</c:v>
                </c:pt>
                <c:pt idx="17">
                  <c:v>33.831800000000001</c:v>
                </c:pt>
                <c:pt idx="18">
                  <c:v>35.841470999999999</c:v>
                </c:pt>
                <c:pt idx="19">
                  <c:v>38.415598000000003</c:v>
                </c:pt>
                <c:pt idx="20">
                  <c:v>39.819756000000005</c:v>
                </c:pt>
                <c:pt idx="21">
                  <c:v>41.836218000000002</c:v>
                </c:pt>
                <c:pt idx="22">
                  <c:v>44.459169000000003</c:v>
                </c:pt>
                <c:pt idx="23">
                  <c:v>45.999987000000004</c:v>
                </c:pt>
                <c:pt idx="24">
                  <c:v>47.891708000000001</c:v>
                </c:pt>
                <c:pt idx="25">
                  <c:v>49.902858000000002</c:v>
                </c:pt>
                <c:pt idx="26">
                  <c:v>51.864280000000001</c:v>
                </c:pt>
                <c:pt idx="27">
                  <c:v>53.875207000000003</c:v>
                </c:pt>
                <c:pt idx="28">
                  <c:v>55.851145999999993</c:v>
                </c:pt>
                <c:pt idx="29">
                  <c:v>57.857656999999975</c:v>
                </c:pt>
                <c:pt idx="30">
                  <c:v>59.88917</c:v>
                </c:pt>
                <c:pt idx="31">
                  <c:v>62.402887999999997</c:v>
                </c:pt>
                <c:pt idx="32">
                  <c:v>63.924423000000004</c:v>
                </c:pt>
                <c:pt idx="33">
                  <c:v>65.872221999999979</c:v>
                </c:pt>
                <c:pt idx="34">
                  <c:v>67.834107000000003</c:v>
                </c:pt>
                <c:pt idx="35">
                  <c:v>70.474095000000005</c:v>
                </c:pt>
                <c:pt idx="36">
                  <c:v>72.430475000000001</c:v>
                </c:pt>
                <c:pt idx="37">
                  <c:v>73.87472099999998</c:v>
                </c:pt>
                <c:pt idx="38">
                  <c:v>75.814621000000187</c:v>
                </c:pt>
                <c:pt idx="39">
                  <c:v>77.909148000000002</c:v>
                </c:pt>
                <c:pt idx="40">
                  <c:v>79.839832999999857</c:v>
                </c:pt>
                <c:pt idx="41">
                  <c:v>81.874245000000002</c:v>
                </c:pt>
                <c:pt idx="42">
                  <c:v>83.916995000000142</c:v>
                </c:pt>
                <c:pt idx="43">
                  <c:v>85.999988000000002</c:v>
                </c:pt>
                <c:pt idx="44">
                  <c:v>87.813165000000026</c:v>
                </c:pt>
                <c:pt idx="45">
                  <c:v>89.999993000000174</c:v>
                </c:pt>
                <c:pt idx="46">
                  <c:v>92.456028000000003</c:v>
                </c:pt>
                <c:pt idx="47">
                  <c:v>93.84881</c:v>
                </c:pt>
                <c:pt idx="48">
                  <c:v>95.824361999999979</c:v>
                </c:pt>
                <c:pt idx="49">
                  <c:v>97.899967000000004</c:v>
                </c:pt>
              </c:numCache>
            </c:numRef>
          </c:yVal>
        </c:ser>
        <c:axId val="151751680"/>
        <c:axId val="151762432"/>
      </c:scatterChart>
      <c:valAx>
        <c:axId val="1517516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Threads</a:t>
                </a:r>
              </a:p>
            </c:rich>
          </c:tx>
        </c:title>
        <c:numFmt formatCode="General" sourceLinked="1"/>
        <c:tickLblPos val="nextTo"/>
        <c:crossAx val="151762432"/>
        <c:crosses val="autoZero"/>
        <c:crossBetween val="midCat"/>
      </c:valAx>
      <c:valAx>
        <c:axId val="1517624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Seconds</a:t>
                </a:r>
              </a:p>
            </c:rich>
          </c:tx>
        </c:title>
        <c:numFmt formatCode="General" sourceLinked="1"/>
        <c:tickLblPos val="nextTo"/>
        <c:crossAx val="151751680"/>
        <c:crosses val="autoZero"/>
        <c:crossBetween val="midCat"/>
      </c:valAx>
    </c:plotArea>
    <c:plotVisOnly val="1"/>
    <c:dispBlanksAs val="gap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8"/>
  <c:chart>
    <c:autoTitleDeleted val="1"/>
    <c:plotArea>
      <c:layout/>
      <c:lineChart>
        <c:grouping val="stacked"/>
        <c:ser>
          <c:idx val="1"/>
          <c:order val="0"/>
          <c:tx>
            <c:strRef>
              <c:f>Sheet1!$H$1</c:f>
              <c:strCache>
                <c:ptCount val="1"/>
                <c:pt idx="0">
                  <c:v>Time (s)</c:v>
                </c:pt>
              </c:strCache>
            </c:strRef>
          </c:tx>
          <c:marker>
            <c:symbol val="none"/>
          </c:marker>
          <c:cat>
            <c:numRef>
              <c:f>Sheet1!$G$2:$G$12</c:f>
              <c:numCache>
                <c:formatCode>General</c:formatCode>
                <c:ptCount val="11"/>
                <c:pt idx="0">
                  <c:v>1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</c:numCache>
            </c:numRef>
          </c:cat>
          <c:val>
            <c:numRef>
              <c:f>Sheet1!$H$2:$H$12</c:f>
              <c:numCache>
                <c:formatCode>General</c:formatCode>
                <c:ptCount val="11"/>
                <c:pt idx="0">
                  <c:v>0.19995399999999999</c:v>
                </c:pt>
                <c:pt idx="1">
                  <c:v>0.20002900000000001</c:v>
                </c:pt>
                <c:pt idx="2">
                  <c:v>0.20002900000000001</c:v>
                </c:pt>
                <c:pt idx="3">
                  <c:v>0.20002900000000001</c:v>
                </c:pt>
                <c:pt idx="4">
                  <c:v>0.20003000000000001</c:v>
                </c:pt>
                <c:pt idx="5">
                  <c:v>0.20002900000000001</c:v>
                </c:pt>
                <c:pt idx="6">
                  <c:v>0.20002900000000001</c:v>
                </c:pt>
                <c:pt idx="7">
                  <c:v>0.20002900000000001</c:v>
                </c:pt>
                <c:pt idx="8">
                  <c:v>0.20002800000000001</c:v>
                </c:pt>
                <c:pt idx="9">
                  <c:v>0.20002900000000001</c:v>
                </c:pt>
                <c:pt idx="10">
                  <c:v>0.20002900000000001</c:v>
                </c:pt>
              </c:numCache>
            </c:numRef>
          </c:val>
        </c:ser>
        <c:marker val="1"/>
        <c:axId val="151797760"/>
        <c:axId val="151799680"/>
      </c:lineChart>
      <c:catAx>
        <c:axId val="151797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Threads Included in Barrier</a:t>
                </a:r>
              </a:p>
            </c:rich>
          </c:tx>
        </c:title>
        <c:numFmt formatCode="General" sourceLinked="1"/>
        <c:tickLblPos val="nextTo"/>
        <c:crossAx val="151799680"/>
        <c:crosses val="autoZero"/>
        <c:auto val="1"/>
        <c:lblAlgn val="ctr"/>
        <c:lblOffset val="100"/>
      </c:catAx>
      <c:valAx>
        <c:axId val="1517996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(s)</a:t>
                </a:r>
              </a:p>
            </c:rich>
          </c:tx>
        </c:title>
        <c:numFmt formatCode="General" sourceLinked="1"/>
        <c:tickLblPos val="nextTo"/>
        <c:crossAx val="151797760"/>
        <c:crosses val="autoZero"/>
        <c:crossBetween val="between"/>
      </c:valAx>
    </c:plotArea>
    <c:plotVisOnly val="1"/>
    <c:dispBlanksAs val="zero"/>
  </c:chart>
  <c:externalData r:id="rId1">
    <c:autoUpdate val="1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590A36F-6A04-4EC1-ADBD-D24330436E0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338977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CN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8F72986-8A38-4309-B706-BF0352ED0F4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6398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72986-8A38-4309-B706-BF0352ED0F42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802C0-2BA5-4043-9518-BBB67E98FF5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AutoShape 8" descr="Large grid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flowChartProcess">
            <a:avLst/>
          </a:prstGeom>
          <a:pattFill prst="lgGrid">
            <a:fgClr>
              <a:schemeClr val="accent1">
                <a:alpha val="52000"/>
              </a:schemeClr>
            </a:fgClr>
            <a:bgClr>
              <a:schemeClr val="bg1">
                <a:alpha val="52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447800"/>
            <a:ext cx="7620000" cy="2076450"/>
          </a:xfrm>
        </p:spPr>
        <p:txBody>
          <a:bodyPr/>
          <a:lstStyle>
            <a:lvl1pPr algn="l">
              <a:defRPr sz="6000" b="1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733800"/>
            <a:ext cx="7620000" cy="1752600"/>
          </a:xfrm>
        </p:spPr>
        <p:txBody>
          <a:bodyPr/>
          <a:lstStyle>
            <a:lvl1pPr marL="0" indent="0">
              <a:buFontTx/>
              <a:buNone/>
              <a:defRPr sz="36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Workshop on Multithreaded Architectures and Applications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4F19C11-0C68-413E-B59B-EBCAFDC95D6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371600" y="0"/>
            <a:ext cx="7772400" cy="990600"/>
          </a:xfrm>
          <a:prstGeom prst="flowChartProces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 descr="Large grid"/>
          <p:cNvSpPr>
            <a:spLocks noChangeArrowheads="1"/>
          </p:cNvSpPr>
          <p:nvPr/>
        </p:nvSpPr>
        <p:spPr bwMode="auto">
          <a:xfrm>
            <a:off x="0" y="0"/>
            <a:ext cx="3352800" cy="990600"/>
          </a:xfrm>
          <a:prstGeom prst="flowChartProcess">
            <a:avLst/>
          </a:prstGeom>
          <a:pattFill prst="lgGrid">
            <a:fgClr>
              <a:schemeClr val="accent1">
                <a:alpha val="52000"/>
              </a:schemeClr>
            </a:fgClr>
            <a:bgClr>
              <a:schemeClr val="bg1">
                <a:alpha val="52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 userDrawn="1"/>
        </p:nvSpPr>
        <p:spPr bwMode="auto">
          <a:xfrm>
            <a:off x="6629400" y="6332538"/>
            <a:ext cx="13372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ea typeface="宋体" pitchFamily="2" charset="-122"/>
              </a:rPr>
              <a:t>Atlanta, Georgia</a:t>
            </a:r>
            <a:endParaRPr lang="en-US" altLang="zh-CN" sz="1400" dirty="0">
              <a:ea typeface="宋体" pitchFamily="2" charset="-122"/>
            </a:endParaRPr>
          </a:p>
        </p:txBody>
      </p:sp>
      <p:pic>
        <p:nvPicPr>
          <p:cNvPr id="3083" name="Picture 11" descr="UDelaware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248400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3A80B-BB9C-4E92-95A1-4BABD1A035A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AE1A5-C06E-4B01-893F-731481F1B8D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5D17C-8BD7-45F5-B6F2-D5ED9A9D63C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0FF3D-5588-41E8-97EA-3E225EB9F0F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64F75-629A-4BFF-8ADC-D990DEACECC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MTAAP’2007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5CF12-1EC0-49D3-A7D0-28BB3BA9FE2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E61179-6149-4636-A77C-F3E29EFF94C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E1C31-2816-47D6-AB2D-5AA294DE60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F37EB-D131-4CAA-8DE0-13D0E6F6F30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7C20-0818-40D3-BAF4-D753E9BE253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AutoShape 9" descr="Large grid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flowChartProcess">
            <a:avLst/>
          </a:prstGeom>
          <a:pattFill prst="lgGrid">
            <a:fgClr>
              <a:schemeClr val="accent1">
                <a:alpha val="52000"/>
              </a:schemeClr>
            </a:fgClr>
            <a:bgClr>
              <a:schemeClr val="bg1">
                <a:alpha val="52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AutoShape 8" descr="Large grid"/>
          <p:cNvSpPr>
            <a:spLocks noChangeArrowheads="1"/>
          </p:cNvSpPr>
          <p:nvPr/>
        </p:nvSpPr>
        <p:spPr bwMode="auto">
          <a:xfrm>
            <a:off x="0" y="0"/>
            <a:ext cx="3352800" cy="1447800"/>
          </a:xfrm>
          <a:prstGeom prst="flowChartProcess">
            <a:avLst/>
          </a:prstGeom>
          <a:pattFill prst="lgGrid">
            <a:fgClr>
              <a:schemeClr val="accent1">
                <a:alpha val="52000"/>
              </a:schemeClr>
            </a:fgClr>
            <a:bgClr>
              <a:schemeClr val="bg1">
                <a:alpha val="52000"/>
              </a:schemeClr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371600" y="0"/>
            <a:ext cx="7772400" cy="1447800"/>
          </a:xfrm>
          <a:prstGeom prst="flowChartProcess">
            <a:avLst/>
          </a:prstGeom>
          <a:solidFill>
            <a:schemeClr val="accent1">
              <a:alpha val="4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pitchFamily="2" charset="-122"/>
              </a:defRPr>
            </a:lvl1pPr>
          </a:lstStyle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71DA0D2-3130-4C46-9543-7D1ECCC58033}" type="slidenum">
              <a:rPr lang="zh-CN" altLang="en-US"/>
              <a:pPr/>
              <a:t>‹#›</a:t>
            </a:fld>
            <a:endParaRPr lang="en-US" altLang="zh-CN"/>
          </a:p>
        </p:txBody>
      </p:sp>
      <p:pic>
        <p:nvPicPr>
          <p:cNvPr id="1034" name="Picture 10" descr="UDelawareSeal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19200" y="6248400"/>
            <a:ext cx="457200" cy="457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2757A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32757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32757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2757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2757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757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757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757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757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2757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4000" dirty="0" err="1" smtClean="0">
                <a:ea typeface="宋体" pitchFamily="2" charset="-122"/>
              </a:rPr>
              <a:t>TiNy</a:t>
            </a:r>
            <a:r>
              <a:rPr lang="en-US" altLang="zh-CN" sz="4000" dirty="0" smtClean="0">
                <a:ea typeface="宋体" pitchFamily="2" charset="-122"/>
              </a:rPr>
              <a:t> Threads on </a:t>
            </a:r>
            <a:r>
              <a:rPr lang="en-US" altLang="zh-CN" sz="4000" dirty="0" err="1" smtClean="0">
                <a:ea typeface="宋体" pitchFamily="2" charset="-122"/>
              </a:rPr>
              <a:t>BlueGene</a:t>
            </a:r>
            <a:r>
              <a:rPr lang="en-US" altLang="zh-CN" sz="4000" dirty="0" smtClean="0">
                <a:ea typeface="宋体" pitchFamily="2" charset="-122"/>
              </a:rPr>
              <a:t>/P: Exploring Many-Core Parallelisms Beyond The Traditional OS</a:t>
            </a:r>
            <a:endParaRPr lang="en-US" sz="4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3200" dirty="0" err="1" smtClean="0">
                <a:ea typeface="宋体" pitchFamily="2" charset="-122"/>
              </a:rPr>
              <a:t>Handong</a:t>
            </a:r>
            <a:r>
              <a:rPr lang="en-US" altLang="zh-CN" sz="3200" dirty="0" smtClean="0">
                <a:ea typeface="宋体" pitchFamily="2" charset="-122"/>
              </a:rPr>
              <a:t> Ye, Robert </a:t>
            </a:r>
            <a:r>
              <a:rPr lang="en-US" altLang="zh-CN" sz="3200" dirty="0" err="1" smtClean="0">
                <a:ea typeface="宋体" pitchFamily="2" charset="-122"/>
              </a:rPr>
              <a:t>Pavel</a:t>
            </a:r>
            <a:r>
              <a:rPr lang="en-US" altLang="zh-CN" sz="3200" dirty="0" smtClean="0">
                <a:ea typeface="宋体" pitchFamily="2" charset="-122"/>
              </a:rPr>
              <a:t>, Aaron </a:t>
            </a:r>
            <a:r>
              <a:rPr lang="en-US" altLang="zh-CN" sz="3200" dirty="0" err="1" smtClean="0">
                <a:ea typeface="宋体" pitchFamily="2" charset="-122"/>
              </a:rPr>
              <a:t>Landwehr</a:t>
            </a:r>
            <a:r>
              <a:rPr lang="en-US" altLang="zh-CN" sz="3200" dirty="0" smtClean="0">
                <a:ea typeface="宋体" pitchFamily="2" charset="-122"/>
              </a:rPr>
              <a:t>, </a:t>
            </a:r>
            <a:r>
              <a:rPr lang="en-US" altLang="zh-CN" sz="3200" dirty="0" err="1" smtClean="0">
                <a:ea typeface="宋体" pitchFamily="2" charset="-122"/>
              </a:rPr>
              <a:t>Guang</a:t>
            </a:r>
            <a:r>
              <a:rPr lang="en-US" altLang="zh-CN" sz="3200" dirty="0" smtClean="0">
                <a:ea typeface="宋体" pitchFamily="2" charset="-122"/>
              </a:rPr>
              <a:t> R. </a:t>
            </a:r>
            <a:r>
              <a:rPr lang="en-US" altLang="zh-CN" sz="3200" dirty="0" err="1" smtClean="0">
                <a:ea typeface="宋体" pitchFamily="2" charset="-122"/>
              </a:rPr>
              <a:t>Gao</a:t>
            </a:r>
            <a:r>
              <a:rPr lang="en-US" altLang="zh-CN" sz="3200" dirty="0" smtClean="0">
                <a:ea typeface="宋体" pitchFamily="2" charset="-122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zh-CN" sz="3200" dirty="0" smtClean="0">
                <a:ea typeface="宋体" pitchFamily="2" charset="-122"/>
              </a:rPr>
              <a:t>Department of Electrical &amp; Computer Engineering </a:t>
            </a:r>
          </a:p>
          <a:p>
            <a:pPr>
              <a:lnSpc>
                <a:spcPct val="80000"/>
              </a:lnSpc>
            </a:pPr>
            <a:r>
              <a:rPr lang="en-US" altLang="zh-CN" sz="3200" dirty="0" smtClean="0">
                <a:ea typeface="宋体" pitchFamily="2" charset="-122"/>
              </a:rPr>
              <a:t>University of Delaware</a:t>
            </a:r>
          </a:p>
          <a:p>
            <a:pPr>
              <a:lnSpc>
                <a:spcPct val="80000"/>
              </a:lnSpc>
            </a:pPr>
            <a:r>
              <a:rPr lang="en-US" altLang="zh-CN" sz="3200" dirty="0" smtClean="0">
                <a:ea typeface="宋体" pitchFamily="2" charset="-122"/>
              </a:rPr>
              <a:t>2010-04-23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Multinode</a:t>
            </a:r>
            <a:r>
              <a:rPr lang="en-US" dirty="0" smtClean="0"/>
              <a:t> Thread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10</a:t>
            </a:fld>
            <a:endParaRPr lang="en-US" altLang="zh-CN"/>
          </a:p>
        </p:txBody>
      </p:sp>
      <p:sp>
        <p:nvSpPr>
          <p:cNvPr id="7" name="Rectangle 6"/>
          <p:cNvSpPr/>
          <p:nvPr/>
        </p:nvSpPr>
        <p:spPr>
          <a:xfrm>
            <a:off x="914400" y="2057400"/>
            <a:ext cx="2743200" cy="3200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54102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029200" y="2057400"/>
            <a:ext cx="2743200" cy="3200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91200" y="54102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954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err="1" smtClean="0"/>
              <a:t>tnt_create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…</a:t>
            </a:r>
          </a:p>
          <a:p>
            <a:pPr algn="ctr"/>
            <a:r>
              <a:rPr lang="en-US" dirty="0" err="1" smtClean="0"/>
              <a:t>tnt_join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15" idx="3"/>
          </p:cNvCxnSpPr>
          <p:nvPr/>
        </p:nvCxnSpPr>
        <p:spPr>
          <a:xfrm flipV="1">
            <a:off x="3352800" y="2806326"/>
            <a:ext cx="2412581" cy="85127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486400" y="2286000"/>
            <a:ext cx="190500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tid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102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…</a:t>
            </a:r>
          </a:p>
          <a:p>
            <a:pPr algn="ctr"/>
            <a:r>
              <a:rPr lang="en-US" dirty="0" err="1" smtClean="0"/>
              <a:t>tnt_exit</a:t>
            </a:r>
            <a:r>
              <a:rPr lang="en-US" dirty="0" smtClean="0"/>
              <a:t>()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5" idx="2"/>
          </p:cNvCxnSpPr>
          <p:nvPr/>
        </p:nvCxnSpPr>
        <p:spPr>
          <a:xfrm rot="10800000" flipV="1">
            <a:off x="3352800" y="2590800"/>
            <a:ext cx="2133600" cy="1066800"/>
          </a:xfrm>
          <a:prstGeom prst="straightConnector1">
            <a:avLst/>
          </a:prstGeom>
          <a:ln>
            <a:solidFill>
              <a:srgbClr val="FFC000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954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…</a:t>
            </a:r>
          </a:p>
          <a:p>
            <a:pPr algn="ctr"/>
            <a:r>
              <a:rPr lang="en-US" dirty="0" err="1" smtClean="0"/>
              <a:t>tnt_join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5" grpId="0" animBg="1"/>
      <p:bldP spid="16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strike="sngStrike" dirty="0" smtClean="0"/>
              <a:t>Contributions</a:t>
            </a:r>
          </a:p>
          <a:p>
            <a:r>
              <a:rPr lang="en-US" strike="sngStrike" dirty="0" smtClean="0"/>
              <a:t>TNT on </a:t>
            </a:r>
            <a:r>
              <a:rPr lang="en-US" strike="sngStrike" dirty="0" err="1" smtClean="0"/>
              <a:t>BlueGene</a:t>
            </a:r>
            <a:r>
              <a:rPr lang="en-US" strike="sngStrike" dirty="0" smtClean="0"/>
              <a:t>/P</a:t>
            </a:r>
          </a:p>
          <a:p>
            <a:r>
              <a:rPr lang="en-US" strike="sngStrike" dirty="0" smtClean="0"/>
              <a:t>Scheduling TNT across nodes</a:t>
            </a:r>
          </a:p>
          <a:p>
            <a:r>
              <a:rPr lang="en-US" dirty="0" smtClean="0"/>
              <a:t>Synchronization across nodes</a:t>
            </a:r>
          </a:p>
          <a:p>
            <a:r>
              <a:rPr lang="en-US" dirty="0" smtClean="0"/>
              <a:t>TNT Distributed Shared Memory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forms</a:t>
            </a:r>
          </a:p>
          <a:p>
            <a:pPr lvl="1"/>
            <a:r>
              <a:rPr lang="en-US" dirty="0" err="1" smtClean="0"/>
              <a:t>Mutex</a:t>
            </a:r>
            <a:endParaRPr lang="en-US" dirty="0" smtClean="0"/>
          </a:p>
          <a:p>
            <a:pPr lvl="1"/>
            <a:r>
              <a:rPr lang="en-US" dirty="0" smtClean="0"/>
              <a:t>Thread Joining</a:t>
            </a:r>
          </a:p>
          <a:p>
            <a:pPr lvl="1"/>
            <a:r>
              <a:rPr lang="en-US" dirty="0" smtClean="0"/>
              <a:t>Barrier</a:t>
            </a:r>
          </a:p>
          <a:p>
            <a:r>
              <a:rPr lang="en-US" dirty="0" smtClean="0"/>
              <a:t>Similar to thread scheduling</a:t>
            </a:r>
          </a:p>
          <a:p>
            <a:pPr lvl="1"/>
            <a:r>
              <a:rPr lang="en-US" dirty="0" smtClean="0"/>
              <a:t>Lock requests, Join requests, and Barrier notifications sent to node responsible for said synchronization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Multinode</a:t>
            </a:r>
            <a:r>
              <a:rPr lang="en-US" dirty="0" smtClean="0"/>
              <a:t> Thread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13</a:t>
            </a:fld>
            <a:endParaRPr lang="en-US" altLang="zh-CN"/>
          </a:p>
        </p:txBody>
      </p:sp>
      <p:sp>
        <p:nvSpPr>
          <p:cNvPr id="7" name="Rectangle 6"/>
          <p:cNvSpPr/>
          <p:nvPr/>
        </p:nvSpPr>
        <p:spPr>
          <a:xfrm>
            <a:off x="914400" y="2057400"/>
            <a:ext cx="2743200" cy="3200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54102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029200" y="2057400"/>
            <a:ext cx="2743200" cy="3200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91200" y="54102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B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15" idx="3"/>
          </p:cNvCxnSpPr>
          <p:nvPr/>
        </p:nvCxnSpPr>
        <p:spPr>
          <a:xfrm flipV="1">
            <a:off x="3352800" y="2806326"/>
            <a:ext cx="2412581" cy="851274"/>
          </a:xfrm>
          <a:prstGeom prst="straightConnector1">
            <a:avLst/>
          </a:prstGeom>
          <a:ln>
            <a:solidFill>
              <a:srgbClr val="00B050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486400" y="2286000"/>
            <a:ext cx="1905000" cy="609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tid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102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…</a:t>
            </a:r>
          </a:p>
          <a:p>
            <a:pPr algn="ctr"/>
            <a:r>
              <a:rPr lang="en-US" dirty="0" err="1" smtClean="0"/>
              <a:t>tnt_exit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954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err="1" smtClean="0"/>
              <a:t>tnt_join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7" name="Isosceles Triangle 16"/>
          <p:cNvSpPr/>
          <p:nvPr/>
        </p:nvSpPr>
        <p:spPr>
          <a:xfrm>
            <a:off x="5334000" y="2286000"/>
            <a:ext cx="457200" cy="457200"/>
          </a:xfrm>
          <a:prstGeom prst="triangl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102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err="1" smtClean="0"/>
              <a:t>tnt_exit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>
          <a:xfrm>
            <a:off x="7162800" y="2286000"/>
            <a:ext cx="457200" cy="4572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0800000" flipV="1">
            <a:off x="3352800" y="2895600"/>
            <a:ext cx="2667000" cy="838200"/>
          </a:xfrm>
          <a:prstGeom prst="straightConnector1">
            <a:avLst/>
          </a:prstGeom>
          <a:ln>
            <a:solidFill>
              <a:srgbClr val="FFC000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95400" y="3200400"/>
            <a:ext cx="19812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5" grpId="0" animBg="1"/>
      <p:bldP spid="17" grpId="0" animBg="1"/>
      <p:bldP spid="17" grpId="1" animBg="1"/>
      <p:bldP spid="18" grpId="0" animBg="1"/>
      <p:bldP spid="20" grpId="0" animBg="1"/>
      <p:bldP spid="20" grpId="1" animBg="1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strike="sngStrike" dirty="0" smtClean="0"/>
              <a:t>Contributions</a:t>
            </a:r>
          </a:p>
          <a:p>
            <a:r>
              <a:rPr lang="en-US" strike="sngStrike" dirty="0" smtClean="0"/>
              <a:t>TNT on </a:t>
            </a:r>
            <a:r>
              <a:rPr lang="en-US" strike="sngStrike" dirty="0" err="1" smtClean="0"/>
              <a:t>BlueGene</a:t>
            </a:r>
            <a:r>
              <a:rPr lang="en-US" strike="sngStrike" dirty="0" smtClean="0"/>
              <a:t>/P</a:t>
            </a:r>
          </a:p>
          <a:p>
            <a:r>
              <a:rPr lang="en-US" strike="sngStrike" dirty="0" smtClean="0"/>
              <a:t>Scheduling TNT across nodes</a:t>
            </a:r>
          </a:p>
          <a:p>
            <a:r>
              <a:rPr lang="en-US" strike="sngStrike" dirty="0" smtClean="0"/>
              <a:t>Synchronization across nodes</a:t>
            </a:r>
          </a:p>
          <a:p>
            <a:r>
              <a:rPr lang="en-US" dirty="0" smtClean="0"/>
              <a:t>TNT Distributed Shared Memory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TDSM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Provides One-Sided access to memory distributed among nodes through IBM’s DCMF.</a:t>
            </a:r>
          </a:p>
          <a:p>
            <a:r>
              <a:rPr lang="en-US" sz="2400" dirty="0" smtClean="0"/>
              <a:t>Allows for virtual address manipulation</a:t>
            </a:r>
          </a:p>
          <a:p>
            <a:pPr lvl="1"/>
            <a:r>
              <a:rPr lang="en-US" sz="2400" dirty="0" smtClean="0"/>
              <a:t>Maps distributed memory to a single virtual address space.</a:t>
            </a:r>
          </a:p>
          <a:p>
            <a:pPr lvl="1"/>
            <a:r>
              <a:rPr lang="en-US" sz="2400" dirty="0" smtClean="0"/>
              <a:t>Allows for array indexing and memory offsets.</a:t>
            </a:r>
          </a:p>
          <a:p>
            <a:r>
              <a:rPr lang="en-US" sz="2400" dirty="0" smtClean="0"/>
              <a:t>Scalable to a variety of applications</a:t>
            </a:r>
          </a:p>
          <a:p>
            <a:pPr lvl="1"/>
            <a:r>
              <a:rPr lang="en-US" sz="2400" dirty="0" smtClean="0"/>
              <a:t>Size of desired global shared memory set at runtime.</a:t>
            </a:r>
          </a:p>
          <a:p>
            <a:r>
              <a:rPr lang="en-US" sz="2400" dirty="0" smtClean="0"/>
              <a:t>Mutability</a:t>
            </a:r>
          </a:p>
          <a:p>
            <a:pPr lvl="1"/>
            <a:r>
              <a:rPr lang="en-US" sz="2400" dirty="0" smtClean="0"/>
              <a:t>Memory allocation algorithm and memory distribution algorithm can be easily altered and/or replaced.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CA21-E824-4207-B1D2-E3460030F28B}" type="slidenum">
              <a:rPr lang="zh-TW" altLang="en-US" smtClean="0"/>
              <a:pPr/>
              <a:t>16</a:t>
            </a:fld>
            <a:endParaRPr lang="en-US" altLang="zh-TW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1143000"/>
          </a:xfrm>
        </p:spPr>
        <p:txBody>
          <a:bodyPr/>
          <a:lstStyle/>
          <a:p>
            <a:r>
              <a:rPr lang="en-US" dirty="0" smtClean="0"/>
              <a:t>Example of TDSM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5800" y="1511300"/>
            <a:ext cx="2438400" cy="91440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24200" y="1511300"/>
            <a:ext cx="2438400" cy="91440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1511300"/>
            <a:ext cx="2438400" cy="91440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690" y="2425700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0</a:t>
            </a:r>
            <a:br>
              <a:rPr lang="en-US" dirty="0" smtClean="0"/>
            </a:br>
            <a:r>
              <a:rPr lang="en-US" dirty="0" smtClean="0"/>
              <a:t>global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67747" y="24257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42027" y="24257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8001000" y="1511300"/>
            <a:ext cx="2438400" cy="91440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80427" y="24257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</a:t>
            </a:r>
            <a:endParaRPr lang="en-US" dirty="0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457200" y="3306207"/>
          <a:ext cx="11325146" cy="412750"/>
        </p:xfrm>
        <a:graphic>
          <a:graphicData uri="http://schemas.openxmlformats.org/presentationml/2006/ole">
            <p:oleObj spid="_x0000_s111620" name="Wordpad Document" r:id="rId4" imgW="5486400" imgH="200160" progId="WordPad.Document.1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 bwMode="auto">
          <a:xfrm>
            <a:off x="457200" y="3207782"/>
            <a:ext cx="7543800" cy="511175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124200" y="1511300"/>
            <a:ext cx="3255264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4800" y="3788229"/>
            <a:ext cx="3200400" cy="18723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global[15] to global[34]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114196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0x00040012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5562600" y="1511300"/>
            <a:ext cx="2438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124200" y="1511300"/>
            <a:ext cx="2438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 6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85800" y="1511300"/>
            <a:ext cx="2438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 5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562600" y="1511300"/>
            <a:ext cx="2438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Node 7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8001000" y="1511300"/>
            <a:ext cx="2438400" cy="9144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62600" y="3788229"/>
            <a:ext cx="3200400" cy="18723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Local Buffer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3728977" y="4136571"/>
            <a:ext cx="1613050" cy="1016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04800" y="3788229"/>
            <a:ext cx="3200400" cy="18723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0x0004004E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to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0x0004009A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4800" y="3788229"/>
            <a:ext cx="3200400" cy="18723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Node 6: 0 to 14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and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Node 7: 0 to 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53400" y="1447800"/>
            <a:ext cx="4667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onsolas" pitchFamily="49" charset="0"/>
                <a:cs typeface="Consolas" pitchFamily="49" charset="0"/>
              </a:rPr>
              <a:t>…</a:t>
            </a:r>
            <a:endParaRPr lang="en-US" sz="4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4" grpId="0" animBg="1"/>
      <p:bldP spid="22" grpId="0" animBg="1"/>
      <p:bldP spid="23" grpId="0" animBg="1"/>
      <p:bldP spid="36" grpId="0" animBg="1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strike="sngStrike" dirty="0" smtClean="0"/>
              <a:t>Contributions</a:t>
            </a:r>
          </a:p>
          <a:p>
            <a:r>
              <a:rPr lang="en-US" strike="sngStrike" dirty="0" smtClean="0"/>
              <a:t>TNT on </a:t>
            </a:r>
            <a:r>
              <a:rPr lang="en-US" strike="sngStrike" dirty="0" err="1" smtClean="0"/>
              <a:t>BlueGene</a:t>
            </a:r>
            <a:r>
              <a:rPr lang="en-US" strike="sngStrike" dirty="0" smtClean="0"/>
              <a:t>/P</a:t>
            </a:r>
          </a:p>
          <a:p>
            <a:r>
              <a:rPr lang="en-US" strike="sngStrike" dirty="0" smtClean="0"/>
              <a:t>Scheduling TNT across nodes</a:t>
            </a:r>
          </a:p>
          <a:p>
            <a:r>
              <a:rPr lang="en-US" strike="sngStrike" dirty="0" smtClean="0"/>
              <a:t>Synchronization across nodes</a:t>
            </a:r>
          </a:p>
          <a:p>
            <a:r>
              <a:rPr lang="en-US" strike="sngStrike" dirty="0" smtClean="0"/>
              <a:t>TNT Distributed Shared Memory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performance of the TNT thread system shows comparable speedup to that of </a:t>
            </a:r>
            <a:r>
              <a:rPr lang="en-US" sz="2800" dirty="0" err="1" smtClean="0"/>
              <a:t>Pthreads</a:t>
            </a:r>
            <a:r>
              <a:rPr lang="en-US" sz="2800" dirty="0" smtClean="0"/>
              <a:t> running on the same hardware.</a:t>
            </a:r>
          </a:p>
          <a:p>
            <a:r>
              <a:rPr lang="en-US" sz="2800" dirty="0" smtClean="0"/>
              <a:t>The distributed shared memory operates at 95% of the experimental peak performance of the network, with distance between nodes not being a sensitive factor.</a:t>
            </a:r>
          </a:p>
          <a:p>
            <a:r>
              <a:rPr lang="en-US" sz="2800" dirty="0" smtClean="0"/>
              <a:t>The cost of thread creation shows a linear relationship as the number of threads increase.</a:t>
            </a:r>
          </a:p>
          <a:p>
            <a:r>
              <a:rPr lang="en-US" sz="2800" dirty="0" smtClean="0"/>
              <a:t>The cost of waiting at a barrier is constant and independent of the number of threads involved.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61179-6149-4636-A77C-F3E29EFF94C5}" type="slidenum">
              <a:rPr lang="zh-CN" altLang="en-US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Single-Node Thread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Based upon Radix-2 Cooley-</a:t>
            </a:r>
            <a:r>
              <a:rPr lang="en-US" sz="2600" dirty="0" err="1" smtClean="0"/>
              <a:t>Tukey</a:t>
            </a:r>
            <a:r>
              <a:rPr lang="en-US" sz="2600" dirty="0" smtClean="0"/>
              <a:t> algorithm with the Kiss FFT library for the underlying DFT.</a:t>
            </a:r>
          </a:p>
          <a:p>
            <a:r>
              <a:rPr lang="en-US" sz="2600" dirty="0" smtClean="0"/>
              <a:t>Underlying TNT thread model performs comparably to POSIX standard when the number of threads does not exceed the number of available processor cores.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4F75-629A-4BFF-8ADC-D990DEACECC8}" type="slidenum">
              <a:rPr lang="zh-CN" altLang="en-US" smtClean="0"/>
              <a:pPr/>
              <a:t>19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Modern OS based upon a sequential execution model (the von Neumann model).</a:t>
            </a:r>
          </a:p>
          <a:p>
            <a:r>
              <a:rPr lang="en-US" dirty="0" smtClean="0"/>
              <a:t>Rapid progress of multi-core/many-core chip technology.</a:t>
            </a:r>
          </a:p>
          <a:p>
            <a:pPr lvl="1"/>
            <a:r>
              <a:rPr lang="en-US" dirty="0" smtClean="0"/>
              <a:t>Parallel Computer systems now implemented on single chips.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System Performance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Reads and writes of varying sizes between one and two nodes.</a:t>
            </a:r>
          </a:p>
          <a:p>
            <a:r>
              <a:rPr lang="en-US" sz="2400" dirty="0" smtClean="0"/>
              <a:t>For inter-node communications, data can be transferred at approximately 357 MB/s.</a:t>
            </a:r>
          </a:p>
          <a:p>
            <a:r>
              <a:rPr lang="en-US" sz="2400" dirty="0" smtClean="0"/>
              <a:t>Kumar et al determined experimental peak performance on BG/P to be 374 MB/s in their ICS’08 paper.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4F75-629A-4BFF-8ADC-D990DEACECC8}" type="slidenum">
              <a:rPr lang="zh-CN" altLang="en-US" smtClean="0"/>
              <a:pPr/>
              <a:t>20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System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Size of Read/Write is a function of the number of nodes across which the data is distributed.</a:t>
            </a:r>
          </a:p>
          <a:p>
            <a:r>
              <a:rPr lang="en-US" dirty="0" smtClean="0"/>
              <a:t>Latency linearly increases as the amount of data increases, regardless of distance between nodes.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4F75-629A-4BFF-8ADC-D990DEACECC8}" type="slidenum">
              <a:rPr lang="zh-CN" altLang="en-US" smtClean="0"/>
              <a:pPr/>
              <a:t>21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Multinode</a:t>
            </a:r>
            <a:r>
              <a:rPr lang="en-US" dirty="0" smtClean="0"/>
              <a:t> Thread Creation Cost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Approximately 0.2 seconds per thread</a:t>
            </a:r>
          </a:p>
          <a:p>
            <a:r>
              <a:rPr lang="en-US" dirty="0" smtClean="0"/>
              <a:t>Remained effectively constant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4F75-629A-4BFF-8ADC-D990DEACECC8}" type="slidenum">
              <a:rPr lang="zh-CN" altLang="en-US" smtClean="0"/>
              <a:pPr/>
              <a:t>22</a:t>
            </a:fld>
            <a:endParaRPr lang="en-US" altLang="zh-CN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Performance of barrier is effectively a constant 0.2 seconds.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64F75-629A-4BFF-8ADC-D990DEACECC8}" type="slidenum">
              <a:rPr lang="zh-CN" altLang="en-US" smtClean="0"/>
              <a:pPr/>
              <a:t>23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strike="sngStrike" dirty="0" smtClean="0"/>
              <a:t>Contributions</a:t>
            </a:r>
          </a:p>
          <a:p>
            <a:r>
              <a:rPr lang="en-US" strike="sngStrike" dirty="0" smtClean="0"/>
              <a:t>TNT on </a:t>
            </a:r>
            <a:r>
              <a:rPr lang="en-US" strike="sngStrike" dirty="0" err="1" smtClean="0"/>
              <a:t>BlueGene</a:t>
            </a:r>
            <a:r>
              <a:rPr lang="en-US" strike="sngStrike" dirty="0" smtClean="0"/>
              <a:t>/P</a:t>
            </a:r>
          </a:p>
          <a:p>
            <a:r>
              <a:rPr lang="en-US" strike="sngStrike" dirty="0" smtClean="0"/>
              <a:t>Scheduling TNT across nodes</a:t>
            </a:r>
          </a:p>
          <a:p>
            <a:r>
              <a:rPr lang="en-US" strike="sngStrike" dirty="0" smtClean="0"/>
              <a:t>Synchronization across nodes</a:t>
            </a:r>
          </a:p>
          <a:p>
            <a:r>
              <a:rPr lang="en-US" strike="sngStrike" dirty="0" smtClean="0"/>
              <a:t>TNT Distributed Shared Memory</a:t>
            </a:r>
          </a:p>
          <a:p>
            <a:r>
              <a:rPr lang="en-US" strike="sngStrike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24</a:t>
            </a:fld>
            <a:endParaRPr lang="en-US" altLang="zh-C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Proven feasibility of system</a:t>
            </a:r>
          </a:p>
          <a:p>
            <a:r>
              <a:rPr lang="en-US" dirty="0" smtClean="0"/>
              <a:t>Benefits of Execution Model-Driven approach</a:t>
            </a:r>
          </a:p>
          <a:p>
            <a:r>
              <a:rPr lang="en-US" dirty="0" smtClean="0"/>
              <a:t>Room for Improvement</a:t>
            </a:r>
          </a:p>
          <a:p>
            <a:pPr lvl="1"/>
            <a:r>
              <a:rPr lang="en-US" dirty="0" smtClean="0"/>
              <a:t>Improvements to kernel</a:t>
            </a:r>
          </a:p>
          <a:p>
            <a:pPr lvl="1"/>
            <a:r>
              <a:rPr lang="en-US" dirty="0" smtClean="0"/>
              <a:t>More rigorous benchmarks</a:t>
            </a:r>
          </a:p>
          <a:p>
            <a:pPr lvl="1"/>
            <a:r>
              <a:rPr lang="en-US" dirty="0" smtClean="0"/>
              <a:t>Improved allocation and scheduling algorithms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25</a:t>
            </a:fld>
            <a:endParaRPr lang="en-US" altLang="zh-C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0E61179-6149-4636-A77C-F3E29EFF94C5}" type="slidenum">
              <a:rPr lang="zh-CN" altLang="en-US" smtClean="0"/>
              <a:pPr/>
              <a:t>26</a:t>
            </a:fld>
            <a:endParaRPr lang="en-US" altLang="zh-C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J. del </a:t>
            </a:r>
            <a:r>
              <a:rPr lang="en-US" dirty="0" err="1" smtClean="0"/>
              <a:t>Cuvillo</a:t>
            </a:r>
            <a:r>
              <a:rPr lang="en-US" dirty="0" smtClean="0"/>
              <a:t>, W. Zhu, Z. </a:t>
            </a:r>
            <a:r>
              <a:rPr lang="en-US" dirty="0" err="1" smtClean="0"/>
              <a:t>Hu</a:t>
            </a:r>
            <a:r>
              <a:rPr lang="en-US" dirty="0" smtClean="0"/>
              <a:t>, and G. R. </a:t>
            </a:r>
            <a:r>
              <a:rPr lang="en-US" dirty="0" err="1" smtClean="0"/>
              <a:t>Gao</a:t>
            </a:r>
            <a:r>
              <a:rPr lang="en-US" dirty="0" smtClean="0"/>
              <a:t>, “Tiny threads: A thread virtual machine for the cyclops64 cellular architecture,” Parallel and Distributed Processing Symposium, International, vol. 15, p. 265b, 2005.</a:t>
            </a:r>
          </a:p>
          <a:p>
            <a:r>
              <a:rPr lang="en-US" dirty="0" smtClean="0"/>
              <a:t>S. Kumar, G. </a:t>
            </a:r>
            <a:r>
              <a:rPr lang="en-US" dirty="0" err="1" smtClean="0"/>
              <a:t>Dozsa</a:t>
            </a:r>
            <a:r>
              <a:rPr lang="en-US" dirty="0" smtClean="0"/>
              <a:t>, G. </a:t>
            </a:r>
            <a:r>
              <a:rPr lang="en-US" dirty="0" err="1" smtClean="0"/>
              <a:t>Almasi</a:t>
            </a:r>
            <a:r>
              <a:rPr lang="en-US" dirty="0" smtClean="0"/>
              <a:t> et al., “The deep computing messaging framework: generalized scalable message passing on the blue gene/p supercomputer,” in ICS ’08: Proceedings of the 22nd annual international conference on Supercomputing. New York, NY, USA: ACM, 2008, pp. 94–103.</a:t>
            </a:r>
          </a:p>
          <a:p>
            <a:r>
              <a:rPr lang="sv-SE" dirty="0" smtClean="0"/>
              <a:t>M. Borgerding, “Kiss FFT.” December 2009, http://sourceforge.net/projects/kissfft/.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27</a:t>
            </a:fld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Conventional OS model must adapt to the underlying changes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Further exploit the many levels of parallelism.</a:t>
            </a:r>
          </a:p>
          <a:p>
            <a:pPr lvl="1"/>
            <a:r>
              <a:rPr lang="en-US" dirty="0" smtClean="0"/>
              <a:t>Hardware as well as Software</a:t>
            </a:r>
          </a:p>
          <a:p>
            <a:r>
              <a:rPr lang="en-US" dirty="0"/>
              <a:t>We introduce a study on how to do this adaptation for the IBM </a:t>
            </a:r>
            <a:r>
              <a:rPr lang="en-US" dirty="0" err="1"/>
              <a:t>BlueGene</a:t>
            </a:r>
            <a:r>
              <a:rPr lang="en-US" dirty="0"/>
              <a:t>/P multi-core system.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403808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dirty="0" smtClean="0"/>
              <a:t>Contributions</a:t>
            </a:r>
          </a:p>
          <a:p>
            <a:r>
              <a:rPr lang="en-US" dirty="0" smtClean="0"/>
              <a:t>TNT on </a:t>
            </a:r>
            <a:r>
              <a:rPr lang="en-US" dirty="0" err="1" smtClean="0"/>
              <a:t>BlueGene</a:t>
            </a:r>
            <a:r>
              <a:rPr lang="en-US" dirty="0" smtClean="0"/>
              <a:t>/P</a:t>
            </a:r>
          </a:p>
          <a:p>
            <a:r>
              <a:rPr lang="en-US" dirty="0" smtClean="0"/>
              <a:t>Scheduling TNT across nodes</a:t>
            </a:r>
          </a:p>
          <a:p>
            <a:r>
              <a:rPr lang="en-US" dirty="0" smtClean="0"/>
              <a:t>Synchronization across nodes</a:t>
            </a:r>
          </a:p>
          <a:p>
            <a:r>
              <a:rPr lang="en-US" dirty="0" smtClean="0"/>
              <a:t>TNT Distributed Shared Memory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Isolate traditional OS functions to a single core of the BG/P multi-core chip.</a:t>
            </a:r>
          </a:p>
          <a:p>
            <a:r>
              <a:rPr lang="en-US" dirty="0" smtClean="0"/>
              <a:t>Ported the </a:t>
            </a:r>
            <a:r>
              <a:rPr lang="en-US" dirty="0" err="1" smtClean="0"/>
              <a:t>TiNy</a:t>
            </a:r>
            <a:r>
              <a:rPr lang="en-US" dirty="0" smtClean="0"/>
              <a:t> Thread (TNT) execution model to allow for further utilization of BG/P compute cores. </a:t>
            </a:r>
          </a:p>
          <a:p>
            <a:r>
              <a:rPr lang="en-US" dirty="0" smtClean="0"/>
              <a:t>Expanded the design framework to a multi-chip system designed for scalability to a large number of chips.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7755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strike="sngStrike" dirty="0" smtClean="0"/>
              <a:t>Contributions</a:t>
            </a:r>
          </a:p>
          <a:p>
            <a:r>
              <a:rPr lang="en-US" dirty="0" smtClean="0"/>
              <a:t>TNT on </a:t>
            </a:r>
            <a:r>
              <a:rPr lang="en-US" dirty="0" err="1" smtClean="0"/>
              <a:t>BlueGene</a:t>
            </a:r>
            <a:r>
              <a:rPr lang="en-US" dirty="0" smtClean="0"/>
              <a:t>/P</a:t>
            </a:r>
          </a:p>
          <a:p>
            <a:r>
              <a:rPr lang="en-US" dirty="0" smtClean="0"/>
              <a:t>Scheduling TNT across nodes</a:t>
            </a:r>
          </a:p>
          <a:p>
            <a:r>
              <a:rPr lang="en-US" dirty="0" smtClean="0"/>
              <a:t>Synchronization across nodes</a:t>
            </a:r>
          </a:p>
          <a:p>
            <a:r>
              <a:rPr lang="en-US" dirty="0" smtClean="0"/>
              <a:t>TNT Distributed Shared Memory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TiNy</a:t>
            </a:r>
            <a:r>
              <a:rPr lang="en-US" dirty="0" smtClean="0"/>
              <a:t> Threads on BG/P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TiNy</a:t>
            </a:r>
            <a:r>
              <a:rPr lang="en-US" sz="2400" dirty="0" smtClean="0"/>
              <a:t> Threads</a:t>
            </a:r>
          </a:p>
          <a:p>
            <a:pPr lvl="1"/>
            <a:r>
              <a:rPr lang="en-US" sz="2000" dirty="0" smtClean="0"/>
              <a:t>Lightweight, non-preemptive, threads</a:t>
            </a:r>
          </a:p>
          <a:p>
            <a:pPr lvl="1"/>
            <a:r>
              <a:rPr lang="en-US" sz="2000" dirty="0" smtClean="0"/>
              <a:t>API similar to POSIX Threads.</a:t>
            </a:r>
          </a:p>
          <a:p>
            <a:pPr lvl="1"/>
            <a:r>
              <a:rPr lang="en-US" sz="2000" dirty="0" smtClean="0"/>
              <a:t>Originally presented in “</a:t>
            </a:r>
            <a:r>
              <a:rPr lang="en-US" sz="2000" dirty="0" err="1" smtClean="0"/>
              <a:t>TiNy</a:t>
            </a:r>
            <a:r>
              <a:rPr lang="en-US" sz="2000" dirty="0" smtClean="0"/>
              <a:t> Threads: A Thread Virtual Machine for the Cyclopse-64 Cellular Architecture”</a:t>
            </a:r>
          </a:p>
          <a:p>
            <a:pPr lvl="1"/>
            <a:r>
              <a:rPr lang="en-US" sz="2000" dirty="0" smtClean="0"/>
              <a:t>Runs on IBM Cyclops64</a:t>
            </a:r>
          </a:p>
          <a:p>
            <a:r>
              <a:rPr lang="en-US" sz="2400" dirty="0" smtClean="0"/>
              <a:t>Kernel Modifications</a:t>
            </a:r>
          </a:p>
          <a:p>
            <a:pPr lvl="1"/>
            <a:r>
              <a:rPr lang="en-US" sz="2000" dirty="0" smtClean="0"/>
              <a:t>Alterations to the thread scheduler to allow for non-preemption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Introduction</a:t>
            </a:r>
          </a:p>
          <a:p>
            <a:r>
              <a:rPr lang="en-US" strike="sngStrike" dirty="0" smtClean="0"/>
              <a:t>Contributions</a:t>
            </a:r>
          </a:p>
          <a:p>
            <a:r>
              <a:rPr lang="en-US" strike="sngStrike" dirty="0" smtClean="0"/>
              <a:t>TNT on </a:t>
            </a:r>
            <a:r>
              <a:rPr lang="en-US" strike="sngStrike" dirty="0" err="1" smtClean="0"/>
              <a:t>BlueGene</a:t>
            </a:r>
            <a:r>
              <a:rPr lang="en-US" strike="sngStrike" dirty="0" smtClean="0"/>
              <a:t>/P</a:t>
            </a:r>
          </a:p>
          <a:p>
            <a:r>
              <a:rPr lang="en-US" dirty="0" smtClean="0"/>
              <a:t>Scheduling TNT across nodes</a:t>
            </a:r>
          </a:p>
          <a:p>
            <a:r>
              <a:rPr lang="en-US" dirty="0" smtClean="0"/>
              <a:t>Synchronization across nodes</a:t>
            </a:r>
          </a:p>
          <a:p>
            <a:r>
              <a:rPr lang="en-US" dirty="0" smtClean="0"/>
              <a:t>TNT Distributed Shared Memory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Multinode</a:t>
            </a:r>
            <a:r>
              <a:rPr lang="en-US" dirty="0" smtClean="0"/>
              <a:t> Thread Scheduler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Scheduler allows TNT to run across multiple nodes.</a:t>
            </a:r>
          </a:p>
          <a:p>
            <a:pPr lvl="1"/>
            <a:r>
              <a:rPr lang="en-US" dirty="0" smtClean="0"/>
              <a:t>Requests facilitated through IBM’s </a:t>
            </a:r>
            <a:r>
              <a:rPr lang="en-US" b="1" dirty="0" smtClean="0"/>
              <a:t>D</a:t>
            </a:r>
            <a:r>
              <a:rPr lang="en-US" dirty="0" smtClean="0"/>
              <a:t>eep </a:t>
            </a:r>
            <a:r>
              <a:rPr lang="en-US" b="1" dirty="0" smtClean="0"/>
              <a:t>C</a:t>
            </a:r>
            <a:r>
              <a:rPr lang="en-US" dirty="0" smtClean="0"/>
              <a:t>omputing </a:t>
            </a:r>
            <a:r>
              <a:rPr lang="en-US" b="1" dirty="0" smtClean="0"/>
              <a:t>M</a:t>
            </a:r>
            <a:r>
              <a:rPr lang="en-US" dirty="0" smtClean="0"/>
              <a:t>essaging </a:t>
            </a:r>
            <a:r>
              <a:rPr lang="en-US" b="1" dirty="0" smtClean="0"/>
              <a:t>F</a:t>
            </a:r>
            <a:r>
              <a:rPr lang="en-US" dirty="0" smtClean="0"/>
              <a:t>ramework’s RPCs.</a:t>
            </a:r>
          </a:p>
          <a:p>
            <a:r>
              <a:rPr lang="en-US" dirty="0" smtClean="0"/>
              <a:t>Multiple Scheduling Algorithms</a:t>
            </a:r>
          </a:p>
          <a:p>
            <a:pPr lvl="1"/>
            <a:r>
              <a:rPr lang="en-US" dirty="0" smtClean="0"/>
              <a:t>Workload Un-Aware</a:t>
            </a:r>
          </a:p>
          <a:p>
            <a:pPr lvl="2"/>
            <a:r>
              <a:rPr lang="en-US" dirty="0" smtClean="0"/>
              <a:t>Random</a:t>
            </a:r>
          </a:p>
          <a:p>
            <a:pPr lvl="2"/>
            <a:r>
              <a:rPr lang="en-US" dirty="0" smtClean="0"/>
              <a:t>Round-Robin</a:t>
            </a:r>
          </a:p>
          <a:p>
            <a:pPr lvl="1"/>
            <a:r>
              <a:rPr lang="en-US" dirty="0" smtClean="0"/>
              <a:t>Workload Aware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MTAAP’2010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D17C-8BD7-45F5-B6F2-D5ED9A9D63C6}" type="slidenum">
              <a:rPr lang="zh-CN" altLang="en-US" smtClean="0"/>
              <a:pPr/>
              <a:t>9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lCheckClean">
  <a:themeElements>
    <a:clrScheme name="TealCheckCle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alCheckClea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alCheckCle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lCheckClea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lCheckClea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lCheckClea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lCheckClea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lCheckClea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lCheckClea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lCheckClea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lCheckClea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lCheckClea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lCheckClea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lCheckClea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TealCheckClean</Template>
  <TotalTime>5187</TotalTime>
  <Words>1032</Words>
  <Application>Microsoft Office PowerPoint</Application>
  <PresentationFormat>On-screen Show (4:3)</PresentationFormat>
  <Paragraphs>244</Paragraphs>
  <Slides>27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TealCheckClean</vt:lpstr>
      <vt:lpstr>Wordpad Document</vt:lpstr>
      <vt:lpstr>TiNy Threads on BlueGene/P: Exploring Many-Core Parallelisms Beyond The Traditional OS</vt:lpstr>
      <vt:lpstr>Introduction</vt:lpstr>
      <vt:lpstr>Introduction</vt:lpstr>
      <vt:lpstr>Outline</vt:lpstr>
      <vt:lpstr>Contributions</vt:lpstr>
      <vt:lpstr>Outline</vt:lpstr>
      <vt:lpstr>TiNy Threads on BG/P</vt:lpstr>
      <vt:lpstr>Outline</vt:lpstr>
      <vt:lpstr>Multinode Thread Scheduler</vt:lpstr>
      <vt:lpstr>Multinode Thread Scheduling</vt:lpstr>
      <vt:lpstr>Outline</vt:lpstr>
      <vt:lpstr>Synchronization</vt:lpstr>
      <vt:lpstr>Multinode Thread Scheduling</vt:lpstr>
      <vt:lpstr>Outline</vt:lpstr>
      <vt:lpstr>Characteristics of TDSM</vt:lpstr>
      <vt:lpstr>Example of TDSM</vt:lpstr>
      <vt:lpstr>Outline</vt:lpstr>
      <vt:lpstr>Summary of Results</vt:lpstr>
      <vt:lpstr>Single-Node Thread System Performance</vt:lpstr>
      <vt:lpstr>Memory System Performance</vt:lpstr>
      <vt:lpstr>Memory System Performance</vt:lpstr>
      <vt:lpstr>Multinode Thread Creation Cost</vt:lpstr>
      <vt:lpstr>Synchronization Costs</vt:lpstr>
      <vt:lpstr>Outline</vt:lpstr>
      <vt:lpstr>Conclusions and Future Work</vt:lpstr>
      <vt:lpstr>Thank You</vt:lpstr>
      <vt:lpstr>Bibliography</vt:lpstr>
    </vt:vector>
  </TitlesOfParts>
  <Company>Ubuntu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Teal Check Clean</dc:title>
  <dc:creator>Robert Pavel;Aaron Landwehr;CAPSL</dc:creator>
  <cp:lastModifiedBy>Robert S Pavel</cp:lastModifiedBy>
  <cp:revision>257</cp:revision>
  <dcterms:created xsi:type="dcterms:W3CDTF">2005-10-18T00:50:06Z</dcterms:created>
  <dcterms:modified xsi:type="dcterms:W3CDTF">2010-04-18T21:37:48Z</dcterms:modified>
</cp:coreProperties>
</file>