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41"/>
  </p:notesMasterIdLst>
  <p:handoutMasterIdLst>
    <p:handoutMasterId r:id="rId42"/>
  </p:handoutMasterIdLst>
  <p:sldIdLst>
    <p:sldId id="256" r:id="rId2"/>
    <p:sldId id="271" r:id="rId3"/>
    <p:sldId id="306" r:id="rId4"/>
    <p:sldId id="272" r:id="rId5"/>
    <p:sldId id="281" r:id="rId6"/>
    <p:sldId id="273" r:id="rId7"/>
    <p:sldId id="285" r:id="rId8"/>
    <p:sldId id="292" r:id="rId9"/>
    <p:sldId id="307" r:id="rId10"/>
    <p:sldId id="290" r:id="rId11"/>
    <p:sldId id="293" r:id="rId12"/>
    <p:sldId id="294" r:id="rId13"/>
    <p:sldId id="312" r:id="rId14"/>
    <p:sldId id="295" r:id="rId15"/>
    <p:sldId id="296" r:id="rId16"/>
    <p:sldId id="297" r:id="rId17"/>
    <p:sldId id="298" r:id="rId18"/>
    <p:sldId id="299" r:id="rId19"/>
    <p:sldId id="300" r:id="rId20"/>
    <p:sldId id="301" r:id="rId21"/>
    <p:sldId id="302" r:id="rId22"/>
    <p:sldId id="303" r:id="rId23"/>
    <p:sldId id="313" r:id="rId24"/>
    <p:sldId id="257" r:id="rId25"/>
    <p:sldId id="308" r:id="rId26"/>
    <p:sldId id="260" r:id="rId27"/>
    <p:sldId id="309" r:id="rId28"/>
    <p:sldId id="261" r:id="rId29"/>
    <p:sldId id="262" r:id="rId30"/>
    <p:sldId id="263" r:id="rId31"/>
    <p:sldId id="264" r:id="rId32"/>
    <p:sldId id="265" r:id="rId33"/>
    <p:sldId id="266" r:id="rId34"/>
    <p:sldId id="267" r:id="rId35"/>
    <p:sldId id="268" r:id="rId36"/>
    <p:sldId id="269" r:id="rId37"/>
    <p:sldId id="270" r:id="rId38"/>
    <p:sldId id="314" r:id="rId39"/>
    <p:sldId id="287" r:id="rId4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1886" autoAdjust="0"/>
  </p:normalViewPr>
  <p:slideViewPr>
    <p:cSldViewPr>
      <p:cViewPr varScale="1">
        <p:scale>
          <a:sx n="85" d="100"/>
          <a:sy n="85" d="100"/>
        </p:scale>
        <p:origin x="-630" y="-96"/>
      </p:cViewPr>
      <p:guideLst>
        <p:guide orient="horz" pos="2160"/>
        <p:guide pos="2880"/>
      </p:guideLst>
    </p:cSldViewPr>
  </p:slideViewPr>
  <p:outlineViewPr>
    <p:cViewPr>
      <p:scale>
        <a:sx n="33" d="100"/>
        <a:sy n="33" d="100"/>
      </p:scale>
      <p:origin x="0" y="2106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CF8AB3-6BD6-4E85-B7A3-907182B382AD}" type="doc">
      <dgm:prSet loTypeId="urn:microsoft.com/office/officeart/2005/8/layout/vList4" loCatId="list" qsTypeId="urn:microsoft.com/office/officeart/2005/8/quickstyle/3d3" qsCatId="3D" csTypeId="urn:microsoft.com/office/officeart/2005/8/colors/accent1_2" csCatId="accent1" phldr="1"/>
      <dgm:spPr/>
      <dgm:t>
        <a:bodyPr/>
        <a:lstStyle/>
        <a:p>
          <a:endParaRPr lang="zh-CN" altLang="en-US"/>
        </a:p>
      </dgm:t>
    </dgm:pt>
    <dgm:pt modelId="{C5045E62-2239-496C-BCEF-C5E4923A773E}">
      <dgm:prSet phldrT="[文本]"/>
      <dgm:spPr>
        <a:solidFill>
          <a:schemeClr val="accent4">
            <a:lumMod val="75000"/>
          </a:schemeClr>
        </a:solidFill>
      </dgm:spPr>
      <dgm:t>
        <a:bodyPr/>
        <a:lstStyle/>
        <a:p>
          <a:r>
            <a:rPr lang="en-US" altLang="zh-CN" dirty="0" smtClean="0"/>
            <a:t>CPU</a:t>
          </a:r>
          <a:endParaRPr lang="zh-CN" altLang="en-US" dirty="0"/>
        </a:p>
      </dgm:t>
    </dgm:pt>
    <dgm:pt modelId="{AB8FF680-6C5E-432C-A819-73FDBCBECE91}" type="parTrans" cxnId="{7948D714-7A47-4366-AADB-27D3E4279BE7}">
      <dgm:prSet/>
      <dgm:spPr/>
      <dgm:t>
        <a:bodyPr/>
        <a:lstStyle/>
        <a:p>
          <a:endParaRPr lang="zh-CN" altLang="en-US"/>
        </a:p>
      </dgm:t>
    </dgm:pt>
    <dgm:pt modelId="{EEBB2628-ACC1-461C-AE59-93FF440D6D5F}" type="sibTrans" cxnId="{7948D714-7A47-4366-AADB-27D3E4279BE7}">
      <dgm:prSet/>
      <dgm:spPr/>
      <dgm:t>
        <a:bodyPr/>
        <a:lstStyle/>
        <a:p>
          <a:endParaRPr lang="zh-CN" altLang="en-US"/>
        </a:p>
      </dgm:t>
    </dgm:pt>
    <dgm:pt modelId="{5F26EE54-79EB-4EAE-84AB-D1E228A8BECF}">
      <dgm:prSet phldrT="[文本]"/>
      <dgm:spPr>
        <a:solidFill>
          <a:schemeClr val="accent4">
            <a:lumMod val="75000"/>
          </a:schemeClr>
        </a:solidFill>
      </dgm:spPr>
      <dgm:t>
        <a:bodyPr/>
        <a:lstStyle/>
        <a:p>
          <a:r>
            <a:rPr lang="en-US" altLang="en-US" smtClean="0"/>
            <a:t>AMD</a:t>
          </a:r>
          <a:endParaRPr lang="zh-CN" altLang="en-US"/>
        </a:p>
      </dgm:t>
    </dgm:pt>
    <dgm:pt modelId="{7B2769BB-CB45-4733-A0A3-1A8AEA0C40BC}" type="parTrans" cxnId="{244A1C48-2C51-4B4D-A6C7-6EDB39510B60}">
      <dgm:prSet/>
      <dgm:spPr/>
      <dgm:t>
        <a:bodyPr/>
        <a:lstStyle/>
        <a:p>
          <a:endParaRPr lang="zh-CN" altLang="en-US"/>
        </a:p>
      </dgm:t>
    </dgm:pt>
    <dgm:pt modelId="{6E29D0C5-8848-4CE2-A1D0-68BC746C7741}" type="sibTrans" cxnId="{244A1C48-2C51-4B4D-A6C7-6EDB39510B60}">
      <dgm:prSet/>
      <dgm:spPr/>
      <dgm:t>
        <a:bodyPr/>
        <a:lstStyle/>
        <a:p>
          <a:endParaRPr lang="zh-CN" altLang="en-US"/>
        </a:p>
      </dgm:t>
    </dgm:pt>
    <dgm:pt modelId="{3A515341-B027-47F8-BCC5-4F6F849FE541}">
      <dgm:prSet phldrT="[文本]"/>
      <dgm:spPr>
        <a:solidFill>
          <a:schemeClr val="accent4">
            <a:lumMod val="75000"/>
          </a:schemeClr>
        </a:solidFill>
      </dgm:spPr>
      <dgm:t>
        <a:bodyPr/>
        <a:lstStyle/>
        <a:p>
          <a:r>
            <a:rPr lang="en-US" altLang="zh-CN" smtClean="0"/>
            <a:t>Memory</a:t>
          </a:r>
          <a:endParaRPr lang="zh-CN" altLang="en-US"/>
        </a:p>
      </dgm:t>
    </dgm:pt>
    <dgm:pt modelId="{145FF4DC-4BF8-4A3A-8313-3E37D09936F0}" type="parTrans" cxnId="{AFC0C2E7-A178-4C24-9F85-B86A99D1C1E0}">
      <dgm:prSet/>
      <dgm:spPr/>
      <dgm:t>
        <a:bodyPr/>
        <a:lstStyle/>
        <a:p>
          <a:endParaRPr lang="zh-CN" altLang="en-US"/>
        </a:p>
      </dgm:t>
    </dgm:pt>
    <dgm:pt modelId="{E31A67C0-1D64-4DAE-987B-1720EA6A122A}" type="sibTrans" cxnId="{AFC0C2E7-A178-4C24-9F85-B86A99D1C1E0}">
      <dgm:prSet/>
      <dgm:spPr/>
      <dgm:t>
        <a:bodyPr/>
        <a:lstStyle/>
        <a:p>
          <a:endParaRPr lang="zh-CN" altLang="en-US"/>
        </a:p>
      </dgm:t>
    </dgm:pt>
    <dgm:pt modelId="{877AB002-47B1-41B3-8A0A-04EBAE34F5B9}">
      <dgm:prSet phldrT="[文本]"/>
      <dgm:spPr>
        <a:solidFill>
          <a:schemeClr val="accent4">
            <a:lumMod val="75000"/>
          </a:schemeClr>
        </a:solidFill>
      </dgm:spPr>
      <dgm:t>
        <a:bodyPr/>
        <a:lstStyle/>
        <a:p>
          <a:r>
            <a:rPr lang="en-US" altLang="en-US" smtClean="0"/>
            <a:t>2GB*2</a:t>
          </a:r>
          <a:endParaRPr lang="zh-CN" altLang="en-US"/>
        </a:p>
      </dgm:t>
    </dgm:pt>
    <dgm:pt modelId="{A8C1415A-C679-4A41-8629-61E238ACCA0C}" type="parTrans" cxnId="{6980BA45-C10C-4B8A-8A83-7A541EF2947E}">
      <dgm:prSet/>
      <dgm:spPr/>
      <dgm:t>
        <a:bodyPr/>
        <a:lstStyle/>
        <a:p>
          <a:endParaRPr lang="zh-CN" altLang="en-US"/>
        </a:p>
      </dgm:t>
    </dgm:pt>
    <dgm:pt modelId="{124F9A22-DAC2-4BCB-AED4-ECDC319A3D03}" type="sibTrans" cxnId="{6980BA45-C10C-4B8A-8A83-7A541EF2947E}">
      <dgm:prSet/>
      <dgm:spPr/>
      <dgm:t>
        <a:bodyPr/>
        <a:lstStyle/>
        <a:p>
          <a:endParaRPr lang="zh-CN" altLang="en-US"/>
        </a:p>
      </dgm:t>
    </dgm:pt>
    <dgm:pt modelId="{F4E065E4-8354-4446-9ED5-4456E29A6C66}">
      <dgm:prSet phldrT="[文本]"/>
      <dgm:spPr>
        <a:solidFill>
          <a:schemeClr val="accent4">
            <a:lumMod val="75000"/>
          </a:schemeClr>
        </a:solidFill>
      </dgm:spPr>
      <dgm:t>
        <a:bodyPr/>
        <a:lstStyle/>
        <a:p>
          <a:r>
            <a:rPr lang="en-US" altLang="zh-CN" smtClean="0"/>
            <a:t>GPU Card</a:t>
          </a:r>
          <a:endParaRPr lang="zh-CN" altLang="en-US"/>
        </a:p>
      </dgm:t>
    </dgm:pt>
    <dgm:pt modelId="{DB2009D3-8A61-40A0-B2A0-6A89990ED7B0}" type="parTrans" cxnId="{51D64235-27B6-469D-90B5-95CED4D5D5C8}">
      <dgm:prSet/>
      <dgm:spPr/>
      <dgm:t>
        <a:bodyPr/>
        <a:lstStyle/>
        <a:p>
          <a:endParaRPr lang="zh-CN" altLang="en-US"/>
        </a:p>
      </dgm:t>
    </dgm:pt>
    <dgm:pt modelId="{2E7055E5-6D70-459F-B90E-E00F84F50069}" type="sibTrans" cxnId="{51D64235-27B6-469D-90B5-95CED4D5D5C8}">
      <dgm:prSet/>
      <dgm:spPr/>
      <dgm:t>
        <a:bodyPr/>
        <a:lstStyle/>
        <a:p>
          <a:endParaRPr lang="zh-CN" altLang="en-US"/>
        </a:p>
      </dgm:t>
    </dgm:pt>
    <dgm:pt modelId="{46FF0589-A805-4C3D-9C0E-9DBC889592D2}">
      <dgm:prSet phldrT="[文本]"/>
      <dgm:spPr>
        <a:solidFill>
          <a:schemeClr val="accent4">
            <a:lumMod val="75000"/>
          </a:schemeClr>
        </a:solidFill>
      </dgm:spPr>
      <dgm:t>
        <a:bodyPr/>
        <a:lstStyle/>
        <a:p>
          <a:r>
            <a:rPr lang="en-US" altLang="zh-CN" smtClean="0"/>
            <a:t>NVidia</a:t>
          </a:r>
          <a:endParaRPr lang="zh-CN" altLang="en-US"/>
        </a:p>
      </dgm:t>
    </dgm:pt>
    <dgm:pt modelId="{17020ECC-64DA-4BD7-B45E-486DA9E8D0EE}" type="parTrans" cxnId="{3E9641EF-CFDB-4C9B-AE4A-2BCBC6097270}">
      <dgm:prSet/>
      <dgm:spPr/>
      <dgm:t>
        <a:bodyPr/>
        <a:lstStyle/>
        <a:p>
          <a:endParaRPr lang="zh-CN" altLang="en-US"/>
        </a:p>
      </dgm:t>
    </dgm:pt>
    <dgm:pt modelId="{35A43E89-F27B-4D65-A405-C8BDA00E291E}" type="sibTrans" cxnId="{3E9641EF-CFDB-4C9B-AE4A-2BCBC6097270}">
      <dgm:prSet/>
      <dgm:spPr/>
      <dgm:t>
        <a:bodyPr/>
        <a:lstStyle/>
        <a:p>
          <a:endParaRPr lang="zh-CN" altLang="en-US"/>
        </a:p>
      </dgm:t>
    </dgm:pt>
    <dgm:pt modelId="{9135243C-A632-4BA2-9DF7-0B8765576E6F}">
      <dgm:prSet phldrT="[文本]"/>
      <dgm:spPr>
        <a:solidFill>
          <a:schemeClr val="accent4">
            <a:lumMod val="75000"/>
          </a:schemeClr>
        </a:solidFill>
      </dgm:spPr>
      <dgm:t>
        <a:bodyPr/>
        <a:lstStyle/>
        <a:p>
          <a:r>
            <a:rPr lang="en-US" altLang="zh-CN" smtClean="0"/>
            <a:t>C1060 </a:t>
          </a:r>
          <a:endParaRPr lang="zh-CN" altLang="en-US"/>
        </a:p>
      </dgm:t>
    </dgm:pt>
    <dgm:pt modelId="{766965BC-EC51-4331-ADE4-D14CB817490B}" type="parTrans" cxnId="{F7E4E678-7F65-4DC7-8BE3-7ECEC96394AF}">
      <dgm:prSet/>
      <dgm:spPr/>
      <dgm:t>
        <a:bodyPr/>
        <a:lstStyle/>
        <a:p>
          <a:endParaRPr lang="zh-CN" altLang="en-US"/>
        </a:p>
      </dgm:t>
    </dgm:pt>
    <dgm:pt modelId="{0B14A906-B52C-40EB-8A40-5CDC59856C71}" type="sibTrans" cxnId="{F7E4E678-7F65-4DC7-8BE3-7ECEC96394AF}">
      <dgm:prSet/>
      <dgm:spPr/>
      <dgm:t>
        <a:bodyPr/>
        <a:lstStyle/>
        <a:p>
          <a:endParaRPr lang="zh-CN" altLang="en-US"/>
        </a:p>
      </dgm:t>
    </dgm:pt>
    <dgm:pt modelId="{10086380-5746-4F57-A276-3D28BE552468}">
      <dgm:prSet/>
      <dgm:spPr>
        <a:solidFill>
          <a:schemeClr val="accent4">
            <a:lumMod val="75000"/>
          </a:schemeClr>
        </a:solidFill>
      </dgm:spPr>
      <dgm:t>
        <a:bodyPr/>
        <a:lstStyle/>
        <a:p>
          <a:r>
            <a:rPr lang="en-US" altLang="en-US" dirty="0" err="1" smtClean="0"/>
            <a:t>PhenomIIX</a:t>
          </a:r>
          <a:r>
            <a:rPr lang="en-US" altLang="en-US" dirty="0" smtClean="0"/>
            <a:t> 4945</a:t>
          </a:r>
          <a:endParaRPr lang="zh-CN" altLang="en-US" dirty="0"/>
        </a:p>
      </dgm:t>
    </dgm:pt>
    <dgm:pt modelId="{1CFC7C9D-575D-4EF3-A4D3-2D2509D79AB6}" type="parTrans" cxnId="{2F8B096C-802E-42F2-BD65-327529A3E9A4}">
      <dgm:prSet/>
      <dgm:spPr/>
      <dgm:t>
        <a:bodyPr/>
        <a:lstStyle/>
        <a:p>
          <a:endParaRPr lang="zh-CN" altLang="en-US"/>
        </a:p>
      </dgm:t>
    </dgm:pt>
    <dgm:pt modelId="{97E6833D-3990-4A30-B42D-D1CDEFD6B328}" type="sibTrans" cxnId="{2F8B096C-802E-42F2-BD65-327529A3E9A4}">
      <dgm:prSet/>
      <dgm:spPr/>
      <dgm:t>
        <a:bodyPr/>
        <a:lstStyle/>
        <a:p>
          <a:endParaRPr lang="zh-CN" altLang="en-US"/>
        </a:p>
      </dgm:t>
    </dgm:pt>
    <dgm:pt modelId="{0F01363E-896D-4267-9879-85EEC4B42A47}">
      <dgm:prSet phldrT="[文本]"/>
      <dgm:spPr>
        <a:solidFill>
          <a:schemeClr val="accent4">
            <a:lumMod val="75000"/>
          </a:schemeClr>
        </a:solidFill>
      </dgm:spPr>
      <dgm:t>
        <a:bodyPr/>
        <a:lstStyle/>
        <a:p>
          <a:r>
            <a:rPr lang="en-US" altLang="en-US" smtClean="0"/>
            <a:t>DDR3 1333 memory</a:t>
          </a:r>
          <a:endParaRPr lang="zh-CN" altLang="en-US"/>
        </a:p>
      </dgm:t>
    </dgm:pt>
    <dgm:pt modelId="{0865725D-AD6F-4FF6-8771-15948DE29C95}" type="parTrans" cxnId="{198F72BD-CF26-4027-8D57-292974E0C72F}">
      <dgm:prSet/>
      <dgm:spPr/>
      <dgm:t>
        <a:bodyPr/>
        <a:lstStyle/>
        <a:p>
          <a:endParaRPr lang="en-US"/>
        </a:p>
      </dgm:t>
    </dgm:pt>
    <dgm:pt modelId="{A809C22B-26B7-4267-98A3-041B488279AE}" type="sibTrans" cxnId="{198F72BD-CF26-4027-8D57-292974E0C72F}">
      <dgm:prSet/>
      <dgm:spPr/>
      <dgm:t>
        <a:bodyPr/>
        <a:lstStyle/>
        <a:p>
          <a:endParaRPr lang="en-US"/>
        </a:p>
      </dgm:t>
    </dgm:pt>
    <dgm:pt modelId="{5EB32965-AD6C-49D7-831A-D4EE4BA0BB13}" type="pres">
      <dgm:prSet presAssocID="{1BCF8AB3-6BD6-4E85-B7A3-907182B382AD}" presName="linear" presStyleCnt="0">
        <dgm:presLayoutVars>
          <dgm:dir/>
          <dgm:resizeHandles val="exact"/>
        </dgm:presLayoutVars>
      </dgm:prSet>
      <dgm:spPr/>
      <dgm:t>
        <a:bodyPr/>
        <a:lstStyle/>
        <a:p>
          <a:endParaRPr lang="en-US"/>
        </a:p>
      </dgm:t>
    </dgm:pt>
    <dgm:pt modelId="{51A1F5E8-66B9-4630-A529-FD99CC7FBB35}" type="pres">
      <dgm:prSet presAssocID="{C5045E62-2239-496C-BCEF-C5E4923A773E}" presName="comp" presStyleCnt="0"/>
      <dgm:spPr/>
    </dgm:pt>
    <dgm:pt modelId="{5EF9E6DF-AA20-4A34-9AD5-9EF3B60AEA75}" type="pres">
      <dgm:prSet presAssocID="{C5045E62-2239-496C-BCEF-C5E4923A773E}" presName="box" presStyleLbl="node1" presStyleIdx="0" presStyleCnt="3"/>
      <dgm:spPr/>
      <dgm:t>
        <a:bodyPr/>
        <a:lstStyle/>
        <a:p>
          <a:endParaRPr lang="zh-CN" altLang="en-US"/>
        </a:p>
      </dgm:t>
    </dgm:pt>
    <dgm:pt modelId="{1FBB885D-9E68-4540-9F4E-AD22F90E2825}" type="pres">
      <dgm:prSet presAssocID="{C5045E62-2239-496C-BCEF-C5E4923A773E}" presName="img" presStyleLbl="fgImgPlace1" presStyleIdx="0" presStyleCnt="3"/>
      <dgm:spPr>
        <a:blipFill rotWithShape="0">
          <a:blip xmlns:r="http://schemas.openxmlformats.org/officeDocument/2006/relationships" r:embed="rId1"/>
          <a:stretch>
            <a:fillRect/>
          </a:stretch>
        </a:blipFill>
      </dgm:spPr>
    </dgm:pt>
    <dgm:pt modelId="{87EC907F-D51A-4812-B138-11D058642331}" type="pres">
      <dgm:prSet presAssocID="{C5045E62-2239-496C-BCEF-C5E4923A773E}" presName="text" presStyleLbl="node1" presStyleIdx="0" presStyleCnt="3">
        <dgm:presLayoutVars>
          <dgm:bulletEnabled val="1"/>
        </dgm:presLayoutVars>
      </dgm:prSet>
      <dgm:spPr/>
      <dgm:t>
        <a:bodyPr/>
        <a:lstStyle/>
        <a:p>
          <a:endParaRPr lang="zh-CN" altLang="en-US"/>
        </a:p>
      </dgm:t>
    </dgm:pt>
    <dgm:pt modelId="{CF83AFE9-54DB-4BE0-9E57-6EAB85F201B6}" type="pres">
      <dgm:prSet presAssocID="{EEBB2628-ACC1-461C-AE59-93FF440D6D5F}" presName="spacer" presStyleCnt="0"/>
      <dgm:spPr/>
    </dgm:pt>
    <dgm:pt modelId="{49E78A56-840B-4511-88BD-588BA1FB7EF5}" type="pres">
      <dgm:prSet presAssocID="{3A515341-B027-47F8-BCC5-4F6F849FE541}" presName="comp" presStyleCnt="0"/>
      <dgm:spPr/>
    </dgm:pt>
    <dgm:pt modelId="{6A99F043-7FB5-455B-97AB-FF19C8156925}" type="pres">
      <dgm:prSet presAssocID="{3A515341-B027-47F8-BCC5-4F6F849FE541}" presName="box" presStyleLbl="node1" presStyleIdx="1" presStyleCnt="3"/>
      <dgm:spPr/>
      <dgm:t>
        <a:bodyPr/>
        <a:lstStyle/>
        <a:p>
          <a:endParaRPr lang="zh-CN" altLang="en-US"/>
        </a:p>
      </dgm:t>
    </dgm:pt>
    <dgm:pt modelId="{D4AAEF1F-EE55-49E8-B1A4-9CA4932E11F3}" type="pres">
      <dgm:prSet presAssocID="{3A515341-B027-47F8-BCC5-4F6F849FE541}" presName="img" presStyleLbl="fgImgPlace1" presStyleIdx="1" presStyleCnt="3"/>
      <dgm:spPr>
        <a:blipFill rotWithShape="0">
          <a:blip xmlns:r="http://schemas.openxmlformats.org/officeDocument/2006/relationships" r:embed="rId2"/>
          <a:stretch>
            <a:fillRect/>
          </a:stretch>
        </a:blipFill>
      </dgm:spPr>
    </dgm:pt>
    <dgm:pt modelId="{F1A282EA-1E1E-4DA5-BB41-4971615EC5FA}" type="pres">
      <dgm:prSet presAssocID="{3A515341-B027-47F8-BCC5-4F6F849FE541}" presName="text" presStyleLbl="node1" presStyleIdx="1" presStyleCnt="3">
        <dgm:presLayoutVars>
          <dgm:bulletEnabled val="1"/>
        </dgm:presLayoutVars>
      </dgm:prSet>
      <dgm:spPr/>
      <dgm:t>
        <a:bodyPr/>
        <a:lstStyle/>
        <a:p>
          <a:endParaRPr lang="zh-CN" altLang="en-US"/>
        </a:p>
      </dgm:t>
    </dgm:pt>
    <dgm:pt modelId="{6F72B119-AF09-4575-9AD7-47A99F40A8C5}" type="pres">
      <dgm:prSet presAssocID="{E31A67C0-1D64-4DAE-987B-1720EA6A122A}" presName="spacer" presStyleCnt="0"/>
      <dgm:spPr/>
    </dgm:pt>
    <dgm:pt modelId="{0E97587C-1EAF-4AB8-BF8A-98608D38935F}" type="pres">
      <dgm:prSet presAssocID="{F4E065E4-8354-4446-9ED5-4456E29A6C66}" presName="comp" presStyleCnt="0"/>
      <dgm:spPr/>
    </dgm:pt>
    <dgm:pt modelId="{7E9AFD70-0AB0-4100-A331-B95A788F29F7}" type="pres">
      <dgm:prSet presAssocID="{F4E065E4-8354-4446-9ED5-4456E29A6C66}" presName="box" presStyleLbl="node1" presStyleIdx="2" presStyleCnt="3"/>
      <dgm:spPr/>
      <dgm:t>
        <a:bodyPr/>
        <a:lstStyle/>
        <a:p>
          <a:endParaRPr lang="zh-CN" altLang="en-US"/>
        </a:p>
      </dgm:t>
    </dgm:pt>
    <dgm:pt modelId="{D861BF98-9318-4BC2-91B6-404C7F91DE95}" type="pres">
      <dgm:prSet presAssocID="{F4E065E4-8354-4446-9ED5-4456E29A6C66}" presName="img" presStyleLbl="fgImgPlace1" presStyleIdx="2" presStyleCnt="3"/>
      <dgm:spPr>
        <a:blipFill rotWithShape="0">
          <a:blip xmlns:r="http://schemas.openxmlformats.org/officeDocument/2006/relationships" r:embed="rId3"/>
          <a:stretch>
            <a:fillRect/>
          </a:stretch>
        </a:blipFill>
      </dgm:spPr>
    </dgm:pt>
    <dgm:pt modelId="{7DEA7D28-6AFD-4C8E-BCD3-617B6A0E499F}" type="pres">
      <dgm:prSet presAssocID="{F4E065E4-8354-4446-9ED5-4456E29A6C66}" presName="text" presStyleLbl="node1" presStyleIdx="2" presStyleCnt="3">
        <dgm:presLayoutVars>
          <dgm:bulletEnabled val="1"/>
        </dgm:presLayoutVars>
      </dgm:prSet>
      <dgm:spPr/>
      <dgm:t>
        <a:bodyPr/>
        <a:lstStyle/>
        <a:p>
          <a:endParaRPr lang="zh-CN" altLang="en-US"/>
        </a:p>
      </dgm:t>
    </dgm:pt>
  </dgm:ptLst>
  <dgm:cxnLst>
    <dgm:cxn modelId="{87B75E8C-DB12-42D9-9628-D6391AAB6C70}" type="presOf" srcId="{877AB002-47B1-41B3-8A0A-04EBAE34F5B9}" destId="{6A99F043-7FB5-455B-97AB-FF19C8156925}" srcOrd="0" destOrd="1" presId="urn:microsoft.com/office/officeart/2005/8/layout/vList4"/>
    <dgm:cxn modelId="{6DC95F93-A7E7-4425-8227-D65BC6CC2D38}" type="presOf" srcId="{3A515341-B027-47F8-BCC5-4F6F849FE541}" destId="{6A99F043-7FB5-455B-97AB-FF19C8156925}" srcOrd="0" destOrd="0" presId="urn:microsoft.com/office/officeart/2005/8/layout/vList4"/>
    <dgm:cxn modelId="{2F8B096C-802E-42F2-BD65-327529A3E9A4}" srcId="{C5045E62-2239-496C-BCEF-C5E4923A773E}" destId="{10086380-5746-4F57-A276-3D28BE552468}" srcOrd="1" destOrd="0" parTransId="{1CFC7C9D-575D-4EF3-A4D3-2D2509D79AB6}" sibTransId="{97E6833D-3990-4A30-B42D-D1CDEFD6B328}"/>
    <dgm:cxn modelId="{7948D714-7A47-4366-AADB-27D3E4279BE7}" srcId="{1BCF8AB3-6BD6-4E85-B7A3-907182B382AD}" destId="{C5045E62-2239-496C-BCEF-C5E4923A773E}" srcOrd="0" destOrd="0" parTransId="{AB8FF680-6C5E-432C-A819-73FDBCBECE91}" sibTransId="{EEBB2628-ACC1-461C-AE59-93FF440D6D5F}"/>
    <dgm:cxn modelId="{00A90BD8-A8CC-4582-B19E-07C182B658D4}" type="presOf" srcId="{9135243C-A632-4BA2-9DF7-0B8765576E6F}" destId="{7DEA7D28-6AFD-4C8E-BCD3-617B6A0E499F}" srcOrd="1" destOrd="2" presId="urn:microsoft.com/office/officeart/2005/8/layout/vList4"/>
    <dgm:cxn modelId="{198F72BD-CF26-4027-8D57-292974E0C72F}" srcId="{3A515341-B027-47F8-BCC5-4F6F849FE541}" destId="{0F01363E-896D-4267-9879-85EEC4B42A47}" srcOrd="1" destOrd="0" parTransId="{0865725D-AD6F-4FF6-8771-15948DE29C95}" sibTransId="{A809C22B-26B7-4267-98A3-041B488279AE}"/>
    <dgm:cxn modelId="{51D64235-27B6-469D-90B5-95CED4D5D5C8}" srcId="{1BCF8AB3-6BD6-4E85-B7A3-907182B382AD}" destId="{F4E065E4-8354-4446-9ED5-4456E29A6C66}" srcOrd="2" destOrd="0" parTransId="{DB2009D3-8A61-40A0-B2A0-6A89990ED7B0}" sibTransId="{2E7055E5-6D70-459F-B90E-E00F84F50069}"/>
    <dgm:cxn modelId="{AFC0C2E7-A178-4C24-9F85-B86A99D1C1E0}" srcId="{1BCF8AB3-6BD6-4E85-B7A3-907182B382AD}" destId="{3A515341-B027-47F8-BCC5-4F6F849FE541}" srcOrd="1" destOrd="0" parTransId="{145FF4DC-4BF8-4A3A-8313-3E37D09936F0}" sibTransId="{E31A67C0-1D64-4DAE-987B-1720EA6A122A}"/>
    <dgm:cxn modelId="{F7E4E678-7F65-4DC7-8BE3-7ECEC96394AF}" srcId="{F4E065E4-8354-4446-9ED5-4456E29A6C66}" destId="{9135243C-A632-4BA2-9DF7-0B8765576E6F}" srcOrd="1" destOrd="0" parTransId="{766965BC-EC51-4331-ADE4-D14CB817490B}" sibTransId="{0B14A906-B52C-40EB-8A40-5CDC59856C71}"/>
    <dgm:cxn modelId="{6980BA45-C10C-4B8A-8A83-7A541EF2947E}" srcId="{3A515341-B027-47F8-BCC5-4F6F849FE541}" destId="{877AB002-47B1-41B3-8A0A-04EBAE34F5B9}" srcOrd="0" destOrd="0" parTransId="{A8C1415A-C679-4A41-8629-61E238ACCA0C}" sibTransId="{124F9A22-DAC2-4BCB-AED4-ECDC319A3D03}"/>
    <dgm:cxn modelId="{B04D8707-2312-4F3F-9F6D-6CDA93B36DF1}" type="presOf" srcId="{877AB002-47B1-41B3-8A0A-04EBAE34F5B9}" destId="{F1A282EA-1E1E-4DA5-BB41-4971615EC5FA}" srcOrd="1" destOrd="1" presId="urn:microsoft.com/office/officeart/2005/8/layout/vList4"/>
    <dgm:cxn modelId="{E11854DF-75B1-4A87-8572-547C0687CB3A}" type="presOf" srcId="{1BCF8AB3-6BD6-4E85-B7A3-907182B382AD}" destId="{5EB32965-AD6C-49D7-831A-D4EE4BA0BB13}" srcOrd="0" destOrd="0" presId="urn:microsoft.com/office/officeart/2005/8/layout/vList4"/>
    <dgm:cxn modelId="{45A1FAFA-B061-497D-9EB2-4637C501EFB9}" type="presOf" srcId="{0F01363E-896D-4267-9879-85EEC4B42A47}" destId="{6A99F043-7FB5-455B-97AB-FF19C8156925}" srcOrd="0" destOrd="2" presId="urn:microsoft.com/office/officeart/2005/8/layout/vList4"/>
    <dgm:cxn modelId="{42BCEB7C-9D30-4583-AF12-FF8AF4902840}" type="presOf" srcId="{10086380-5746-4F57-A276-3D28BE552468}" destId="{87EC907F-D51A-4812-B138-11D058642331}" srcOrd="1" destOrd="2" presId="urn:microsoft.com/office/officeart/2005/8/layout/vList4"/>
    <dgm:cxn modelId="{E963D114-F2BA-4004-877B-2C7FF725B0EF}" type="presOf" srcId="{0F01363E-896D-4267-9879-85EEC4B42A47}" destId="{F1A282EA-1E1E-4DA5-BB41-4971615EC5FA}" srcOrd="1" destOrd="2" presId="urn:microsoft.com/office/officeart/2005/8/layout/vList4"/>
    <dgm:cxn modelId="{A9780490-007F-483F-922E-66EDCFE37491}" type="presOf" srcId="{5F26EE54-79EB-4EAE-84AB-D1E228A8BECF}" destId="{87EC907F-D51A-4812-B138-11D058642331}" srcOrd="1" destOrd="1" presId="urn:microsoft.com/office/officeart/2005/8/layout/vList4"/>
    <dgm:cxn modelId="{00E64920-6132-4803-A8AC-1758D507B685}" type="presOf" srcId="{F4E065E4-8354-4446-9ED5-4456E29A6C66}" destId="{7DEA7D28-6AFD-4C8E-BCD3-617B6A0E499F}" srcOrd="1" destOrd="0" presId="urn:microsoft.com/office/officeart/2005/8/layout/vList4"/>
    <dgm:cxn modelId="{8183AE3B-5BEB-4E04-8320-AF7E401ED9E6}" type="presOf" srcId="{10086380-5746-4F57-A276-3D28BE552468}" destId="{5EF9E6DF-AA20-4A34-9AD5-9EF3B60AEA75}" srcOrd="0" destOrd="2" presId="urn:microsoft.com/office/officeart/2005/8/layout/vList4"/>
    <dgm:cxn modelId="{D34437A7-98B9-46AA-A020-35D0287E10AA}" type="presOf" srcId="{9135243C-A632-4BA2-9DF7-0B8765576E6F}" destId="{7E9AFD70-0AB0-4100-A331-B95A788F29F7}" srcOrd="0" destOrd="2" presId="urn:microsoft.com/office/officeart/2005/8/layout/vList4"/>
    <dgm:cxn modelId="{CE9F5564-6367-4697-B956-E93F1C4A251A}" type="presOf" srcId="{C5045E62-2239-496C-BCEF-C5E4923A773E}" destId="{5EF9E6DF-AA20-4A34-9AD5-9EF3B60AEA75}" srcOrd="0" destOrd="0" presId="urn:microsoft.com/office/officeart/2005/8/layout/vList4"/>
    <dgm:cxn modelId="{445DFDB6-1561-4C3C-B484-DCC57A827CDF}" type="presOf" srcId="{F4E065E4-8354-4446-9ED5-4456E29A6C66}" destId="{7E9AFD70-0AB0-4100-A331-B95A788F29F7}" srcOrd="0" destOrd="0" presId="urn:microsoft.com/office/officeart/2005/8/layout/vList4"/>
    <dgm:cxn modelId="{244A1C48-2C51-4B4D-A6C7-6EDB39510B60}" srcId="{C5045E62-2239-496C-BCEF-C5E4923A773E}" destId="{5F26EE54-79EB-4EAE-84AB-D1E228A8BECF}" srcOrd="0" destOrd="0" parTransId="{7B2769BB-CB45-4733-A0A3-1A8AEA0C40BC}" sibTransId="{6E29D0C5-8848-4CE2-A1D0-68BC746C7741}"/>
    <dgm:cxn modelId="{7A110B53-0846-40FF-BEE6-2105CD8D76EB}" type="presOf" srcId="{5F26EE54-79EB-4EAE-84AB-D1E228A8BECF}" destId="{5EF9E6DF-AA20-4A34-9AD5-9EF3B60AEA75}" srcOrd="0" destOrd="1" presId="urn:microsoft.com/office/officeart/2005/8/layout/vList4"/>
    <dgm:cxn modelId="{80A72031-EC19-40F6-BF29-F00FB4A52E48}" type="presOf" srcId="{46FF0589-A805-4C3D-9C0E-9DBC889592D2}" destId="{7DEA7D28-6AFD-4C8E-BCD3-617B6A0E499F}" srcOrd="1" destOrd="1" presId="urn:microsoft.com/office/officeart/2005/8/layout/vList4"/>
    <dgm:cxn modelId="{3E9641EF-CFDB-4C9B-AE4A-2BCBC6097270}" srcId="{F4E065E4-8354-4446-9ED5-4456E29A6C66}" destId="{46FF0589-A805-4C3D-9C0E-9DBC889592D2}" srcOrd="0" destOrd="0" parTransId="{17020ECC-64DA-4BD7-B45E-486DA9E8D0EE}" sibTransId="{35A43E89-F27B-4D65-A405-C8BDA00E291E}"/>
    <dgm:cxn modelId="{46BFC9FB-F33C-4A20-95F2-68543890E0A0}" type="presOf" srcId="{C5045E62-2239-496C-BCEF-C5E4923A773E}" destId="{87EC907F-D51A-4812-B138-11D058642331}" srcOrd="1" destOrd="0" presId="urn:microsoft.com/office/officeart/2005/8/layout/vList4"/>
    <dgm:cxn modelId="{5A839C1D-A66F-4D03-9F67-73B1F149A69C}" type="presOf" srcId="{3A515341-B027-47F8-BCC5-4F6F849FE541}" destId="{F1A282EA-1E1E-4DA5-BB41-4971615EC5FA}" srcOrd="1" destOrd="0" presId="urn:microsoft.com/office/officeart/2005/8/layout/vList4"/>
    <dgm:cxn modelId="{4F941135-2B82-4FFA-9F50-02703A405B77}" type="presOf" srcId="{46FF0589-A805-4C3D-9C0E-9DBC889592D2}" destId="{7E9AFD70-0AB0-4100-A331-B95A788F29F7}" srcOrd="0" destOrd="1" presId="urn:microsoft.com/office/officeart/2005/8/layout/vList4"/>
    <dgm:cxn modelId="{2419E862-9EA8-47A3-922A-512EDA80F9BC}" type="presParOf" srcId="{5EB32965-AD6C-49D7-831A-D4EE4BA0BB13}" destId="{51A1F5E8-66B9-4630-A529-FD99CC7FBB35}" srcOrd="0" destOrd="0" presId="urn:microsoft.com/office/officeart/2005/8/layout/vList4"/>
    <dgm:cxn modelId="{796782E3-B92D-4396-B387-786BF8AA9150}" type="presParOf" srcId="{51A1F5E8-66B9-4630-A529-FD99CC7FBB35}" destId="{5EF9E6DF-AA20-4A34-9AD5-9EF3B60AEA75}" srcOrd="0" destOrd="0" presId="urn:microsoft.com/office/officeart/2005/8/layout/vList4"/>
    <dgm:cxn modelId="{95F3328A-E269-4F83-AC75-B0C0A4E87F34}" type="presParOf" srcId="{51A1F5E8-66B9-4630-A529-FD99CC7FBB35}" destId="{1FBB885D-9E68-4540-9F4E-AD22F90E2825}" srcOrd="1" destOrd="0" presId="urn:microsoft.com/office/officeart/2005/8/layout/vList4"/>
    <dgm:cxn modelId="{3B954A1D-53FB-42C0-8B7C-687AB74B603F}" type="presParOf" srcId="{51A1F5E8-66B9-4630-A529-FD99CC7FBB35}" destId="{87EC907F-D51A-4812-B138-11D058642331}" srcOrd="2" destOrd="0" presId="urn:microsoft.com/office/officeart/2005/8/layout/vList4"/>
    <dgm:cxn modelId="{182C5858-6886-4187-B1CA-9E3A38B73835}" type="presParOf" srcId="{5EB32965-AD6C-49D7-831A-D4EE4BA0BB13}" destId="{CF83AFE9-54DB-4BE0-9E57-6EAB85F201B6}" srcOrd="1" destOrd="0" presId="urn:microsoft.com/office/officeart/2005/8/layout/vList4"/>
    <dgm:cxn modelId="{2D13647F-4EF3-4F04-B008-BFC7BE3EA6CD}" type="presParOf" srcId="{5EB32965-AD6C-49D7-831A-D4EE4BA0BB13}" destId="{49E78A56-840B-4511-88BD-588BA1FB7EF5}" srcOrd="2" destOrd="0" presId="urn:microsoft.com/office/officeart/2005/8/layout/vList4"/>
    <dgm:cxn modelId="{367664AD-ECEA-4E1B-8F48-B2576F7B5676}" type="presParOf" srcId="{49E78A56-840B-4511-88BD-588BA1FB7EF5}" destId="{6A99F043-7FB5-455B-97AB-FF19C8156925}" srcOrd="0" destOrd="0" presId="urn:microsoft.com/office/officeart/2005/8/layout/vList4"/>
    <dgm:cxn modelId="{365F43EB-0982-4059-8ADC-95517A7E242C}" type="presParOf" srcId="{49E78A56-840B-4511-88BD-588BA1FB7EF5}" destId="{D4AAEF1F-EE55-49E8-B1A4-9CA4932E11F3}" srcOrd="1" destOrd="0" presId="urn:microsoft.com/office/officeart/2005/8/layout/vList4"/>
    <dgm:cxn modelId="{D5B4A7A7-DC20-4322-9ED7-1A0D3B8DBD9B}" type="presParOf" srcId="{49E78A56-840B-4511-88BD-588BA1FB7EF5}" destId="{F1A282EA-1E1E-4DA5-BB41-4971615EC5FA}" srcOrd="2" destOrd="0" presId="urn:microsoft.com/office/officeart/2005/8/layout/vList4"/>
    <dgm:cxn modelId="{7987946F-A931-452C-9E12-2D2D3B567E24}" type="presParOf" srcId="{5EB32965-AD6C-49D7-831A-D4EE4BA0BB13}" destId="{6F72B119-AF09-4575-9AD7-47A99F40A8C5}" srcOrd="3" destOrd="0" presId="urn:microsoft.com/office/officeart/2005/8/layout/vList4"/>
    <dgm:cxn modelId="{2DB97DB7-1BD6-4551-A53C-CBFE33311A60}" type="presParOf" srcId="{5EB32965-AD6C-49D7-831A-D4EE4BA0BB13}" destId="{0E97587C-1EAF-4AB8-BF8A-98608D38935F}" srcOrd="4" destOrd="0" presId="urn:microsoft.com/office/officeart/2005/8/layout/vList4"/>
    <dgm:cxn modelId="{17899BFE-D7EB-499C-9604-CBB5D3A40A39}" type="presParOf" srcId="{0E97587C-1EAF-4AB8-BF8A-98608D38935F}" destId="{7E9AFD70-0AB0-4100-A331-B95A788F29F7}" srcOrd="0" destOrd="0" presId="urn:microsoft.com/office/officeart/2005/8/layout/vList4"/>
    <dgm:cxn modelId="{F2A22E92-79C9-432E-88DB-86A64F372CAD}" type="presParOf" srcId="{0E97587C-1EAF-4AB8-BF8A-98608D38935F}" destId="{D861BF98-9318-4BC2-91B6-404C7F91DE95}" srcOrd="1" destOrd="0" presId="urn:microsoft.com/office/officeart/2005/8/layout/vList4"/>
    <dgm:cxn modelId="{A8F2367C-04AC-4BF1-B145-9D81F4D6C6EF}" type="presParOf" srcId="{0E97587C-1EAF-4AB8-BF8A-98608D38935F}" destId="{7DEA7D28-6AFD-4C8E-BCD3-617B6A0E499F}"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A06073-4932-494C-AA3E-030A7B78D977}" type="doc">
      <dgm:prSet loTypeId="urn:microsoft.com/office/officeart/2005/8/layout/vList6" loCatId="list" qsTypeId="urn:microsoft.com/office/officeart/2005/8/quickstyle/3d1" qsCatId="3D" csTypeId="urn:microsoft.com/office/officeart/2005/8/colors/accent4_2" csCatId="accent4" phldr="1"/>
      <dgm:spPr/>
      <dgm:t>
        <a:bodyPr/>
        <a:lstStyle/>
        <a:p>
          <a:endParaRPr lang="zh-CN" altLang="en-US"/>
        </a:p>
      </dgm:t>
    </dgm:pt>
    <dgm:pt modelId="{3AA38F1B-B7C7-4CF7-A600-B19445A71B08}">
      <dgm:prSet phldrT="[文本]" custT="1"/>
      <dgm:spPr/>
      <dgm:t>
        <a:bodyPr/>
        <a:lstStyle/>
        <a:p>
          <a:r>
            <a:rPr lang="en-US" altLang="zh-CN" sz="1700" dirty="0" smtClean="0"/>
            <a:t>throughput</a:t>
          </a:r>
          <a:endParaRPr lang="zh-CN" altLang="en-US" sz="1700" dirty="0"/>
        </a:p>
      </dgm:t>
    </dgm:pt>
    <dgm:pt modelId="{5DBD62A1-61B0-4976-9988-795B7A3C7E78}" type="parTrans" cxnId="{576EC5E0-4484-4557-91C6-F2F45BCF874C}">
      <dgm:prSet/>
      <dgm:spPr/>
      <dgm:t>
        <a:bodyPr/>
        <a:lstStyle/>
        <a:p>
          <a:endParaRPr lang="zh-CN" altLang="en-US"/>
        </a:p>
      </dgm:t>
    </dgm:pt>
    <dgm:pt modelId="{FC9E137B-6950-4168-9042-4EAE1ED4313C}" type="sibTrans" cxnId="{576EC5E0-4484-4557-91C6-F2F45BCF874C}">
      <dgm:prSet/>
      <dgm:spPr/>
      <dgm:t>
        <a:bodyPr/>
        <a:lstStyle/>
        <a:p>
          <a:endParaRPr lang="zh-CN" altLang="en-US"/>
        </a:p>
      </dgm:t>
    </dgm:pt>
    <dgm:pt modelId="{3F15EA6C-9B44-4275-A1E1-4B3BAEEDFD46}">
      <dgm:prSet phldrT="[文本]" custT="1"/>
      <dgm:spPr/>
      <dgm:t>
        <a:bodyPr/>
        <a:lstStyle/>
        <a:p>
          <a:pPr marL="144000">
            <a:lnSpc>
              <a:spcPct val="100000"/>
            </a:lnSpc>
          </a:pPr>
          <a:r>
            <a:rPr lang="en-US" altLang="zh-CN" sz="1500" dirty="0" smtClean="0"/>
            <a:t>Up to 30K queries per second</a:t>
          </a:r>
          <a:endParaRPr lang="zh-CN" altLang="en-US" sz="1500" dirty="0" smtClean="0"/>
        </a:p>
      </dgm:t>
    </dgm:pt>
    <dgm:pt modelId="{CF7E2AF0-2A1F-4086-B6ED-CA066921AA0A}" type="parTrans" cxnId="{CD63D9CA-9C7E-4FEB-9139-43C10EC0C01D}">
      <dgm:prSet/>
      <dgm:spPr/>
      <dgm:t>
        <a:bodyPr/>
        <a:lstStyle/>
        <a:p>
          <a:endParaRPr lang="en-US"/>
        </a:p>
      </dgm:t>
    </dgm:pt>
    <dgm:pt modelId="{27E22E5B-580D-42E6-9A51-B3819D6527D2}" type="sibTrans" cxnId="{CD63D9CA-9C7E-4FEB-9139-43C10EC0C01D}">
      <dgm:prSet/>
      <dgm:spPr/>
      <dgm:t>
        <a:bodyPr/>
        <a:lstStyle/>
        <a:p>
          <a:endParaRPr lang="en-US"/>
        </a:p>
      </dgm:t>
    </dgm:pt>
    <dgm:pt modelId="{5DC632C1-B8CC-466B-AAF8-385F2077C087}" type="pres">
      <dgm:prSet presAssocID="{EBA06073-4932-494C-AA3E-030A7B78D977}" presName="Name0" presStyleCnt="0">
        <dgm:presLayoutVars>
          <dgm:dir/>
          <dgm:animLvl val="lvl"/>
          <dgm:resizeHandles/>
        </dgm:presLayoutVars>
      </dgm:prSet>
      <dgm:spPr/>
      <dgm:t>
        <a:bodyPr/>
        <a:lstStyle/>
        <a:p>
          <a:endParaRPr lang="en-US"/>
        </a:p>
      </dgm:t>
    </dgm:pt>
    <dgm:pt modelId="{5E78115D-942B-4ADF-9B05-EC28499EB781}" type="pres">
      <dgm:prSet presAssocID="{3AA38F1B-B7C7-4CF7-A600-B19445A71B08}" presName="linNode" presStyleCnt="0"/>
      <dgm:spPr/>
      <dgm:t>
        <a:bodyPr/>
        <a:lstStyle/>
        <a:p>
          <a:endParaRPr lang="en-US"/>
        </a:p>
      </dgm:t>
    </dgm:pt>
    <dgm:pt modelId="{D982C228-409E-4A69-8D57-A503D13746F8}" type="pres">
      <dgm:prSet presAssocID="{3AA38F1B-B7C7-4CF7-A600-B19445A71B08}" presName="parentShp" presStyleLbl="node1" presStyleIdx="0" presStyleCnt="1" custScaleX="100751">
        <dgm:presLayoutVars>
          <dgm:bulletEnabled val="1"/>
        </dgm:presLayoutVars>
      </dgm:prSet>
      <dgm:spPr/>
      <dgm:t>
        <a:bodyPr/>
        <a:lstStyle/>
        <a:p>
          <a:endParaRPr lang="en-US"/>
        </a:p>
      </dgm:t>
    </dgm:pt>
    <dgm:pt modelId="{D24BE4DA-3EB4-447E-9515-0BC6B5C25801}" type="pres">
      <dgm:prSet presAssocID="{3AA38F1B-B7C7-4CF7-A600-B19445A71B08}" presName="childShp" presStyleLbl="bgAccFollowNode1" presStyleIdx="0" presStyleCnt="1" custScaleY="72129" custLinFactNeighborX="-363" custLinFactNeighborY="3657">
        <dgm:presLayoutVars>
          <dgm:bulletEnabled val="1"/>
        </dgm:presLayoutVars>
      </dgm:prSet>
      <dgm:spPr/>
      <dgm:t>
        <a:bodyPr/>
        <a:lstStyle/>
        <a:p>
          <a:endParaRPr lang="zh-CN" altLang="en-US"/>
        </a:p>
      </dgm:t>
    </dgm:pt>
  </dgm:ptLst>
  <dgm:cxnLst>
    <dgm:cxn modelId="{478459B9-FE21-42BF-9FB0-43B8E9F53DFF}" type="presOf" srcId="{3F15EA6C-9B44-4275-A1E1-4B3BAEEDFD46}" destId="{D24BE4DA-3EB4-447E-9515-0BC6B5C25801}" srcOrd="0" destOrd="0" presId="urn:microsoft.com/office/officeart/2005/8/layout/vList6"/>
    <dgm:cxn modelId="{CD63D9CA-9C7E-4FEB-9139-43C10EC0C01D}" srcId="{3AA38F1B-B7C7-4CF7-A600-B19445A71B08}" destId="{3F15EA6C-9B44-4275-A1E1-4B3BAEEDFD46}" srcOrd="0" destOrd="0" parTransId="{CF7E2AF0-2A1F-4086-B6ED-CA066921AA0A}" sibTransId="{27E22E5B-580D-42E6-9A51-B3819D6527D2}"/>
    <dgm:cxn modelId="{576EC5E0-4484-4557-91C6-F2F45BCF874C}" srcId="{EBA06073-4932-494C-AA3E-030A7B78D977}" destId="{3AA38F1B-B7C7-4CF7-A600-B19445A71B08}" srcOrd="0" destOrd="0" parTransId="{5DBD62A1-61B0-4976-9988-795B7A3C7E78}" sibTransId="{FC9E137B-6950-4168-9042-4EAE1ED4313C}"/>
    <dgm:cxn modelId="{DF1D4CEF-51FE-448F-82E5-0C695E9E4B35}" type="presOf" srcId="{EBA06073-4932-494C-AA3E-030A7B78D977}" destId="{5DC632C1-B8CC-466B-AAF8-385F2077C087}" srcOrd="0" destOrd="0" presId="urn:microsoft.com/office/officeart/2005/8/layout/vList6"/>
    <dgm:cxn modelId="{2E0234E0-AEAC-4F88-BE4A-103FD0DBB506}" type="presOf" srcId="{3AA38F1B-B7C7-4CF7-A600-B19445A71B08}" destId="{D982C228-409E-4A69-8D57-A503D13746F8}" srcOrd="0" destOrd="0" presId="urn:microsoft.com/office/officeart/2005/8/layout/vList6"/>
    <dgm:cxn modelId="{B1123B11-29C5-4C51-AF73-8A7894B84856}" type="presParOf" srcId="{5DC632C1-B8CC-466B-AAF8-385F2077C087}" destId="{5E78115D-942B-4ADF-9B05-EC28499EB781}" srcOrd="0" destOrd="0" presId="urn:microsoft.com/office/officeart/2005/8/layout/vList6"/>
    <dgm:cxn modelId="{556C788D-FA09-45EA-8608-362176EA8235}" type="presParOf" srcId="{5E78115D-942B-4ADF-9B05-EC28499EB781}" destId="{D982C228-409E-4A69-8D57-A503D13746F8}" srcOrd="0" destOrd="0" presId="urn:microsoft.com/office/officeart/2005/8/layout/vList6"/>
    <dgm:cxn modelId="{72BD5D89-B97F-40D8-8F4A-DE3074340706}" type="presParOf" srcId="{5E78115D-942B-4ADF-9B05-EC28499EB781}" destId="{D24BE4DA-3EB4-447E-9515-0BC6B5C25801}"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A06073-4932-494C-AA3E-030A7B78D977}" type="doc">
      <dgm:prSet loTypeId="urn:microsoft.com/office/officeart/2005/8/layout/vList6" loCatId="list" qsTypeId="urn:microsoft.com/office/officeart/2005/8/quickstyle/3d1" qsCatId="3D" csTypeId="urn:microsoft.com/office/officeart/2005/8/colors/accent4_2" csCatId="accent4" phldr="1"/>
      <dgm:spPr/>
      <dgm:t>
        <a:bodyPr/>
        <a:lstStyle/>
        <a:p>
          <a:endParaRPr lang="zh-CN" altLang="en-US"/>
        </a:p>
      </dgm:t>
    </dgm:pt>
    <dgm:pt modelId="{3AA38F1B-B7C7-4CF7-A600-B19445A71B08}">
      <dgm:prSet phldrT="[文本]" custT="1"/>
      <dgm:spPr/>
      <dgm:t>
        <a:bodyPr/>
        <a:lstStyle/>
        <a:p>
          <a:r>
            <a:rPr lang="en-US" altLang="zh-CN" sz="2000" dirty="0" smtClean="0"/>
            <a:t>response</a:t>
          </a:r>
          <a:endParaRPr lang="zh-CN" altLang="en-US" sz="2100" dirty="0"/>
        </a:p>
      </dgm:t>
    </dgm:pt>
    <dgm:pt modelId="{5DBD62A1-61B0-4976-9988-795B7A3C7E78}" type="parTrans" cxnId="{576EC5E0-4484-4557-91C6-F2F45BCF874C}">
      <dgm:prSet/>
      <dgm:spPr/>
      <dgm:t>
        <a:bodyPr/>
        <a:lstStyle/>
        <a:p>
          <a:endParaRPr lang="zh-CN" altLang="en-US"/>
        </a:p>
      </dgm:t>
    </dgm:pt>
    <dgm:pt modelId="{FC9E137B-6950-4168-9042-4EAE1ED4313C}" type="sibTrans" cxnId="{576EC5E0-4484-4557-91C6-F2F45BCF874C}">
      <dgm:prSet/>
      <dgm:spPr/>
      <dgm:t>
        <a:bodyPr/>
        <a:lstStyle/>
        <a:p>
          <a:endParaRPr lang="zh-CN" altLang="en-US"/>
        </a:p>
      </dgm:t>
    </dgm:pt>
    <dgm:pt modelId="{C6E60D16-71AC-4100-8A8B-71FAA313E159}">
      <dgm:prSet phldrT="[文本]" custT="1"/>
      <dgm:spPr/>
      <dgm:t>
        <a:bodyPr/>
        <a:lstStyle/>
        <a:p>
          <a:r>
            <a:rPr lang="en-US" altLang="zh-CN" sz="1500" dirty="0" smtClean="0"/>
            <a:t>Before B=128</a:t>
          </a:r>
          <a:endParaRPr lang="zh-CN" altLang="en-US" sz="1500" dirty="0"/>
        </a:p>
      </dgm:t>
    </dgm:pt>
    <dgm:pt modelId="{869BA45D-E7CF-4413-8F1A-BF8D284C0BD5}" type="parTrans" cxnId="{3C97D32C-C467-4861-9FA8-8FB070508E9F}">
      <dgm:prSet/>
      <dgm:spPr/>
      <dgm:t>
        <a:bodyPr/>
        <a:lstStyle/>
        <a:p>
          <a:endParaRPr lang="zh-CN" altLang="en-US"/>
        </a:p>
      </dgm:t>
    </dgm:pt>
    <dgm:pt modelId="{B490FB9D-38CD-42A9-B5F3-819AD7255CDF}" type="sibTrans" cxnId="{3C97D32C-C467-4861-9FA8-8FB070508E9F}">
      <dgm:prSet/>
      <dgm:spPr/>
      <dgm:t>
        <a:bodyPr/>
        <a:lstStyle/>
        <a:p>
          <a:endParaRPr lang="zh-CN" altLang="en-US"/>
        </a:p>
      </dgm:t>
    </dgm:pt>
    <dgm:pt modelId="{70AAFDED-3187-486F-A960-EB7F4F87A772}">
      <dgm:prSet phldrT="[文本]" custT="1"/>
      <dgm:spPr/>
      <dgm:t>
        <a:bodyPr/>
        <a:lstStyle/>
        <a:p>
          <a:r>
            <a:rPr lang="en-US" altLang="zh-CN" sz="1500" dirty="0" smtClean="0"/>
            <a:t>Quite low response</a:t>
          </a:r>
          <a:endParaRPr lang="zh-CN" altLang="en-US" sz="1500" dirty="0"/>
        </a:p>
      </dgm:t>
    </dgm:pt>
    <dgm:pt modelId="{D194574E-79A0-4A55-91E6-572F100828CD}" type="parTrans" cxnId="{885C1AE9-4C58-48EB-A8C8-9AE2A78D99CF}">
      <dgm:prSet/>
      <dgm:spPr/>
      <dgm:t>
        <a:bodyPr/>
        <a:lstStyle/>
        <a:p>
          <a:endParaRPr lang="en-US"/>
        </a:p>
      </dgm:t>
    </dgm:pt>
    <dgm:pt modelId="{504A340A-8F3C-4562-9927-4CD45C8ED37E}" type="sibTrans" cxnId="{885C1AE9-4C58-48EB-A8C8-9AE2A78D99CF}">
      <dgm:prSet/>
      <dgm:spPr/>
      <dgm:t>
        <a:bodyPr/>
        <a:lstStyle/>
        <a:p>
          <a:endParaRPr lang="en-US"/>
        </a:p>
      </dgm:t>
    </dgm:pt>
    <dgm:pt modelId="{5DC632C1-B8CC-466B-AAF8-385F2077C087}" type="pres">
      <dgm:prSet presAssocID="{EBA06073-4932-494C-AA3E-030A7B78D977}" presName="Name0" presStyleCnt="0">
        <dgm:presLayoutVars>
          <dgm:dir/>
          <dgm:animLvl val="lvl"/>
          <dgm:resizeHandles/>
        </dgm:presLayoutVars>
      </dgm:prSet>
      <dgm:spPr/>
      <dgm:t>
        <a:bodyPr/>
        <a:lstStyle/>
        <a:p>
          <a:endParaRPr lang="en-US"/>
        </a:p>
      </dgm:t>
    </dgm:pt>
    <dgm:pt modelId="{5E78115D-942B-4ADF-9B05-EC28499EB781}" type="pres">
      <dgm:prSet presAssocID="{3AA38F1B-B7C7-4CF7-A600-B19445A71B08}" presName="linNode" presStyleCnt="0"/>
      <dgm:spPr/>
      <dgm:t>
        <a:bodyPr/>
        <a:lstStyle/>
        <a:p>
          <a:endParaRPr lang="en-US"/>
        </a:p>
      </dgm:t>
    </dgm:pt>
    <dgm:pt modelId="{D982C228-409E-4A69-8D57-A503D13746F8}" type="pres">
      <dgm:prSet presAssocID="{3AA38F1B-B7C7-4CF7-A600-B19445A71B08}" presName="parentShp" presStyleLbl="node1" presStyleIdx="0" presStyleCnt="1" custLinFactNeighborX="0">
        <dgm:presLayoutVars>
          <dgm:bulletEnabled val="1"/>
        </dgm:presLayoutVars>
      </dgm:prSet>
      <dgm:spPr/>
      <dgm:t>
        <a:bodyPr/>
        <a:lstStyle/>
        <a:p>
          <a:endParaRPr lang="en-US"/>
        </a:p>
      </dgm:t>
    </dgm:pt>
    <dgm:pt modelId="{D24BE4DA-3EB4-447E-9515-0BC6B5C25801}" type="pres">
      <dgm:prSet presAssocID="{3AA38F1B-B7C7-4CF7-A600-B19445A71B08}" presName="childShp" presStyleLbl="bgAccFollowNode1" presStyleIdx="0" presStyleCnt="1" custScaleY="64876" custLinFactNeighborX="3988">
        <dgm:presLayoutVars>
          <dgm:bulletEnabled val="1"/>
        </dgm:presLayoutVars>
      </dgm:prSet>
      <dgm:spPr/>
      <dgm:t>
        <a:bodyPr/>
        <a:lstStyle/>
        <a:p>
          <a:endParaRPr lang="zh-CN" altLang="en-US"/>
        </a:p>
      </dgm:t>
    </dgm:pt>
  </dgm:ptLst>
  <dgm:cxnLst>
    <dgm:cxn modelId="{885C1AE9-4C58-48EB-A8C8-9AE2A78D99CF}" srcId="{3AA38F1B-B7C7-4CF7-A600-B19445A71B08}" destId="{70AAFDED-3187-486F-A960-EB7F4F87A772}" srcOrd="0" destOrd="0" parTransId="{D194574E-79A0-4A55-91E6-572F100828CD}" sibTransId="{504A340A-8F3C-4562-9927-4CD45C8ED37E}"/>
    <dgm:cxn modelId="{DAFDC1A6-AB6B-4E52-B2F4-EFCA9BBEE161}" type="presOf" srcId="{EBA06073-4932-494C-AA3E-030A7B78D977}" destId="{5DC632C1-B8CC-466B-AAF8-385F2077C087}" srcOrd="0" destOrd="0" presId="urn:microsoft.com/office/officeart/2005/8/layout/vList6"/>
    <dgm:cxn modelId="{8C103C5E-3D73-40BD-9BAB-72E4783F3C92}" type="presOf" srcId="{C6E60D16-71AC-4100-8A8B-71FAA313E159}" destId="{D24BE4DA-3EB4-447E-9515-0BC6B5C25801}" srcOrd="0" destOrd="1" presId="urn:microsoft.com/office/officeart/2005/8/layout/vList6"/>
    <dgm:cxn modelId="{576EC5E0-4484-4557-91C6-F2F45BCF874C}" srcId="{EBA06073-4932-494C-AA3E-030A7B78D977}" destId="{3AA38F1B-B7C7-4CF7-A600-B19445A71B08}" srcOrd="0" destOrd="0" parTransId="{5DBD62A1-61B0-4976-9988-795B7A3C7E78}" sibTransId="{FC9E137B-6950-4168-9042-4EAE1ED4313C}"/>
    <dgm:cxn modelId="{8C8343EC-6241-449F-91A1-569EDC8BD124}" type="presOf" srcId="{3AA38F1B-B7C7-4CF7-A600-B19445A71B08}" destId="{D982C228-409E-4A69-8D57-A503D13746F8}" srcOrd="0" destOrd="0" presId="urn:microsoft.com/office/officeart/2005/8/layout/vList6"/>
    <dgm:cxn modelId="{E34A3EC0-102E-49C3-B61F-B4E0EA5D27D7}" type="presOf" srcId="{70AAFDED-3187-486F-A960-EB7F4F87A772}" destId="{D24BE4DA-3EB4-447E-9515-0BC6B5C25801}" srcOrd="0" destOrd="0" presId="urn:microsoft.com/office/officeart/2005/8/layout/vList6"/>
    <dgm:cxn modelId="{3C97D32C-C467-4861-9FA8-8FB070508E9F}" srcId="{3AA38F1B-B7C7-4CF7-A600-B19445A71B08}" destId="{C6E60D16-71AC-4100-8A8B-71FAA313E159}" srcOrd="1" destOrd="0" parTransId="{869BA45D-E7CF-4413-8F1A-BF8D284C0BD5}" sibTransId="{B490FB9D-38CD-42A9-B5F3-819AD7255CDF}"/>
    <dgm:cxn modelId="{687F2EBF-4024-4CCA-8700-679ECCA801A2}" type="presParOf" srcId="{5DC632C1-B8CC-466B-AAF8-385F2077C087}" destId="{5E78115D-942B-4ADF-9B05-EC28499EB781}" srcOrd="0" destOrd="0" presId="urn:microsoft.com/office/officeart/2005/8/layout/vList6"/>
    <dgm:cxn modelId="{6DC18647-DF12-4A28-91DE-C4799B75795C}" type="presParOf" srcId="{5E78115D-942B-4ADF-9B05-EC28499EB781}" destId="{D982C228-409E-4A69-8D57-A503D13746F8}" srcOrd="0" destOrd="0" presId="urn:microsoft.com/office/officeart/2005/8/layout/vList6"/>
    <dgm:cxn modelId="{DB1C9FE6-C29B-4578-8836-80FF6A6E1A8E}" type="presParOf" srcId="{5E78115D-942B-4ADF-9B05-EC28499EB781}" destId="{D24BE4DA-3EB4-447E-9515-0BC6B5C25801}" srcOrd="1" destOrd="0" presId="urn:microsoft.com/office/officeart/2005/8/layout/vList6"/>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F9E6DF-AA20-4A34-9AD5-9EF3B60AEA75}">
      <dsp:nvSpPr>
        <dsp:cNvPr id="0" name=""/>
        <dsp:cNvSpPr/>
      </dsp:nvSpPr>
      <dsp:spPr>
        <a:xfrm>
          <a:off x="0" y="0"/>
          <a:ext cx="8229600" cy="1414363"/>
        </a:xfrm>
        <a:prstGeom prst="roundRect">
          <a:avLst>
            <a:gd name="adj" fmla="val 10000"/>
          </a:avLst>
        </a:prstGeom>
        <a:solidFill>
          <a:schemeClr val="accent4">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altLang="zh-CN" sz="2600" kern="1200" dirty="0" smtClean="0"/>
            <a:t>CPU</a:t>
          </a:r>
          <a:endParaRPr lang="zh-CN" altLang="en-US" sz="2600" kern="1200" dirty="0"/>
        </a:p>
        <a:p>
          <a:pPr marL="228600" lvl="1" indent="-228600" algn="l" defTabSz="889000">
            <a:lnSpc>
              <a:spcPct val="90000"/>
            </a:lnSpc>
            <a:spcBef>
              <a:spcPct val="0"/>
            </a:spcBef>
            <a:spcAft>
              <a:spcPct val="15000"/>
            </a:spcAft>
            <a:buChar char="••"/>
          </a:pPr>
          <a:r>
            <a:rPr lang="en-US" altLang="en-US" sz="2000" kern="1200" smtClean="0"/>
            <a:t>AMD</a:t>
          </a:r>
          <a:endParaRPr lang="zh-CN" altLang="en-US" sz="2000" kern="1200"/>
        </a:p>
        <a:p>
          <a:pPr marL="228600" lvl="1" indent="-228600" algn="l" defTabSz="889000">
            <a:lnSpc>
              <a:spcPct val="90000"/>
            </a:lnSpc>
            <a:spcBef>
              <a:spcPct val="0"/>
            </a:spcBef>
            <a:spcAft>
              <a:spcPct val="15000"/>
            </a:spcAft>
            <a:buChar char="••"/>
          </a:pPr>
          <a:r>
            <a:rPr lang="en-US" altLang="en-US" sz="2000" kern="1200" dirty="0" err="1" smtClean="0"/>
            <a:t>PhenomIIX</a:t>
          </a:r>
          <a:r>
            <a:rPr lang="en-US" altLang="en-US" sz="2000" kern="1200" dirty="0" smtClean="0"/>
            <a:t> 4945</a:t>
          </a:r>
          <a:endParaRPr lang="zh-CN" altLang="en-US" sz="2000" kern="1200" dirty="0"/>
        </a:p>
      </dsp:txBody>
      <dsp:txXfrm>
        <a:off x="1787356" y="0"/>
        <a:ext cx="6442243" cy="1414363"/>
      </dsp:txXfrm>
    </dsp:sp>
    <dsp:sp modelId="{1FBB885D-9E68-4540-9F4E-AD22F90E2825}">
      <dsp:nvSpPr>
        <dsp:cNvPr id="0" name=""/>
        <dsp:cNvSpPr/>
      </dsp:nvSpPr>
      <dsp:spPr>
        <a:xfrm>
          <a:off x="141436" y="141436"/>
          <a:ext cx="1645920"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6A99F043-7FB5-455B-97AB-FF19C8156925}">
      <dsp:nvSpPr>
        <dsp:cNvPr id="0" name=""/>
        <dsp:cNvSpPr/>
      </dsp:nvSpPr>
      <dsp:spPr>
        <a:xfrm>
          <a:off x="0" y="1555799"/>
          <a:ext cx="8229600" cy="1414363"/>
        </a:xfrm>
        <a:prstGeom prst="roundRect">
          <a:avLst>
            <a:gd name="adj" fmla="val 10000"/>
          </a:avLst>
        </a:prstGeom>
        <a:solidFill>
          <a:schemeClr val="accent4">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altLang="zh-CN" sz="2600" kern="1200" smtClean="0"/>
            <a:t>Memory</a:t>
          </a:r>
          <a:endParaRPr lang="zh-CN" altLang="en-US" sz="2600" kern="1200"/>
        </a:p>
        <a:p>
          <a:pPr marL="228600" lvl="1" indent="-228600" algn="l" defTabSz="889000">
            <a:lnSpc>
              <a:spcPct val="90000"/>
            </a:lnSpc>
            <a:spcBef>
              <a:spcPct val="0"/>
            </a:spcBef>
            <a:spcAft>
              <a:spcPct val="15000"/>
            </a:spcAft>
            <a:buChar char="••"/>
          </a:pPr>
          <a:r>
            <a:rPr lang="en-US" altLang="en-US" sz="2000" kern="1200" smtClean="0"/>
            <a:t>2GB*2</a:t>
          </a:r>
          <a:endParaRPr lang="zh-CN" altLang="en-US" sz="2000" kern="1200"/>
        </a:p>
        <a:p>
          <a:pPr marL="228600" lvl="1" indent="-228600" algn="l" defTabSz="889000">
            <a:lnSpc>
              <a:spcPct val="90000"/>
            </a:lnSpc>
            <a:spcBef>
              <a:spcPct val="0"/>
            </a:spcBef>
            <a:spcAft>
              <a:spcPct val="15000"/>
            </a:spcAft>
            <a:buChar char="••"/>
          </a:pPr>
          <a:r>
            <a:rPr lang="en-US" altLang="en-US" sz="2000" kern="1200" smtClean="0"/>
            <a:t>DDR3 1333 memory</a:t>
          </a:r>
          <a:endParaRPr lang="zh-CN" altLang="en-US" sz="2000" kern="1200"/>
        </a:p>
      </dsp:txBody>
      <dsp:txXfrm>
        <a:off x="1787356" y="1555799"/>
        <a:ext cx="6442243" cy="1414363"/>
      </dsp:txXfrm>
    </dsp:sp>
    <dsp:sp modelId="{D4AAEF1F-EE55-49E8-B1A4-9CA4932E11F3}">
      <dsp:nvSpPr>
        <dsp:cNvPr id="0" name=""/>
        <dsp:cNvSpPr/>
      </dsp:nvSpPr>
      <dsp:spPr>
        <a:xfrm>
          <a:off x="141436" y="1697236"/>
          <a:ext cx="1645920"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E9AFD70-0AB0-4100-A331-B95A788F29F7}">
      <dsp:nvSpPr>
        <dsp:cNvPr id="0" name=""/>
        <dsp:cNvSpPr/>
      </dsp:nvSpPr>
      <dsp:spPr>
        <a:xfrm>
          <a:off x="0" y="3111599"/>
          <a:ext cx="8229600" cy="1414363"/>
        </a:xfrm>
        <a:prstGeom prst="roundRect">
          <a:avLst>
            <a:gd name="adj" fmla="val 10000"/>
          </a:avLst>
        </a:prstGeom>
        <a:solidFill>
          <a:schemeClr val="accent4">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altLang="zh-CN" sz="2600" kern="1200" smtClean="0"/>
            <a:t>GPU Card</a:t>
          </a:r>
          <a:endParaRPr lang="zh-CN" altLang="en-US" sz="2600" kern="1200"/>
        </a:p>
        <a:p>
          <a:pPr marL="228600" lvl="1" indent="-228600" algn="l" defTabSz="889000">
            <a:lnSpc>
              <a:spcPct val="90000"/>
            </a:lnSpc>
            <a:spcBef>
              <a:spcPct val="0"/>
            </a:spcBef>
            <a:spcAft>
              <a:spcPct val="15000"/>
            </a:spcAft>
            <a:buChar char="••"/>
          </a:pPr>
          <a:r>
            <a:rPr lang="en-US" altLang="zh-CN" sz="2000" kern="1200" smtClean="0"/>
            <a:t>NVidia</a:t>
          </a:r>
          <a:endParaRPr lang="zh-CN" altLang="en-US" sz="2000" kern="1200"/>
        </a:p>
        <a:p>
          <a:pPr marL="228600" lvl="1" indent="-228600" algn="l" defTabSz="889000">
            <a:lnSpc>
              <a:spcPct val="90000"/>
            </a:lnSpc>
            <a:spcBef>
              <a:spcPct val="0"/>
            </a:spcBef>
            <a:spcAft>
              <a:spcPct val="15000"/>
            </a:spcAft>
            <a:buChar char="••"/>
          </a:pPr>
          <a:r>
            <a:rPr lang="en-US" altLang="zh-CN" sz="2000" kern="1200" smtClean="0"/>
            <a:t>C1060 </a:t>
          </a:r>
          <a:endParaRPr lang="zh-CN" altLang="en-US" sz="2000" kern="1200"/>
        </a:p>
      </dsp:txBody>
      <dsp:txXfrm>
        <a:off x="1787356" y="3111599"/>
        <a:ext cx="6442243" cy="1414363"/>
      </dsp:txXfrm>
    </dsp:sp>
    <dsp:sp modelId="{D861BF98-9318-4BC2-91B6-404C7F91DE95}">
      <dsp:nvSpPr>
        <dsp:cNvPr id="0" name=""/>
        <dsp:cNvSpPr/>
      </dsp:nvSpPr>
      <dsp:spPr>
        <a:xfrm>
          <a:off x="141436" y="3253035"/>
          <a:ext cx="1645920"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4BE4DA-3EB4-447E-9515-0BC6B5C25801}">
      <dsp:nvSpPr>
        <dsp:cNvPr id="0" name=""/>
        <dsp:cNvSpPr/>
      </dsp:nvSpPr>
      <dsp:spPr>
        <a:xfrm>
          <a:off x="1464650" y="278860"/>
          <a:ext cx="2185987" cy="1143322"/>
        </a:xfrm>
        <a:prstGeom prst="rightArrow">
          <a:avLst>
            <a:gd name="adj1" fmla="val 75000"/>
            <a:gd name="adj2" fmla="val 50000"/>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44000" lvl="1" indent="-114300" algn="l" defTabSz="666750">
            <a:lnSpc>
              <a:spcPct val="100000"/>
            </a:lnSpc>
            <a:spcBef>
              <a:spcPct val="0"/>
            </a:spcBef>
            <a:spcAft>
              <a:spcPct val="15000"/>
            </a:spcAft>
            <a:buChar char="••"/>
          </a:pPr>
          <a:r>
            <a:rPr lang="en-US" altLang="zh-CN" sz="1500" kern="1200" dirty="0" smtClean="0"/>
            <a:t>Up to 30K queries per second</a:t>
          </a:r>
          <a:endParaRPr lang="zh-CN" altLang="en-US" sz="1500" kern="1200" dirty="0" smtClean="0"/>
        </a:p>
      </dsp:txBody>
      <dsp:txXfrm>
        <a:off x="1464650" y="278860"/>
        <a:ext cx="2185987" cy="1143322"/>
      </dsp:txXfrm>
    </dsp:sp>
    <dsp:sp modelId="{D982C228-409E-4A69-8D57-A503D13746F8}">
      <dsp:nvSpPr>
        <dsp:cNvPr id="0" name=""/>
        <dsp:cNvSpPr/>
      </dsp:nvSpPr>
      <dsp:spPr>
        <a:xfrm>
          <a:off x="1671" y="0"/>
          <a:ext cx="1468269" cy="158510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n-US" altLang="zh-CN" sz="1700" kern="1200" dirty="0" smtClean="0"/>
            <a:t>throughput</a:t>
          </a:r>
          <a:endParaRPr lang="zh-CN" altLang="en-US" sz="1700" kern="1200" dirty="0"/>
        </a:p>
      </dsp:txBody>
      <dsp:txXfrm>
        <a:off x="1671" y="0"/>
        <a:ext cx="1468269" cy="158510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4BE4DA-3EB4-447E-9515-0BC6B5C25801}">
      <dsp:nvSpPr>
        <dsp:cNvPr id="0" name=""/>
        <dsp:cNvSpPr/>
      </dsp:nvSpPr>
      <dsp:spPr>
        <a:xfrm>
          <a:off x="1457335" y="285238"/>
          <a:ext cx="2186002" cy="1053701"/>
        </a:xfrm>
        <a:prstGeom prst="rightArrow">
          <a:avLst>
            <a:gd name="adj1" fmla="val 75000"/>
            <a:gd name="adj2" fmla="val 50000"/>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US" altLang="zh-CN" sz="1500" kern="1200" dirty="0" smtClean="0"/>
            <a:t>Quite low response</a:t>
          </a:r>
          <a:endParaRPr lang="zh-CN" altLang="en-US" sz="1500" kern="1200" dirty="0"/>
        </a:p>
        <a:p>
          <a:pPr marL="114300" lvl="1" indent="-114300" algn="l" defTabSz="666750">
            <a:lnSpc>
              <a:spcPct val="90000"/>
            </a:lnSpc>
            <a:spcBef>
              <a:spcPct val="0"/>
            </a:spcBef>
            <a:spcAft>
              <a:spcPct val="15000"/>
            </a:spcAft>
            <a:buChar char="••"/>
          </a:pPr>
          <a:r>
            <a:rPr lang="en-US" altLang="zh-CN" sz="1500" kern="1200" dirty="0" smtClean="0"/>
            <a:t>Before B=128</a:t>
          </a:r>
          <a:endParaRPr lang="zh-CN" altLang="en-US" sz="1500" kern="1200" dirty="0"/>
        </a:p>
      </dsp:txBody>
      <dsp:txXfrm>
        <a:off x="1457335" y="285238"/>
        <a:ext cx="2186002" cy="1053701"/>
      </dsp:txXfrm>
    </dsp:sp>
    <dsp:sp modelId="{D982C228-409E-4A69-8D57-A503D13746F8}">
      <dsp:nvSpPr>
        <dsp:cNvPr id="0" name=""/>
        <dsp:cNvSpPr/>
      </dsp:nvSpPr>
      <dsp:spPr>
        <a:xfrm>
          <a:off x="0" y="0"/>
          <a:ext cx="1457335" cy="162417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altLang="zh-CN" sz="2000" kern="1200" dirty="0" smtClean="0"/>
            <a:t>response</a:t>
          </a:r>
          <a:endParaRPr lang="zh-CN" altLang="en-US" sz="2100" kern="1200" dirty="0"/>
        </a:p>
      </dsp:txBody>
      <dsp:txXfrm>
        <a:off x="0" y="0"/>
        <a:ext cx="1457335" cy="1624178"/>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ea typeface="+mn-ea"/>
              </a:defRPr>
            </a:lvl1pPr>
          </a:lstStyle>
          <a:p>
            <a:pPr>
              <a:defRPr/>
            </a:pPr>
            <a:fld id="{9C81A3F9-C437-46B9-9EDB-B8828AD90B04}" type="datetimeFigureOut">
              <a:rPr lang="zh-CN" altLang="en-US"/>
              <a:pPr>
                <a:defRPr/>
              </a:pPr>
              <a:t>2010/4/22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ea typeface="+mn-ea"/>
              </a:defRPr>
            </a:lvl1pPr>
          </a:lstStyle>
          <a:p>
            <a:pPr>
              <a:defRPr/>
            </a:pPr>
            <a:fld id="{486A4FB4-42A7-4C55-A17D-4ABF11C9D92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939EA0-302B-47F8-9E23-16A9BD25F3C3}" type="datetimeFigureOut">
              <a:rPr lang="zh-CN" altLang="en-US" smtClean="0"/>
              <a:pPr/>
              <a:t>2010/4/22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DD081-C784-4681-B352-7BC733C6060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agenda</a:t>
            </a:r>
            <a:r>
              <a:rPr lang="en-US" baseline="0" dirty="0" smtClean="0"/>
              <a:t> of this slides.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fully use the GPU’s massive</a:t>
            </a:r>
            <a:r>
              <a:rPr lang="en-US" baseline="0" dirty="0" smtClean="0"/>
              <a:t> parallel computing power, we must use pump enough queries to CPU.</a:t>
            </a:r>
          </a:p>
          <a:p>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16</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agenda</a:t>
            </a:r>
            <a:r>
              <a:rPr lang="en-US" baseline="0" dirty="0" smtClean="0"/>
              <a:t> of this slides.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23</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a:t>
            </a:r>
            <a:r>
              <a:rPr lang="en-US" baseline="0" dirty="0" smtClean="0"/>
              <a:t> several pages, w</a:t>
            </a:r>
            <a:r>
              <a:rPr lang="en-US" dirty="0" smtClean="0"/>
              <a:t>e</a:t>
            </a:r>
            <a:r>
              <a:rPr lang="en-US" baseline="0" dirty="0" smtClean="0"/>
              <a:t> will first see some experiment about the synchronous mode and then the asynchronous mode.</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24</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refer to Paper:</a:t>
            </a:r>
            <a:r>
              <a:rPr lang="en-US" baseline="0" dirty="0" smtClean="0"/>
              <a:t> V Experiment, B Experimental Results 1) PARA on GOV data set</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25</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This two graph gives</a:t>
            </a:r>
            <a:r>
              <a:rPr lang="en-US" altLang="zh-CN" baseline="0" dirty="0" smtClean="0"/>
              <a:t> throughput and response time </a:t>
            </a:r>
            <a:endParaRPr lang="zh-CN" altLang="en-US" dirty="0"/>
          </a:p>
        </p:txBody>
      </p:sp>
      <p:sp>
        <p:nvSpPr>
          <p:cNvPr id="4" name="灯片编号占位符 3"/>
          <p:cNvSpPr>
            <a:spLocks noGrp="1"/>
          </p:cNvSpPr>
          <p:nvPr>
            <p:ph type="sldNum" sz="quarter" idx="10"/>
          </p:nvPr>
        </p:nvSpPr>
        <p:spPr/>
        <p:txBody>
          <a:bodyPr/>
          <a:lstStyle/>
          <a:p>
            <a:fld id="{A09DD081-C784-4681-B352-7BC733C60601}" type="slidenum">
              <a:rPr lang="zh-CN" altLang="en-US" smtClean="0"/>
              <a:pPr/>
              <a:t>26</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CPU uses</a:t>
            </a:r>
            <a:r>
              <a:rPr lang="en-US" baseline="0" dirty="0" smtClean="0"/>
              <a:t> an optimized single-thread list intersection algorithm.</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31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agenda</a:t>
            </a:r>
            <a:r>
              <a:rPr lang="en-US" baseline="0" dirty="0" smtClean="0"/>
              <a:t> of this slides.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first look the most fundamental data structure for indexing and query processing, the inverted index. </a:t>
            </a:r>
          </a:p>
          <a:p>
            <a:r>
              <a:rPr lang="en-US" baseline="0" dirty="0" smtClean="0"/>
              <a:t>Inverted index </a:t>
            </a:r>
            <a:r>
              <a:rPr lang="en-US" sz="1200" kern="1200" baseline="0" dirty="0" smtClean="0">
                <a:solidFill>
                  <a:schemeClr val="tx1"/>
                </a:solidFill>
                <a:latin typeface="+mn-lt"/>
                <a:ea typeface="+mn-ea"/>
                <a:cs typeface="+mn-cs"/>
              </a:rPr>
              <a:t>consists of many inverted lists containing a sorted list of document identifier (docid) and additional information such as term frequencies and positions of occurrences.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err="1" smtClean="0"/>
              <a:t>Graphcai</a:t>
            </a:r>
            <a:r>
              <a:rPr lang="en-US" altLang="zh-CN" dirty="0" smtClean="0"/>
              <a:t> processing units or GPUs are designed to accelerate graphical applications, by using a lot of processors to work in parallel.</a:t>
            </a:r>
          </a:p>
          <a:p>
            <a:r>
              <a:rPr lang="en-US" altLang="zh-CN" dirty="0" smtClean="0"/>
              <a:t>It is driven by the game industry and now more and more researchers are studying how to use it to do the general computing</a:t>
            </a:r>
          </a:p>
          <a:p>
            <a:r>
              <a:rPr lang="en-US" altLang="zh-CN" dirty="0" smtClean="0"/>
              <a:t>Compared with CPU commonly it has more cores or processors</a:t>
            </a:r>
          </a:p>
          <a:p>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7</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agenda</a:t>
            </a:r>
            <a:r>
              <a:rPr lang="en-US" baseline="0" dirty="0" smtClean="0"/>
              <a:t> of this slides.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9</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GPU is specialized for compute-intensive, highly parallel computation. Process several queries simultaneously can make full use of GPU’s computation power.</a:t>
            </a:r>
          </a:p>
          <a:p>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12</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agenda</a:t>
            </a:r>
            <a:r>
              <a:rPr lang="en-US" baseline="0" dirty="0" smtClean="0"/>
              <a:t> of this slides.</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13</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first look at GPU</a:t>
            </a:r>
            <a:r>
              <a:rPr lang="en-US" baseline="0" dirty="0" smtClean="0"/>
              <a:t> lists intersection algorithm(only one query), and later we will see GPU batching algorithm(multi-query).</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14</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page gives</a:t>
            </a:r>
            <a:r>
              <a:rPr lang="en-US" baseline="0" dirty="0" smtClean="0"/>
              <a:t> a explanation of how two lists intersect on GPU. </a:t>
            </a:r>
            <a:endParaRPr lang="en-US" dirty="0"/>
          </a:p>
        </p:txBody>
      </p:sp>
      <p:sp>
        <p:nvSpPr>
          <p:cNvPr id="4" name="Slide Number Placeholder 3"/>
          <p:cNvSpPr>
            <a:spLocks noGrp="1"/>
          </p:cNvSpPr>
          <p:nvPr>
            <p:ph type="sldNum" sz="quarter" idx="10"/>
          </p:nvPr>
        </p:nvSpPr>
        <p:spPr/>
        <p:txBody>
          <a:bodyPr/>
          <a:lstStyle/>
          <a:p>
            <a:fld id="{A09DD081-C784-4681-B352-7BC733C60601}" type="slidenum">
              <a:rPr lang="zh-CN" altLang="en-US" smtClean="0"/>
              <a:pPr/>
              <a:t>15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5218" name="Rectangle 2"/>
          <p:cNvSpPr>
            <a:spLocks noGrp="1" noChangeArrowheads="1"/>
          </p:cNvSpPr>
          <p:nvPr>
            <p:ph type="ctrTitle"/>
          </p:nvPr>
        </p:nvSpPr>
        <p:spPr>
          <a:xfrm>
            <a:off x="684213" y="2970213"/>
            <a:ext cx="7769225" cy="1600200"/>
          </a:xfrm>
          <a:effectLst>
            <a:outerShdw dist="28398" dir="3806097" algn="ctr" rotWithShape="0">
              <a:schemeClr val="bg2"/>
            </a:outerShdw>
          </a:effectLst>
        </p:spPr>
        <p:txBody>
          <a:bodyPr/>
          <a:lstStyle>
            <a:lvl1pPr algn="ctr">
              <a:defRPr sz="6000" b="0"/>
            </a:lvl1pPr>
          </a:lstStyle>
          <a:p>
            <a:r>
              <a:rPr lang="en-US" altLang="zh-CN" smtClean="0"/>
              <a:t>Click to edit Master title style</a:t>
            </a:r>
            <a:endParaRPr lang="en-US" altLang="zh-CN"/>
          </a:p>
        </p:txBody>
      </p:sp>
      <p:sp>
        <p:nvSpPr>
          <p:cNvPr id="4105219" name="Rectangle 3"/>
          <p:cNvSpPr>
            <a:spLocks noGrp="1" noChangeArrowheads="1"/>
          </p:cNvSpPr>
          <p:nvPr>
            <p:ph type="subTitle" idx="1"/>
          </p:nvPr>
        </p:nvSpPr>
        <p:spPr>
          <a:xfrm>
            <a:off x="1676400" y="4800600"/>
            <a:ext cx="5868988" cy="1527175"/>
          </a:xfrm>
        </p:spPr>
        <p:txBody>
          <a:bodyPr/>
          <a:lstStyle>
            <a:lvl1pPr marL="0" indent="0">
              <a:lnSpc>
                <a:spcPct val="80000"/>
              </a:lnSpc>
              <a:buFontTx/>
              <a:buNone/>
              <a:defRPr>
                <a:solidFill>
                  <a:srgbClr val="43346A"/>
                </a:solidFill>
                <a:latin typeface="Segoe Light" pitchFamily="34" charset="0"/>
              </a:defRPr>
            </a:lvl1pPr>
          </a:lstStyle>
          <a:p>
            <a:r>
              <a:rPr lang="en-US" altLang="zh-CN" smtClean="0"/>
              <a:t>Click to edit Master subtitle style</a:t>
            </a:r>
            <a:endParaRPr lang="en-US" altLang="zh-CN"/>
          </a:p>
        </p:txBody>
      </p:sp>
      <p:sp>
        <p:nvSpPr>
          <p:cNvPr id="5" name="Rectangle 4"/>
          <p:cNvSpPr>
            <a:spLocks noGrp="1" noChangeArrowheads="1"/>
          </p:cNvSpPr>
          <p:nvPr>
            <p:ph type="dt" sz="half" idx="10"/>
          </p:nvPr>
        </p:nvSpPr>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6" name="Rectangle 5"/>
          <p:cNvSpPr>
            <a:spLocks noGrp="1" noChangeArrowheads="1"/>
          </p:cNvSpPr>
          <p:nvPr>
            <p:ph type="ftr" sz="quarter" idx="11"/>
          </p:nvPr>
        </p:nvSpPr>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p:txBody>
          <a:bodyPr/>
          <a:lstStyle>
            <a:lvl1pPr>
              <a:defRPr/>
            </a:lvl1pPr>
          </a:lstStyle>
          <a:p>
            <a:pPr>
              <a:defRPr/>
            </a:pPr>
            <a:fld id="{204A7852-DF12-48DC-B353-91BB372D4512}" type="slidenum">
              <a:rPr lang="fr-FR" altLang="zh-CN" smtClean="0"/>
              <a:pPr>
                <a:defRPr/>
              </a:pPr>
              <a:t>‹#›</a:t>
            </a:fld>
            <a:endParaRPr lang="fr-FR" altLang="zh-CN"/>
          </a:p>
        </p:txBody>
      </p:sp>
      <p:pic>
        <p:nvPicPr>
          <p:cNvPr id="8" name="Picture 5" descr="MSREnglishLogo_Black"/>
          <p:cNvPicPr>
            <a:picLocks noChangeAspect="1" noChangeArrowheads="1"/>
          </p:cNvPicPr>
          <p:nvPr/>
        </p:nvPicPr>
        <p:blipFill>
          <a:blip r:embed="rId2" cstate="print"/>
          <a:srcRect/>
          <a:stretch>
            <a:fillRect/>
          </a:stretch>
        </p:blipFill>
        <p:spPr bwMode="auto">
          <a:xfrm>
            <a:off x="6166884" y="329135"/>
            <a:ext cx="2317898" cy="649011"/>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1925" y="455613"/>
            <a:ext cx="1941513" cy="5713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455613"/>
            <a:ext cx="5675312" cy="5713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幻灯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a:xfrm>
            <a:off x="785786" y="1500174"/>
            <a:ext cx="7400948" cy="1143000"/>
          </a:xfrm>
          <a:prstGeom prst="rect">
            <a:avLst/>
          </a:prstGeom>
        </p:spPr>
        <p:txBody>
          <a:bodyPr anchor="ctr" anchorCtr="0"/>
          <a:lstStyle>
            <a:lvl1pPr>
              <a:defRPr lang="fr-FR" altLang="zh-CN" sz="4400" dirty="0">
                <a:solidFill>
                  <a:schemeClr val="bg1"/>
                </a:solidFill>
                <a:latin typeface="微软雅黑" pitchFamily="34" charset="-122"/>
                <a:ea typeface="微软雅黑" pitchFamily="34" charset="-122"/>
              </a:defRPr>
            </a:lvl1pPr>
          </a:lstStyle>
          <a:p>
            <a:r>
              <a:rPr lang="zh-CN" altLang="en-US" smtClean="0"/>
              <a:t>单击此处编辑母版标题样式</a:t>
            </a:r>
            <a:endParaRPr lang="fr-FR" altLang="zh-CN" dirty="0"/>
          </a:p>
        </p:txBody>
      </p:sp>
      <p:sp>
        <p:nvSpPr>
          <p:cNvPr id="10" name="文本占位符 9"/>
          <p:cNvSpPr>
            <a:spLocks noGrp="1"/>
          </p:cNvSpPr>
          <p:nvPr>
            <p:ph type="body" sz="quarter" idx="11"/>
          </p:nvPr>
        </p:nvSpPr>
        <p:spPr>
          <a:xfrm>
            <a:off x="3429000" y="3143250"/>
            <a:ext cx="3786188" cy="785813"/>
          </a:xfrm>
          <a:prstGeom prst="rect">
            <a:avLst/>
          </a:prstGeom>
        </p:spPr>
        <p:txBody>
          <a:bodyPr/>
          <a:lstStyle>
            <a:lvl1pPr>
              <a:buNone/>
              <a:defRPr baseline="0">
                <a:solidFill>
                  <a:schemeClr val="bg1"/>
                </a:solidFill>
                <a:latin typeface="微软雅黑" pitchFamily="34" charset="-122"/>
                <a:ea typeface="微软雅黑" pitchFamily="34" charset="-122"/>
              </a:defRPr>
            </a:lvl1pPr>
          </a:lstStyle>
          <a:p>
            <a:pPr lvl="0"/>
            <a:r>
              <a:rPr lang="zh-CN" altLang="en-US" smtClean="0"/>
              <a:t>单击此处编辑母版文本样式</a:t>
            </a:r>
          </a:p>
        </p:txBody>
      </p:sp>
      <p:sp>
        <p:nvSpPr>
          <p:cNvPr id="4" name="Espace réservé de la date 3"/>
          <p:cNvSpPr>
            <a:spLocks noGrp="1"/>
          </p:cNvSpPr>
          <p:nvPr>
            <p:ph type="dt" sz="half" idx="12"/>
          </p:nvPr>
        </p:nvSpPr>
        <p:spPr/>
        <p:txBody>
          <a:bodyPr/>
          <a:lstStyle>
            <a:lvl1pPr>
              <a:defRPr/>
            </a:lvl1pPr>
          </a:lstStyle>
          <a:p>
            <a:pPr>
              <a:defRPr/>
            </a:pPr>
            <a:fld id="{41ACD119-D7B2-44EC-A844-6A3386936AA1}" type="datetimeFigureOut">
              <a:rPr lang="fr-FR" altLang="zh-CN"/>
              <a:pPr>
                <a:defRPr/>
              </a:pPr>
              <a:t>22/04/2010</a:t>
            </a:fld>
            <a:endParaRPr lang="fr-FR"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标题与内容">
    <p:spTree>
      <p:nvGrpSpPr>
        <p:cNvPr id="1" name=""/>
        <p:cNvGrpSpPr/>
        <p:nvPr/>
      </p:nvGrpSpPr>
      <p:grpSpPr>
        <a:xfrm>
          <a:off x="0" y="0"/>
          <a:ext cx="0" cy="0"/>
          <a:chOff x="0" y="0"/>
          <a:chExt cx="0" cy="0"/>
        </a:xfrm>
      </p:grpSpPr>
      <p:sp>
        <p:nvSpPr>
          <p:cNvPr id="10" name="Espace réservé du contenu 2"/>
          <p:cNvSpPr>
            <a:spLocks noGrp="1"/>
          </p:cNvSpPr>
          <p:nvPr>
            <p:ph idx="1"/>
          </p:nvPr>
        </p:nvSpPr>
        <p:spPr>
          <a:xfrm>
            <a:off x="457200" y="1600200"/>
            <a:ext cx="8229600" cy="4525963"/>
          </a:xfrm>
          <a:prstGeom prst="rect">
            <a:avLst/>
          </a:prstGeom>
        </p:spPr>
        <p:txBody>
          <a:bodyPr/>
          <a:lstStyle>
            <a:lvl1pPr>
              <a:defRPr>
                <a:latin typeface="微软雅黑" pitchFamily="34" charset="-122"/>
                <a:ea typeface="微软雅黑" pitchFamily="34" charset="-122"/>
              </a:defRPr>
            </a:lvl1pPr>
            <a:lvl2pPr>
              <a:defRPr>
                <a:latin typeface="微软雅黑" pitchFamily="34" charset="-122"/>
                <a:ea typeface="微软雅黑" pitchFamily="34" charset="-122"/>
              </a:defRPr>
            </a:lvl2pPr>
            <a:lvl3pPr>
              <a:defRPr>
                <a:latin typeface="微软雅黑" pitchFamily="34" charset="-122"/>
                <a:ea typeface="微软雅黑" pitchFamily="34" charset="-122"/>
              </a:defRPr>
            </a:lvl3pPr>
            <a:lvl4pPr>
              <a:defRPr>
                <a:latin typeface="微软雅黑" pitchFamily="34" charset="-122"/>
                <a:ea typeface="微软雅黑" pitchFamily="34" charset="-122"/>
              </a:defRPr>
            </a:lvl4pPr>
            <a:lvl5pPr>
              <a:defRPr>
                <a:latin typeface="微软雅黑" pitchFamily="34" charset="-122"/>
                <a:ea typeface="微软雅黑"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fr-FR" dirty="0"/>
          </a:p>
        </p:txBody>
      </p:sp>
      <p:sp>
        <p:nvSpPr>
          <p:cNvPr id="12" name="Titre 1"/>
          <p:cNvSpPr>
            <a:spLocks noGrp="1"/>
          </p:cNvSpPr>
          <p:nvPr>
            <p:ph type="title"/>
          </p:nvPr>
        </p:nvSpPr>
        <p:spPr>
          <a:xfrm>
            <a:off x="457200" y="274638"/>
            <a:ext cx="7400948" cy="1143000"/>
          </a:xfrm>
          <a:prstGeom prst="rect">
            <a:avLst/>
          </a:prstGeom>
        </p:spPr>
        <p:txBody>
          <a:bodyPr anchor="ctr" anchorCtr="0"/>
          <a:lstStyle>
            <a:lvl1pPr>
              <a:defRPr>
                <a:latin typeface="Adobe 黑体 Std R" pitchFamily="34" charset="-122"/>
                <a:ea typeface="Adobe 黑体 Std R" pitchFamily="34" charset="-122"/>
              </a:defRPr>
            </a:lvl1pPr>
          </a:lstStyle>
          <a:p>
            <a:r>
              <a:rPr lang="zh-CN" altLang="en-US" smtClean="0"/>
              <a:t>单击此处编辑母版标题样式</a:t>
            </a:r>
            <a:endParaRPr lang="fr-FR" dirty="0"/>
          </a:p>
        </p:txBody>
      </p:sp>
      <p:sp>
        <p:nvSpPr>
          <p:cNvPr id="4" name="Espace réservé de la date 3"/>
          <p:cNvSpPr>
            <a:spLocks noGrp="1"/>
          </p:cNvSpPr>
          <p:nvPr>
            <p:ph type="dt" sz="half" idx="10"/>
          </p:nvPr>
        </p:nvSpPr>
        <p:spPr/>
        <p:txBody>
          <a:bodyPr/>
          <a:lstStyle>
            <a:lvl1pPr>
              <a:defRPr/>
            </a:lvl1pPr>
          </a:lstStyle>
          <a:p>
            <a:pPr>
              <a:defRPr/>
            </a:pPr>
            <a:fld id="{E2653F00-8F43-43E1-97D5-03C11106FF94}" type="datetimeFigureOut">
              <a:rPr lang="fr-FR" altLang="zh-CN"/>
              <a:pPr>
                <a:defRPr/>
              </a:pPr>
              <a:t>22/04/2010</a:t>
            </a:fld>
            <a:endParaRPr lang="fr-FR" altLang="zh-CN"/>
          </a:p>
        </p:txBody>
      </p:sp>
      <p:sp>
        <p:nvSpPr>
          <p:cNvPr id="5" name="Espace réservé du pied de page 4"/>
          <p:cNvSpPr>
            <a:spLocks noGrp="1"/>
          </p:cNvSpPr>
          <p:nvPr>
            <p:ph type="ftr" sz="quarter" idx="11"/>
          </p:nvPr>
        </p:nvSpPr>
        <p:spPr/>
        <p:txBody>
          <a:bodyPr/>
          <a:lstStyle>
            <a:lvl1pPr>
              <a:defRPr/>
            </a:lvl1pPr>
          </a:lstStyle>
          <a:p>
            <a:pPr>
              <a:defRPr/>
            </a:pPr>
            <a:endParaRPr lang="zh-CN" altLang="zh-CN"/>
          </a:p>
        </p:txBody>
      </p:sp>
      <p:sp>
        <p:nvSpPr>
          <p:cNvPr id="6" name="Espace réservé du numéro de diapositive 5"/>
          <p:cNvSpPr>
            <a:spLocks noGrp="1"/>
          </p:cNvSpPr>
          <p:nvPr>
            <p:ph type="sldNum" sz="quarter" idx="12"/>
          </p:nvPr>
        </p:nvSpPr>
        <p:spPr/>
        <p:txBody>
          <a:bodyPr/>
          <a:lstStyle>
            <a:lvl1pPr>
              <a:defRPr/>
            </a:lvl1pPr>
          </a:lstStyle>
          <a:p>
            <a:pPr>
              <a:defRPr/>
            </a:pPr>
            <a:fld id="{80DA93EE-54CD-43CD-B019-BF16CB095CCB}" type="slidenum">
              <a:rPr lang="fr-FR" altLang="zh-CN"/>
              <a:pPr>
                <a:defRPr/>
              </a:pPr>
              <a:t>‹#›</a:t>
            </a:fld>
            <a:endParaRPr lang="fr-FR"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6" name="标题 1"/>
          <p:cNvSpPr>
            <a:spLocks noGrp="1"/>
          </p:cNvSpPr>
          <p:nvPr>
            <p:ph type="title"/>
          </p:nvPr>
        </p:nvSpPr>
        <p:spPr>
          <a:xfrm>
            <a:off x="722313" y="3357562"/>
            <a:ext cx="7772400" cy="1362075"/>
          </a:xfrm>
          <a:prstGeom prst="rect">
            <a:avLst/>
          </a:prstGeom>
        </p:spPr>
        <p:txBody>
          <a:bodyPr anchor="t"/>
          <a:lstStyle>
            <a:lvl1pPr algn="l">
              <a:defRPr sz="4000" b="1" cap="all">
                <a:latin typeface="黑体" pitchFamily="2" charset="-122"/>
                <a:ea typeface="黑体" pitchFamily="2" charset="-122"/>
              </a:defRPr>
            </a:lvl1pPr>
          </a:lstStyle>
          <a:p>
            <a:r>
              <a:rPr lang="zh-CN" altLang="en-US" smtClean="0"/>
              <a:t>单击此处编辑母版标题样式</a:t>
            </a:r>
            <a:endParaRPr lang="zh-CN" altLang="en-US" dirty="0"/>
          </a:p>
        </p:txBody>
      </p:sp>
      <p:sp>
        <p:nvSpPr>
          <p:cNvPr id="7" name="文本占位符 2"/>
          <p:cNvSpPr>
            <a:spLocks noGrp="1"/>
          </p:cNvSpPr>
          <p:nvPr>
            <p:ph type="body" idx="1"/>
          </p:nvPr>
        </p:nvSpPr>
        <p:spPr>
          <a:xfrm>
            <a:off x="722313" y="1643050"/>
            <a:ext cx="7772400" cy="1500187"/>
          </a:xfrm>
          <a:prstGeom prst="rect">
            <a:avLst/>
          </a:prstGeom>
        </p:spPr>
        <p:txBody>
          <a:bodyPr anchor="b"/>
          <a:lstStyle>
            <a:lvl1pPr marL="0" indent="0">
              <a:buNone/>
              <a:defRPr sz="2000">
                <a:solidFill>
                  <a:schemeClr val="tx1">
                    <a:tint val="75000"/>
                  </a:schemeClr>
                </a:solidFill>
                <a:latin typeface="黑体" pitchFamily="2" charset="-122"/>
                <a:ea typeface="黑体" pitchFamily="2" charset="-12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Espace réservé de la date 3"/>
          <p:cNvSpPr>
            <a:spLocks noGrp="1"/>
          </p:cNvSpPr>
          <p:nvPr>
            <p:ph type="dt" sz="half" idx="10"/>
          </p:nvPr>
        </p:nvSpPr>
        <p:spPr/>
        <p:txBody>
          <a:bodyPr/>
          <a:lstStyle>
            <a:lvl1pPr>
              <a:defRPr/>
            </a:lvl1pPr>
          </a:lstStyle>
          <a:p>
            <a:pPr>
              <a:defRPr/>
            </a:pPr>
            <a:fld id="{393837CF-AE71-420B-80C1-1C30671AEA78}" type="datetimeFigureOut">
              <a:rPr lang="fr-FR" altLang="zh-CN"/>
              <a:pPr>
                <a:defRPr/>
              </a:pPr>
              <a:t>22/04/2010</a:t>
            </a:fld>
            <a:endParaRPr lang="fr-FR" altLang="zh-CN"/>
          </a:p>
        </p:txBody>
      </p:sp>
      <p:sp>
        <p:nvSpPr>
          <p:cNvPr id="5" name="Espace réservé du pied de page 4"/>
          <p:cNvSpPr>
            <a:spLocks noGrp="1"/>
          </p:cNvSpPr>
          <p:nvPr>
            <p:ph type="ftr" sz="quarter" idx="11"/>
          </p:nvPr>
        </p:nvSpPr>
        <p:spPr/>
        <p:txBody>
          <a:bodyPr/>
          <a:lstStyle>
            <a:lvl1pPr>
              <a:defRPr/>
            </a:lvl1pPr>
          </a:lstStyle>
          <a:p>
            <a:pPr>
              <a:defRPr/>
            </a:pPr>
            <a:endParaRPr lang="zh-CN" altLang="zh-CN"/>
          </a:p>
        </p:txBody>
      </p:sp>
      <p:sp>
        <p:nvSpPr>
          <p:cNvPr id="8" name="Espace réservé du numéro de diapositive 5"/>
          <p:cNvSpPr>
            <a:spLocks noGrp="1"/>
          </p:cNvSpPr>
          <p:nvPr>
            <p:ph type="sldNum" sz="quarter" idx="12"/>
          </p:nvPr>
        </p:nvSpPr>
        <p:spPr/>
        <p:txBody>
          <a:bodyPr/>
          <a:lstStyle>
            <a:lvl1pPr>
              <a:defRPr/>
            </a:lvl1pPr>
          </a:lstStyle>
          <a:p>
            <a:pPr>
              <a:defRPr/>
            </a:pPr>
            <a:fld id="{09A47B61-49F6-4159-8F65-1148957B2F4D}" type="slidenum">
              <a:rPr lang="fr-FR" altLang="zh-CN"/>
              <a:pPr>
                <a:defRPr/>
              </a:pPr>
              <a:t>‹#›</a:t>
            </a:fld>
            <a:endParaRPr lang="fr-FR"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3CB04F8A-B5B0-42A4-873A-3BBEBBEB1D24}" type="datetimeFigureOut">
              <a:rPr lang="en-US" smtClean="0"/>
              <a:pPr/>
              <a:t>4/22/2010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xfrm>
            <a:off x="6827838" y="6535738"/>
            <a:ext cx="2133600" cy="476250"/>
          </a:xfrm>
        </p:spPr>
        <p:txBody>
          <a:bodyPr/>
          <a:lstStyle>
            <a:lvl1pPr>
              <a:defRPr/>
            </a:lvl1pPr>
          </a:lstStyle>
          <a:p>
            <a:fld id="{A57FA56F-0B73-49DB-A373-6AFAE88DEEE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443038"/>
            <a:ext cx="3808412" cy="4725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443038"/>
            <a:ext cx="3808413" cy="4725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9"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5"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4"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A23D404-090E-4130-A2E6-7AA2286AFA24}" type="datetimeFigureOut">
              <a:rPr lang="fr-FR" altLang="zh-CN" smtClean="0"/>
              <a:pPr>
                <a:defRPr/>
              </a:pPr>
              <a:t>22/04/2010</a:t>
            </a:fld>
            <a:endParaRPr lang="fr-FR"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204A7852-DF12-48DC-B353-91BB372D4512}" type="slidenum">
              <a:rPr lang="fr-FR" altLang="zh-CN" smtClean="0"/>
              <a:pPr>
                <a:defRPr/>
              </a:pPr>
              <a:t>‹#›</a:t>
            </a:fld>
            <a:endParaRPr lang="fr-FR" altLang="zh-CN"/>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04194" name="Rectangle 2"/>
          <p:cNvSpPr>
            <a:spLocks noGrp="1" noChangeArrowheads="1"/>
          </p:cNvSpPr>
          <p:nvPr>
            <p:ph type="title"/>
          </p:nvPr>
        </p:nvSpPr>
        <p:spPr bwMode="auto">
          <a:xfrm>
            <a:off x="684213" y="455613"/>
            <a:ext cx="7769225" cy="914400"/>
          </a:xfrm>
          <a:prstGeom prst="rect">
            <a:avLst/>
          </a:prstGeom>
          <a:noFill/>
          <a:ln w="9525">
            <a:noFill/>
            <a:miter lim="800000"/>
            <a:headEnd/>
            <a:tailEnd/>
          </a:ln>
          <a:effectLst>
            <a:outerShdw dist="17961" dir="2700000" algn="ctr" rotWithShape="0">
              <a:schemeClr val="bg2"/>
            </a:outerShdw>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4213" y="1443038"/>
            <a:ext cx="7769225" cy="4725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104196" name="Rectangle 4"/>
          <p:cNvSpPr>
            <a:spLocks noGrp="1" noChangeArrowheads="1"/>
          </p:cNvSpPr>
          <p:nvPr>
            <p:ph type="dt" sz="half" idx="2"/>
          </p:nvPr>
        </p:nvSpPr>
        <p:spPr bwMode="auto">
          <a:xfrm>
            <a:off x="457200" y="63246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3399"/>
                </a:solidFill>
                <a:latin typeface="Segoe Light" pitchFamily="34" charset="0"/>
                <a:ea typeface="+mn-ea"/>
              </a:defRPr>
            </a:lvl1pPr>
          </a:lstStyle>
          <a:p>
            <a:pPr>
              <a:defRPr/>
            </a:pPr>
            <a:fld id="{9A23D404-090E-4130-A2E6-7AA2286AFA24}" type="datetimeFigureOut">
              <a:rPr lang="fr-FR" altLang="zh-CN" smtClean="0"/>
              <a:pPr>
                <a:defRPr/>
              </a:pPr>
              <a:t>22/04/2010</a:t>
            </a:fld>
            <a:endParaRPr lang="fr-FR" altLang="zh-CN"/>
          </a:p>
        </p:txBody>
      </p:sp>
      <p:sp>
        <p:nvSpPr>
          <p:cNvPr id="4104197" name="Rectangle 5"/>
          <p:cNvSpPr>
            <a:spLocks noGrp="1" noChangeArrowheads="1"/>
          </p:cNvSpPr>
          <p:nvPr>
            <p:ph type="ftr" sz="quarter" idx="3"/>
          </p:nvPr>
        </p:nvSpPr>
        <p:spPr bwMode="auto">
          <a:xfrm>
            <a:off x="3124200" y="63246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99"/>
                </a:solidFill>
                <a:latin typeface="+mn-lt"/>
                <a:ea typeface="+mn-ea"/>
              </a:defRPr>
            </a:lvl1pPr>
          </a:lstStyle>
          <a:p>
            <a:pPr>
              <a:defRPr/>
            </a:pPr>
            <a:endParaRPr lang="zh-CN" altLang="zh-CN"/>
          </a:p>
        </p:txBody>
      </p:sp>
      <p:sp>
        <p:nvSpPr>
          <p:cNvPr id="4104198" name="Rectangle 6"/>
          <p:cNvSpPr>
            <a:spLocks noGrp="1" noChangeArrowheads="1"/>
          </p:cNvSpPr>
          <p:nvPr>
            <p:ph type="sldNum" sz="quarter" idx="4"/>
          </p:nvPr>
        </p:nvSpPr>
        <p:spPr bwMode="auto">
          <a:xfrm>
            <a:off x="6827838" y="65357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3399"/>
                </a:solidFill>
                <a:latin typeface="Segoe Light" pitchFamily="34" charset="0"/>
                <a:ea typeface="+mn-ea"/>
              </a:defRPr>
            </a:lvl1pPr>
          </a:lstStyle>
          <a:p>
            <a:pPr>
              <a:defRPr/>
            </a:pPr>
            <a:fld id="{204A7852-DF12-48DC-B353-91BB372D4512}" type="slidenum">
              <a:rPr lang="fr-FR" altLang="zh-CN" smtClean="0"/>
              <a:pPr>
                <a:defRPr/>
              </a:pPr>
              <a:t>‹#›</a:t>
            </a:fld>
            <a:endParaRPr lang="fr-FR" altLang="zh-CN"/>
          </a:p>
        </p:txBody>
      </p:sp>
      <p:pic>
        <p:nvPicPr>
          <p:cNvPr id="9" name="Picture 5" descr="MSREnglishLogo_Black"/>
          <p:cNvPicPr>
            <a:picLocks noChangeAspect="1" noChangeArrowheads="1"/>
          </p:cNvPicPr>
          <p:nvPr/>
        </p:nvPicPr>
        <p:blipFill>
          <a:blip r:embed="rId16" cstate="print"/>
          <a:srcRect/>
          <a:stretch>
            <a:fillRect/>
          </a:stretch>
        </p:blipFill>
        <p:spPr bwMode="auto">
          <a:xfrm>
            <a:off x="6917385" y="6209417"/>
            <a:ext cx="1641818" cy="459710"/>
          </a:xfrm>
          <a:prstGeom prst="rect">
            <a:avLst/>
          </a:prstGeom>
          <a:noFill/>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661" r:id="rId14"/>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600" b="1">
          <a:solidFill>
            <a:schemeClr val="tx2"/>
          </a:solidFill>
          <a:latin typeface="+mj-lt"/>
          <a:ea typeface="+mj-ea"/>
          <a:cs typeface="+mj-cs"/>
        </a:defRPr>
      </a:lvl1pPr>
      <a:lvl2pPr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2pPr>
      <a:lvl3pPr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3pPr>
      <a:lvl4pPr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4pPr>
      <a:lvl5pPr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5pPr>
      <a:lvl6pPr marL="457200"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6pPr>
      <a:lvl7pPr marL="914400"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7pPr>
      <a:lvl8pPr marL="1371600"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8pPr>
      <a:lvl9pPr marL="1828800" algn="l" rtl="0" eaLnBrk="1" fontAlgn="base" hangingPunct="1">
        <a:lnSpc>
          <a:spcPct val="85000"/>
        </a:lnSpc>
        <a:spcBef>
          <a:spcPct val="0"/>
        </a:spcBef>
        <a:spcAft>
          <a:spcPct val="0"/>
        </a:spcAft>
        <a:defRPr sz="3600" b="1">
          <a:solidFill>
            <a:schemeClr val="tx2"/>
          </a:solidFill>
          <a:latin typeface="Segoe" pitchFamily="34" charset="0"/>
          <a:ea typeface="宋体" pitchFamily="2" charset="-122"/>
        </a:defRPr>
      </a:lvl9pPr>
    </p:titleStyle>
    <p:bodyStyle>
      <a:lvl1pPr marL="342900" indent="-342900" algn="l" rtl="0" eaLnBrk="1" fontAlgn="base" hangingPunct="1">
        <a:spcBef>
          <a:spcPct val="20000"/>
        </a:spcBef>
        <a:spcAft>
          <a:spcPct val="0"/>
        </a:spcAft>
        <a:buClr>
          <a:srgbClr val="FF9900"/>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FF9900"/>
        </a:buClr>
        <a:buFont typeface="Segoe Light" pitchFamily="34" charset="0"/>
        <a:buChar char="̵"/>
        <a:defRPr sz="2400">
          <a:solidFill>
            <a:schemeClr val="tx1"/>
          </a:solidFill>
          <a:latin typeface="Segoe Light" pitchFamily="34" charset="0"/>
          <a:ea typeface="+mn-ea"/>
        </a:defRPr>
      </a:lvl2pPr>
      <a:lvl3pPr marL="1143000" indent="-228600" algn="l" rtl="0" eaLnBrk="1" fontAlgn="base" hangingPunct="1">
        <a:spcBef>
          <a:spcPct val="20000"/>
        </a:spcBef>
        <a:spcAft>
          <a:spcPct val="0"/>
        </a:spcAft>
        <a:buClr>
          <a:srgbClr val="FF9900"/>
        </a:buClr>
        <a:buChar char="•"/>
        <a:defRPr sz="2000">
          <a:solidFill>
            <a:schemeClr val="tx1"/>
          </a:solidFill>
          <a:latin typeface="Segoe Light" pitchFamily="34" charset="0"/>
          <a:ea typeface="+mn-ea"/>
        </a:defRPr>
      </a:lvl3pPr>
      <a:lvl4pPr marL="1600200" indent="-228600" algn="l" rtl="0" eaLnBrk="1" fontAlgn="base" hangingPunct="1">
        <a:spcBef>
          <a:spcPct val="20000"/>
        </a:spcBef>
        <a:spcAft>
          <a:spcPct val="0"/>
        </a:spcAft>
        <a:buClr>
          <a:srgbClr val="FF9900"/>
        </a:buClr>
        <a:buFont typeface="Arial" charset="0"/>
        <a:buChar char="̵"/>
        <a:defRPr sz="2000">
          <a:solidFill>
            <a:schemeClr val="tx1"/>
          </a:solidFill>
          <a:latin typeface="Segoe Light" pitchFamily="34" charset="0"/>
          <a:ea typeface="+mn-ea"/>
        </a:defRPr>
      </a:lvl4pPr>
      <a:lvl5pPr marL="2057400" indent="-228600" algn="l" rtl="0" eaLnBrk="1" fontAlgn="base" hangingPunct="1">
        <a:spcBef>
          <a:spcPct val="20000"/>
        </a:spcBef>
        <a:spcAft>
          <a:spcPct val="0"/>
        </a:spcAft>
        <a:buClr>
          <a:srgbClr val="FF9900"/>
        </a:buClr>
        <a:buChar char="•"/>
        <a:defRPr sz="1600">
          <a:solidFill>
            <a:schemeClr val="tx1"/>
          </a:solidFill>
          <a:latin typeface="Segoe Light" pitchFamily="34" charset="0"/>
          <a:ea typeface="+mn-ea"/>
        </a:defRPr>
      </a:lvl5pPr>
      <a:lvl6pPr marL="2514600" indent="-228600" algn="l" rtl="0" eaLnBrk="1" fontAlgn="base" hangingPunct="1">
        <a:spcBef>
          <a:spcPct val="20000"/>
        </a:spcBef>
        <a:spcAft>
          <a:spcPct val="0"/>
        </a:spcAft>
        <a:buClr>
          <a:srgbClr val="FF9900"/>
        </a:buClr>
        <a:buChar char="•"/>
        <a:defRPr sz="1600">
          <a:solidFill>
            <a:schemeClr val="tx1"/>
          </a:solidFill>
          <a:latin typeface="Segoe Light" pitchFamily="34" charset="0"/>
          <a:ea typeface="+mn-ea"/>
        </a:defRPr>
      </a:lvl6pPr>
      <a:lvl7pPr marL="2971800" indent="-228600" algn="l" rtl="0" eaLnBrk="1" fontAlgn="base" hangingPunct="1">
        <a:spcBef>
          <a:spcPct val="20000"/>
        </a:spcBef>
        <a:spcAft>
          <a:spcPct val="0"/>
        </a:spcAft>
        <a:buClr>
          <a:srgbClr val="FF9900"/>
        </a:buClr>
        <a:buChar char="•"/>
        <a:defRPr sz="1600">
          <a:solidFill>
            <a:schemeClr val="tx1"/>
          </a:solidFill>
          <a:latin typeface="Segoe Light" pitchFamily="34" charset="0"/>
          <a:ea typeface="+mn-ea"/>
        </a:defRPr>
      </a:lvl7pPr>
      <a:lvl8pPr marL="3429000" indent="-228600" algn="l" rtl="0" eaLnBrk="1" fontAlgn="base" hangingPunct="1">
        <a:spcBef>
          <a:spcPct val="20000"/>
        </a:spcBef>
        <a:spcAft>
          <a:spcPct val="0"/>
        </a:spcAft>
        <a:buClr>
          <a:srgbClr val="FF9900"/>
        </a:buClr>
        <a:buChar char="•"/>
        <a:defRPr sz="1600">
          <a:solidFill>
            <a:schemeClr val="tx1"/>
          </a:solidFill>
          <a:latin typeface="Segoe Light" pitchFamily="34" charset="0"/>
          <a:ea typeface="+mn-ea"/>
        </a:defRPr>
      </a:lvl8pPr>
      <a:lvl9pPr marL="3886200" indent="-228600" algn="l" rtl="0" eaLnBrk="1" fontAlgn="base" hangingPunct="1">
        <a:spcBef>
          <a:spcPct val="20000"/>
        </a:spcBef>
        <a:spcAft>
          <a:spcPct val="0"/>
        </a:spcAft>
        <a:buClr>
          <a:srgbClr val="FF9900"/>
        </a:buClr>
        <a:buChar char="•"/>
        <a:defRPr sz="1600">
          <a:solidFill>
            <a:schemeClr val="tx1"/>
          </a:solidFill>
          <a:latin typeface="Segoe Light" pitchFamily="34"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13" Type="http://schemas.microsoft.com/office/2007/relationships/diagramDrawing" Target="../diagrams/drawing3.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Colors" Target="../diagrams/colors3.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2.xml"/><Relationship Id="rId11" Type="http://schemas.openxmlformats.org/officeDocument/2006/relationships/diagramQuickStyle" Target="../diagrams/quickStyle3.xml"/><Relationship Id="rId5" Type="http://schemas.openxmlformats.org/officeDocument/2006/relationships/diagramQuickStyle" Target="../diagrams/quickStyle2.xml"/><Relationship Id="rId10" Type="http://schemas.openxmlformats.org/officeDocument/2006/relationships/diagramLayout" Target="../diagrams/layout3.xml"/><Relationship Id="rId4" Type="http://schemas.openxmlformats.org/officeDocument/2006/relationships/diagramLayout" Target="../diagrams/layout2.xml"/><Relationship Id="rId9" Type="http://schemas.openxmlformats.org/officeDocument/2006/relationships/diagramData" Target="../diagrams/data3.xml"/><Relationship Id="rId1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074" name="标题 1"/>
          <p:cNvSpPr>
            <a:spLocks noGrp="1"/>
          </p:cNvSpPr>
          <p:nvPr>
            <p:ph type="title"/>
          </p:nvPr>
        </p:nvSpPr>
        <p:spPr bwMode="auto">
          <a:noFill/>
          <a:ln>
            <a:miter lim="800000"/>
            <a:headEnd/>
            <a:tailEnd/>
          </a:ln>
        </p:spPr>
        <p:txBody>
          <a:bodyPr vert="horz" wrap="square" lIns="91440" tIns="45720" rIns="91440" bIns="45720" numCol="1" compatLnSpc="1">
            <a:prstTxWarp prst="textNoShape">
              <a:avLst/>
            </a:prstTxWarp>
            <a:normAutofit fontScale="90000"/>
          </a:bodyPr>
          <a:lstStyle/>
          <a:p>
            <a:r>
              <a:rPr lang="en-US" smtClean="0">
                <a:solidFill>
                  <a:schemeClr val="tx1"/>
                </a:solidFill>
              </a:rPr>
              <a:t>Efficient Lists Intersection by CPU-GPU</a:t>
            </a:r>
            <a:br>
              <a:rPr lang="en-US" smtClean="0">
                <a:solidFill>
                  <a:schemeClr val="tx1"/>
                </a:solidFill>
              </a:rPr>
            </a:br>
            <a:r>
              <a:rPr lang="en-US" smtClean="0">
                <a:solidFill>
                  <a:schemeClr val="tx1"/>
                </a:solidFill>
              </a:rPr>
              <a:t>Cooperative Computing</a:t>
            </a:r>
            <a:endParaRPr lang="zh-CN" altLang="en-US" dirty="0" smtClean="0">
              <a:solidFill>
                <a:schemeClr val="tx1"/>
              </a:solidFill>
            </a:endParaRPr>
          </a:p>
        </p:txBody>
      </p:sp>
      <p:sp>
        <p:nvSpPr>
          <p:cNvPr id="3075" name="文本占位符 2"/>
          <p:cNvSpPr>
            <a:spLocks noGrp="1"/>
          </p:cNvSpPr>
          <p:nvPr>
            <p:ph type="body" sz="quarter" idx="11"/>
          </p:nvPr>
        </p:nvSpPr>
        <p:spPr bwMode="auto">
          <a:xfrm>
            <a:off x="1571604" y="3929066"/>
            <a:ext cx="6715172" cy="1285884"/>
          </a:xfrm>
          <a:noFill/>
          <a:ln>
            <a:miter lim="800000"/>
            <a:headEnd/>
            <a:tailEnd/>
          </a:ln>
        </p:spPr>
        <p:txBody>
          <a:bodyPr vert="horz" wrap="square" lIns="91440" tIns="45720" rIns="91440" bIns="45720" numCol="1" anchor="t" anchorCtr="0" compatLnSpc="1">
            <a:prstTxWarp prst="textNoShape">
              <a:avLst/>
            </a:prstTxWarp>
            <a:normAutofit/>
          </a:bodyPr>
          <a:lstStyle/>
          <a:p>
            <a:pPr algn="r"/>
            <a:r>
              <a:rPr lang="en-US" sz="1500" dirty="0" smtClean="0">
                <a:solidFill>
                  <a:schemeClr val="tx1"/>
                </a:solidFill>
              </a:rPr>
              <a:t>Di Wu, Fan Zhang, </a:t>
            </a:r>
            <a:r>
              <a:rPr lang="en-US" sz="1500" dirty="0" err="1" smtClean="0">
                <a:solidFill>
                  <a:schemeClr val="tx1"/>
                </a:solidFill>
              </a:rPr>
              <a:t>Naiyong</a:t>
            </a:r>
            <a:r>
              <a:rPr lang="en-US" sz="1500" dirty="0" smtClean="0">
                <a:solidFill>
                  <a:schemeClr val="tx1"/>
                </a:solidFill>
              </a:rPr>
              <a:t> </a:t>
            </a:r>
            <a:r>
              <a:rPr lang="en-US" sz="1500" dirty="0" err="1" smtClean="0">
                <a:solidFill>
                  <a:schemeClr val="tx1"/>
                </a:solidFill>
              </a:rPr>
              <a:t>Ao</a:t>
            </a:r>
            <a:r>
              <a:rPr lang="en-US" sz="1500" dirty="0" smtClean="0">
                <a:solidFill>
                  <a:schemeClr val="tx1"/>
                </a:solidFill>
              </a:rPr>
              <a:t>, Gang Wang, </a:t>
            </a:r>
            <a:r>
              <a:rPr lang="en-US" sz="1500" dirty="0" err="1" smtClean="0">
                <a:solidFill>
                  <a:schemeClr val="tx1"/>
                </a:solidFill>
              </a:rPr>
              <a:t>Xiaoguang</a:t>
            </a:r>
            <a:r>
              <a:rPr lang="en-US" sz="1500" dirty="0" smtClean="0">
                <a:solidFill>
                  <a:schemeClr val="tx1"/>
                </a:solidFill>
              </a:rPr>
              <a:t> Liu, Jing Liu</a:t>
            </a:r>
          </a:p>
          <a:p>
            <a:pPr algn="r"/>
            <a:r>
              <a:rPr lang="en-US" sz="2000" dirty="0" err="1" smtClean="0">
                <a:solidFill>
                  <a:schemeClr val="tx1"/>
                </a:solidFill>
              </a:rPr>
              <a:t>Nankai</a:t>
            </a:r>
            <a:r>
              <a:rPr lang="en-US" sz="2000" dirty="0" smtClean="0">
                <a:solidFill>
                  <a:schemeClr val="tx1"/>
                </a:solidFill>
              </a:rPr>
              <a:t>-Baidu Joint Lab, </a:t>
            </a:r>
            <a:r>
              <a:rPr lang="en-US" sz="2000" dirty="0" err="1" smtClean="0">
                <a:solidFill>
                  <a:schemeClr val="tx1"/>
                </a:solidFill>
              </a:rPr>
              <a:t>Nankai</a:t>
            </a:r>
            <a:r>
              <a:rPr lang="en-US" sz="2000" dirty="0" smtClean="0">
                <a:solidFill>
                  <a:schemeClr val="tx1"/>
                </a:solidFill>
              </a:rPr>
              <a:t> University</a:t>
            </a:r>
          </a:p>
          <a:p>
            <a:endParaRPr lang="en-US" sz="2400" dirty="0" smtClean="0">
              <a:solidFill>
                <a:schemeClr val="tx1"/>
              </a:solidFill>
            </a:endParaRPr>
          </a:p>
          <a:p>
            <a:endParaRPr lang="en-US" sz="2400" dirty="0" smtClean="0">
              <a:solidFill>
                <a:schemeClr val="tx1"/>
              </a:solidFill>
            </a:endParaRPr>
          </a:p>
          <a:p>
            <a:endParaRPr lang="zh-CN" alt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Cooperative Model</a:t>
            </a:r>
            <a:endParaRPr lang="en-US" dirty="0"/>
          </a:p>
        </p:txBody>
      </p:sp>
      <p:sp>
        <p:nvSpPr>
          <p:cNvPr id="3" name="Content Placeholder 2"/>
          <p:cNvSpPr>
            <a:spLocks noGrp="1"/>
          </p:cNvSpPr>
          <p:nvPr>
            <p:ph idx="1"/>
          </p:nvPr>
        </p:nvSpPr>
        <p:spPr/>
        <p:txBody>
          <a:bodyPr/>
          <a:lstStyle/>
          <a:p>
            <a:r>
              <a:rPr lang="en-US" dirty="0" smtClean="0"/>
              <a:t>In practice, the load of a web search engine is changing every time</a:t>
            </a:r>
          </a:p>
          <a:p>
            <a:r>
              <a:rPr lang="en-US" dirty="0" smtClean="0"/>
              <a:t>The system throughput and response time could be impacted seriously when system load fluctuates violently.</a:t>
            </a:r>
          </a:p>
          <a:p>
            <a:r>
              <a:rPr lang="en-US" dirty="0" smtClean="0"/>
              <a:t>Traditional asynchronous mode </a:t>
            </a:r>
          </a:p>
          <a:p>
            <a:pPr lvl="1"/>
            <a:r>
              <a:rPr lang="en-US" dirty="0" smtClean="0"/>
              <a:t>Newly arriving query is serviced by an independent thread</a:t>
            </a:r>
          </a:p>
          <a:p>
            <a:pPr lvl="1"/>
            <a:r>
              <a:rPr lang="en-US" dirty="0" smtClean="0"/>
              <a:t>Some queries will be blocked by previous queries under heavy load</a:t>
            </a:r>
          </a:p>
          <a:p>
            <a:r>
              <a:rPr lang="en-US" dirty="0" smtClean="0">
                <a:solidFill>
                  <a:srgbClr val="FF0000"/>
                </a:solidFill>
              </a:rPr>
              <a:t>CPU-GPU cooperative model</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500"/>
                                        <p:tgtEl>
                                          <p:spTgt spid="3">
                                            <p:txEl>
                                              <p:pRg st="3" end="3"/>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ox(in)">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mode</a:t>
            </a:r>
            <a:endParaRPr lang="en-US" dirty="0"/>
          </a:p>
        </p:txBody>
      </p:sp>
      <p:sp>
        <p:nvSpPr>
          <p:cNvPr id="3" name="Content Placeholder 2"/>
          <p:cNvSpPr>
            <a:spLocks noGrp="1"/>
          </p:cNvSpPr>
          <p:nvPr>
            <p:ph idx="1"/>
          </p:nvPr>
        </p:nvSpPr>
        <p:spPr/>
        <p:txBody>
          <a:bodyPr/>
          <a:lstStyle/>
          <a:p>
            <a:r>
              <a:rPr lang="en-US" dirty="0" smtClean="0"/>
              <a:t>Under light load, system works in asynchronous mode</a:t>
            </a:r>
          </a:p>
          <a:p>
            <a:pPr lvl="1"/>
            <a:r>
              <a:rPr lang="en-US" dirty="0" smtClean="0"/>
              <a:t>Every newly arriving query will be processed immediately</a:t>
            </a:r>
          </a:p>
          <a:p>
            <a:r>
              <a:rPr lang="en-US" dirty="0" smtClean="0"/>
              <a:t>Before processing the query, we determine the query should be processed in which processor - CPU or GPU</a:t>
            </a:r>
          </a:p>
          <a:p>
            <a:pPr lvl="1"/>
            <a:r>
              <a:rPr lang="en-US" dirty="0" smtClean="0"/>
              <a:t>Trade off: Long lists or short lists</a:t>
            </a:r>
          </a:p>
          <a:p>
            <a:pPr lvl="1"/>
            <a:r>
              <a:rPr lang="en-US" dirty="0" smtClean="0"/>
              <a:t>Trade off: GPU kernel time and transferring time between CPU and GPU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Synchronous mode</a:t>
            </a:r>
            <a:endParaRPr lang="en-US" dirty="0"/>
          </a:p>
        </p:txBody>
      </p:sp>
      <p:sp>
        <p:nvSpPr>
          <p:cNvPr id="3" name="Content Placeholder 2"/>
          <p:cNvSpPr>
            <a:spLocks noGrp="1"/>
          </p:cNvSpPr>
          <p:nvPr>
            <p:ph idx="1"/>
          </p:nvPr>
        </p:nvSpPr>
        <p:spPr/>
        <p:txBody>
          <a:bodyPr/>
          <a:lstStyle/>
          <a:p>
            <a:r>
              <a:rPr lang="en-US" dirty="0" smtClean="0"/>
              <a:t>Under heavy load, the system works in synchronous mode, queries are grouped in batches and processed by GPU</a:t>
            </a:r>
          </a:p>
          <a:p>
            <a:pPr lvl="1"/>
            <a:r>
              <a:rPr lang="en-US" dirty="0" smtClean="0"/>
              <a:t>Firstly, Queries are blocked at CPU end and sent to GPU by group</a:t>
            </a:r>
          </a:p>
          <a:p>
            <a:pPr lvl="1"/>
            <a:r>
              <a:rPr lang="en-US" dirty="0" smtClean="0"/>
              <a:t>Group size is decided according to the query load and response time limitation</a:t>
            </a:r>
          </a:p>
          <a:p>
            <a:r>
              <a:rPr lang="en-US" dirty="0" smtClean="0"/>
              <a:t>Problem</a:t>
            </a:r>
          </a:p>
          <a:p>
            <a:pPr lvl="1"/>
            <a:r>
              <a:rPr lang="en-US" dirty="0" smtClean="0"/>
              <a:t>How to design an efficient GPU batching algorithm? </a:t>
            </a:r>
          </a:p>
          <a:p>
            <a:pPr lvl="1"/>
            <a:r>
              <a:rPr lang="en-US" dirty="0" smtClean="0"/>
              <a:t>Tradeoff between </a:t>
            </a:r>
            <a:r>
              <a:rPr lang="en-US" i="1" dirty="0" smtClean="0">
                <a:solidFill>
                  <a:srgbClr val="FF0000"/>
                </a:solidFill>
              </a:rPr>
              <a:t>throughout</a:t>
            </a:r>
            <a:r>
              <a:rPr lang="en-US" dirty="0" smtClean="0"/>
              <a:t> and </a:t>
            </a:r>
            <a:r>
              <a:rPr lang="en-US" i="1" dirty="0" smtClean="0">
                <a:solidFill>
                  <a:srgbClr val="FF0000"/>
                </a:solidFill>
              </a:rPr>
              <a:t>response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latin typeface="Times New Roman" pitchFamily="18" charset="0"/>
                <a:ea typeface="+mn-ea"/>
                <a:cs typeface="Times New Roman" pitchFamily="18" charset="0"/>
              </a:rPr>
              <a:t>Introduction</a:t>
            </a:r>
          </a:p>
          <a:p>
            <a:r>
              <a:rPr lang="en-US" altLang="zh-CN" dirty="0" smtClean="0">
                <a:latin typeface="Times New Roman" pitchFamily="18" charset="0"/>
                <a:ea typeface="+mn-ea"/>
                <a:cs typeface="Times New Roman" pitchFamily="18" charset="0"/>
              </a:rPr>
              <a:t>Cooperative Model</a:t>
            </a:r>
          </a:p>
          <a:p>
            <a:r>
              <a:rPr lang="en-US" altLang="zh-CN" dirty="0" smtClean="0">
                <a:solidFill>
                  <a:srgbClr val="FF0000"/>
                </a:solidFill>
                <a:latin typeface="Times New Roman" pitchFamily="18" charset="0"/>
                <a:ea typeface="+mn-ea"/>
                <a:cs typeface="Times New Roman" pitchFamily="18" charset="0"/>
              </a:rPr>
              <a:t>GPU Batching Algorithm</a:t>
            </a:r>
          </a:p>
          <a:p>
            <a:r>
              <a:rPr lang="en-US" altLang="zh-CN" dirty="0" smtClean="0">
                <a:latin typeface="Times New Roman" pitchFamily="18" charset="0"/>
                <a:ea typeface="+mn-ea"/>
                <a:cs typeface="Times New Roman" pitchFamily="18" charset="0"/>
              </a:rPr>
              <a:t>Experimental results</a:t>
            </a:r>
          </a:p>
          <a:p>
            <a:r>
              <a:rPr lang="en-US" altLang="zh-CN" dirty="0" smtClean="0">
                <a:latin typeface="Times New Roman" pitchFamily="18" charset="0"/>
                <a:ea typeface="+mn-ea"/>
                <a:cs typeface="Times New Roman" pitchFamily="18" charset="0"/>
              </a:rPr>
              <a:t>Related Work</a:t>
            </a:r>
          </a:p>
          <a:p>
            <a:r>
              <a:rPr lang="en-US" altLang="zh-CN" dirty="0" smtClean="0">
                <a:latin typeface="Times New Roman" pitchFamily="18" charset="0"/>
                <a:ea typeface="+mn-ea"/>
                <a:cs typeface="Times New Roman" pitchFamily="18" charset="0"/>
              </a:rPr>
              <a:t>Conclusion</a:t>
            </a:r>
          </a:p>
          <a:p>
            <a:endParaRPr lang="en-US" dirty="0"/>
          </a:p>
        </p:txBody>
      </p:sp>
      <p:sp>
        <p:nvSpPr>
          <p:cNvPr id="3" name="Title 2"/>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GPU Intersection algorithm</a:t>
            </a:r>
            <a:endParaRPr lang="en-US" dirty="0"/>
          </a:p>
        </p:txBody>
      </p:sp>
      <p:sp>
        <p:nvSpPr>
          <p:cNvPr id="3" name="Content Placeholder 2"/>
          <p:cNvSpPr>
            <a:spLocks noGrp="1"/>
          </p:cNvSpPr>
          <p:nvPr>
            <p:ph idx="1"/>
          </p:nvPr>
        </p:nvSpPr>
        <p:spPr/>
        <p:txBody>
          <a:bodyPr/>
          <a:lstStyle/>
          <a:p>
            <a:r>
              <a:rPr lang="en-US" dirty="0" smtClean="0"/>
              <a:t>The basic idea for intersecting two lists intersection on GPU is </a:t>
            </a:r>
            <a:r>
              <a:rPr lang="en-US" i="1" dirty="0" smtClean="0"/>
              <a:t>parallel binary search</a:t>
            </a:r>
            <a:r>
              <a:rPr lang="en-US" dirty="0" smtClean="0"/>
              <a:t>	</a:t>
            </a:r>
          </a:p>
          <a:p>
            <a:pPr lvl="1"/>
            <a:r>
              <a:rPr lang="en-US" dirty="0" smtClean="0"/>
              <a:t>Assign each element of </a:t>
            </a:r>
            <a:r>
              <a:rPr lang="en-US" i="1" dirty="0" smtClean="0"/>
              <a:t>list</a:t>
            </a:r>
            <a:r>
              <a:rPr lang="en-US" i="1" baseline="-25000" dirty="0" smtClean="0"/>
              <a:t>1</a:t>
            </a:r>
            <a:r>
              <a:rPr lang="en-US" dirty="0" smtClean="0"/>
              <a:t> to a GPU thread</a:t>
            </a:r>
          </a:p>
          <a:p>
            <a:pPr lvl="1"/>
            <a:r>
              <a:rPr lang="en-US" dirty="0" smtClean="0"/>
              <a:t>Do binary search in the </a:t>
            </a:r>
            <a:r>
              <a:rPr lang="en-US" i="1" dirty="0" smtClean="0"/>
              <a:t>list</a:t>
            </a:r>
            <a:r>
              <a:rPr lang="en-US" i="1" baseline="-25000" dirty="0" smtClean="0"/>
              <a:t>2 </a:t>
            </a:r>
            <a:r>
              <a:rPr lang="en-US" dirty="0" smtClean="0"/>
              <a:t>to check whether the element is in </a:t>
            </a:r>
            <a:r>
              <a:rPr lang="en-US" i="1" dirty="0" smtClean="0"/>
              <a:t>list</a:t>
            </a:r>
            <a:r>
              <a:rPr lang="en-US" i="1" baseline="-25000" dirty="0" smtClean="0"/>
              <a:t>2 </a:t>
            </a:r>
          </a:p>
          <a:p>
            <a:pPr lvl="1"/>
            <a:r>
              <a:rPr lang="en-US" dirty="0" smtClean="0"/>
              <a:t>Use </a:t>
            </a:r>
            <a:r>
              <a:rPr lang="en-US" i="1" dirty="0" smtClean="0"/>
              <a:t>scan</a:t>
            </a:r>
            <a:r>
              <a:rPr lang="en-US" dirty="0" smtClean="0"/>
              <a:t> and </a:t>
            </a:r>
            <a:r>
              <a:rPr lang="en-US" i="1" dirty="0" smtClean="0"/>
              <a:t>compact</a:t>
            </a:r>
            <a:r>
              <a:rPr lang="en-US" dirty="0" smtClean="0"/>
              <a:t> operation to generate the final result</a:t>
            </a:r>
            <a:endParaRPr lang="en-US" baseline="-25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GPU Intersection algorithm(cont.)</a:t>
            </a:r>
            <a:endParaRPr lang="en-US" sz="3500" dirty="0"/>
          </a:p>
        </p:txBody>
      </p:sp>
      <p:graphicFrame>
        <p:nvGraphicFramePr>
          <p:cNvPr id="5" name="Table 4"/>
          <p:cNvGraphicFramePr>
            <a:graphicFrameLocks noGrp="1"/>
          </p:cNvGraphicFramePr>
          <p:nvPr/>
        </p:nvGraphicFramePr>
        <p:xfrm>
          <a:off x="1857356" y="3000372"/>
          <a:ext cx="5715040" cy="368623"/>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571504"/>
                <a:gridCol w="571504"/>
                <a:gridCol w="571504"/>
                <a:gridCol w="571504"/>
                <a:gridCol w="571504"/>
                <a:gridCol w="571504"/>
                <a:gridCol w="571504"/>
                <a:gridCol w="571504"/>
                <a:gridCol w="571504"/>
                <a:gridCol w="571504"/>
              </a:tblGrid>
              <a:tr h="368623">
                <a:tc>
                  <a:txBody>
                    <a:bodyPr/>
                    <a:lstStyle/>
                    <a:p>
                      <a:pPr algn="ctr"/>
                      <a:r>
                        <a:rPr lang="en-US" b="0" dirty="0" smtClean="0">
                          <a:solidFill>
                            <a:sysClr val="windowText" lastClr="000000"/>
                          </a:solidFill>
                        </a:rPr>
                        <a:t>10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20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30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48</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55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57</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65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80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928662" y="3000372"/>
            <a:ext cx="543739"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list</a:t>
            </a:r>
            <a:r>
              <a:rPr lang="en-US" i="1" baseline="-25000" dirty="0" smtClean="0">
                <a:latin typeface="Times New Roman" pitchFamily="18" charset="0"/>
                <a:cs typeface="Times New Roman" pitchFamily="18" charset="0"/>
              </a:rPr>
              <a:t>1</a:t>
            </a:r>
            <a:endParaRPr lang="en-US" i="1" baseline="-25000" dirty="0">
              <a:latin typeface="Times New Roman" pitchFamily="18" charset="0"/>
              <a:cs typeface="Times New Roman" pitchFamily="18" charset="0"/>
            </a:endParaRPr>
          </a:p>
        </p:txBody>
      </p:sp>
      <p:sp>
        <p:nvSpPr>
          <p:cNvPr id="8" name="TextBox 7"/>
          <p:cNvSpPr txBox="1"/>
          <p:nvPr/>
        </p:nvSpPr>
        <p:spPr>
          <a:xfrm>
            <a:off x="928662" y="1714488"/>
            <a:ext cx="543739"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list</a:t>
            </a:r>
            <a:r>
              <a:rPr lang="en-US" i="1" baseline="-25000" dirty="0" smtClean="0">
                <a:latin typeface="Times New Roman" pitchFamily="18" charset="0"/>
                <a:cs typeface="Times New Roman" pitchFamily="18" charset="0"/>
              </a:rPr>
              <a:t>2</a:t>
            </a:r>
            <a:endParaRPr lang="en-US" i="1" baseline="-25000" dirty="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1714480" y="1714488"/>
          <a:ext cx="6643736" cy="37084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547937"/>
                <a:gridCol w="547937"/>
                <a:gridCol w="547937"/>
                <a:gridCol w="547937"/>
                <a:gridCol w="547937"/>
                <a:gridCol w="547937"/>
                <a:gridCol w="547937"/>
                <a:gridCol w="547937"/>
                <a:gridCol w="547937"/>
                <a:gridCol w="547937"/>
                <a:gridCol w="547937"/>
                <a:gridCol w="616429"/>
              </a:tblGrid>
              <a:tr h="370840">
                <a:tc>
                  <a:txBody>
                    <a:bodyPr/>
                    <a:lstStyle/>
                    <a:p>
                      <a:pPr algn="ctr"/>
                      <a:r>
                        <a:rPr lang="en-US" sz="1800" b="0" dirty="0" smtClean="0">
                          <a:ln>
                            <a:noFill/>
                          </a:ln>
                          <a:solidFill>
                            <a:schemeClr val="tx1"/>
                          </a:solidFill>
                        </a:rPr>
                        <a:t>8</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20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30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44</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45</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50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54</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55</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60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65</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70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0" dirty="0" smtClean="0">
                          <a:ln>
                            <a:noFill/>
                          </a:ln>
                          <a:solidFill>
                            <a:schemeClr val="tx1"/>
                          </a:solidFill>
                        </a:rPr>
                        <a:t>80</a:t>
                      </a:r>
                      <a:endParaRPr lang="en-US" sz="1800"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nvGraphicFramePr>
        <p:xfrm>
          <a:off x="1857356" y="3714752"/>
          <a:ext cx="5715040" cy="368623"/>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571504"/>
                <a:gridCol w="571504"/>
                <a:gridCol w="571504"/>
                <a:gridCol w="571504"/>
                <a:gridCol w="571504"/>
                <a:gridCol w="571504"/>
                <a:gridCol w="571504"/>
                <a:gridCol w="571504"/>
                <a:gridCol w="571504"/>
                <a:gridCol w="571504"/>
              </a:tblGrid>
              <a:tr h="368623">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Box 9"/>
          <p:cNvSpPr txBox="1"/>
          <p:nvPr/>
        </p:nvSpPr>
        <p:spPr>
          <a:xfrm>
            <a:off x="785786" y="3714752"/>
            <a:ext cx="1063112"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0-1 array</a:t>
            </a:r>
            <a:endParaRPr lang="en-US" i="1" baseline="-25000" dirty="0">
              <a:latin typeface="Times New Roman" pitchFamily="18" charset="0"/>
              <a:cs typeface="Times New Roman" pitchFamily="18" charset="0"/>
            </a:endParaRPr>
          </a:p>
        </p:txBody>
      </p:sp>
      <p:grpSp>
        <p:nvGrpSpPr>
          <p:cNvPr id="26" name="Group 25"/>
          <p:cNvGrpSpPr/>
          <p:nvPr/>
        </p:nvGrpSpPr>
        <p:grpSpPr>
          <a:xfrm>
            <a:off x="2571736" y="2071678"/>
            <a:ext cx="5572164" cy="928694"/>
            <a:chOff x="2214546" y="2571744"/>
            <a:chExt cx="5572164" cy="928694"/>
          </a:xfrm>
        </p:grpSpPr>
        <p:sp>
          <p:nvSpPr>
            <p:cNvPr id="11" name="TextBox 10"/>
            <p:cNvSpPr txBox="1"/>
            <p:nvPr/>
          </p:nvSpPr>
          <p:spPr>
            <a:xfrm>
              <a:off x="3428992" y="2857496"/>
              <a:ext cx="1857388" cy="369332"/>
            </a:xfrm>
            <a:prstGeom prst="rect">
              <a:avLst/>
            </a:prstGeom>
            <a:noFill/>
          </p:spPr>
          <p:txBody>
            <a:bodyPr wrap="square" rtlCol="0">
              <a:spAutoFit/>
            </a:bodyPr>
            <a:lstStyle/>
            <a:p>
              <a:r>
                <a:rPr lang="en-US" b="1" i="1" dirty="0" smtClean="0">
                  <a:solidFill>
                    <a:srgbClr val="FF0000"/>
                  </a:solidFill>
                  <a:latin typeface="Times New Roman" pitchFamily="18" charset="0"/>
                  <a:cs typeface="Times New Roman" pitchFamily="18" charset="0"/>
                </a:rPr>
                <a:t>Binary Search</a:t>
              </a:r>
              <a:endParaRPr lang="en-US" b="1" i="1" baseline="-25000" dirty="0">
                <a:solidFill>
                  <a:srgbClr val="FF0000"/>
                </a:solidFill>
                <a:latin typeface="Times New Roman" pitchFamily="18" charset="0"/>
                <a:cs typeface="Times New Roman" pitchFamily="18" charset="0"/>
              </a:endParaRPr>
            </a:p>
          </p:txBody>
        </p:sp>
        <p:cxnSp>
          <p:nvCxnSpPr>
            <p:cNvPr id="13" name="Straight Arrow Connector 12"/>
            <p:cNvCxnSpPr/>
            <p:nvPr/>
          </p:nvCxnSpPr>
          <p:spPr bwMode="auto">
            <a:xfrm rot="16200000" flipV="1">
              <a:off x="1821637" y="2964653"/>
              <a:ext cx="928694" cy="1428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Straight Arrow Connector 14"/>
            <p:cNvCxnSpPr/>
            <p:nvPr/>
          </p:nvCxnSpPr>
          <p:spPr bwMode="auto">
            <a:xfrm rot="16200000" flipV="1">
              <a:off x="2357422" y="2928934"/>
              <a:ext cx="928694" cy="2143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rot="16200000" flipV="1">
              <a:off x="3500430" y="2928934"/>
              <a:ext cx="928694" cy="2143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rot="5400000" flipH="1" flipV="1">
              <a:off x="4893471" y="2964653"/>
              <a:ext cx="928694" cy="1428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rot="5400000" flipH="1" flipV="1">
              <a:off x="6000760" y="2928934"/>
              <a:ext cx="928694" cy="2143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rot="5400000" flipH="1" flipV="1">
              <a:off x="6929454" y="2643182"/>
              <a:ext cx="928694" cy="78581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aphicFrame>
        <p:nvGraphicFramePr>
          <p:cNvPr id="27" name="Table 26"/>
          <p:cNvGraphicFramePr>
            <a:graphicFrameLocks noGrp="1"/>
          </p:cNvGraphicFramePr>
          <p:nvPr/>
        </p:nvGraphicFramePr>
        <p:xfrm>
          <a:off x="1857356" y="4429132"/>
          <a:ext cx="5715040" cy="368623"/>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571504"/>
                <a:gridCol w="571504"/>
                <a:gridCol w="571504"/>
                <a:gridCol w="571504"/>
                <a:gridCol w="571504"/>
                <a:gridCol w="571504"/>
                <a:gridCol w="571504"/>
                <a:gridCol w="571504"/>
                <a:gridCol w="571504"/>
                <a:gridCol w="571504"/>
              </a:tblGrid>
              <a:tr h="368623">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1</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2</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2</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3</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3</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8" name="TextBox 27"/>
          <p:cNvSpPr txBox="1"/>
          <p:nvPr/>
        </p:nvSpPr>
        <p:spPr>
          <a:xfrm>
            <a:off x="500034" y="4429132"/>
            <a:ext cx="1422184"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parallel scan</a:t>
            </a:r>
            <a:endParaRPr lang="en-US" i="1" baseline="-25000" dirty="0">
              <a:latin typeface="Times New Roman" pitchFamily="18" charset="0"/>
              <a:cs typeface="Times New Roman" pitchFamily="18" charset="0"/>
            </a:endParaRPr>
          </a:p>
        </p:txBody>
      </p:sp>
      <p:sp>
        <p:nvSpPr>
          <p:cNvPr id="29" name="Down Arrow 28"/>
          <p:cNvSpPr/>
          <p:nvPr/>
        </p:nvSpPr>
        <p:spPr bwMode="auto">
          <a:xfrm>
            <a:off x="4357686" y="4214818"/>
            <a:ext cx="285752" cy="142876"/>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graphicFrame>
        <p:nvGraphicFramePr>
          <p:cNvPr id="30" name="Table 29"/>
          <p:cNvGraphicFramePr>
            <a:graphicFrameLocks noGrp="1"/>
          </p:cNvGraphicFramePr>
          <p:nvPr/>
        </p:nvGraphicFramePr>
        <p:xfrm>
          <a:off x="1857356" y="5429264"/>
          <a:ext cx="5715040" cy="36576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571504"/>
                <a:gridCol w="571504"/>
                <a:gridCol w="571504"/>
                <a:gridCol w="571504"/>
                <a:gridCol w="571504"/>
                <a:gridCol w="571504"/>
                <a:gridCol w="571504"/>
                <a:gridCol w="571504"/>
                <a:gridCol w="571504"/>
                <a:gridCol w="571504"/>
              </a:tblGrid>
              <a:tr h="225747">
                <a:tc>
                  <a:txBody>
                    <a:bodyPr/>
                    <a:lstStyle/>
                    <a:p>
                      <a:pPr algn="ctr"/>
                      <a:r>
                        <a:rPr lang="en-US" b="0" dirty="0" smtClean="0">
                          <a:solidFill>
                            <a:sysClr val="windowText" lastClr="000000"/>
                          </a:solidFill>
                        </a:rPr>
                        <a:t>20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30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45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55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65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80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ysClr val="windowText" lastClr="000000"/>
                          </a:solidFill>
                        </a:rPr>
                        <a:t>0</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1" name="TextBox 30"/>
          <p:cNvSpPr txBox="1"/>
          <p:nvPr/>
        </p:nvSpPr>
        <p:spPr>
          <a:xfrm>
            <a:off x="785786" y="5429264"/>
            <a:ext cx="701859"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result</a:t>
            </a:r>
            <a:endParaRPr lang="en-US" i="1" baseline="-25000" dirty="0">
              <a:latin typeface="Times New Roman" pitchFamily="18" charset="0"/>
              <a:cs typeface="Times New Roman" pitchFamily="18" charset="0"/>
            </a:endParaRPr>
          </a:p>
        </p:txBody>
      </p:sp>
      <p:cxnSp>
        <p:nvCxnSpPr>
          <p:cNvPr id="33" name="Straight Arrow Connector 32"/>
          <p:cNvCxnSpPr/>
          <p:nvPr/>
        </p:nvCxnSpPr>
        <p:spPr bwMode="auto">
          <a:xfrm rot="5400000">
            <a:off x="2107389" y="4822041"/>
            <a:ext cx="642942" cy="5715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6" name="Straight Arrow Connector 35"/>
          <p:cNvCxnSpPr/>
          <p:nvPr/>
        </p:nvCxnSpPr>
        <p:spPr bwMode="auto">
          <a:xfrm rot="5400000">
            <a:off x="2678893" y="4822041"/>
            <a:ext cx="642942" cy="5715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 name="Straight Arrow Connector 38"/>
          <p:cNvCxnSpPr/>
          <p:nvPr/>
        </p:nvCxnSpPr>
        <p:spPr bwMode="auto">
          <a:xfrm rot="10800000" flipV="1">
            <a:off x="3286116" y="4786322"/>
            <a:ext cx="1143008" cy="6429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2" name="Straight Arrow Connector 41"/>
          <p:cNvCxnSpPr/>
          <p:nvPr/>
        </p:nvCxnSpPr>
        <p:spPr bwMode="auto">
          <a:xfrm rot="10800000" flipV="1">
            <a:off x="3857620" y="4786322"/>
            <a:ext cx="1785950" cy="6429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 name="Straight Arrow Connector 43"/>
          <p:cNvCxnSpPr/>
          <p:nvPr/>
        </p:nvCxnSpPr>
        <p:spPr bwMode="auto">
          <a:xfrm rot="10800000" flipV="1">
            <a:off x="4429124" y="4786322"/>
            <a:ext cx="2357454" cy="6429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p:cNvCxnSpPr/>
          <p:nvPr/>
        </p:nvCxnSpPr>
        <p:spPr bwMode="auto">
          <a:xfrm rot="10800000" flipV="1">
            <a:off x="5000628" y="4786322"/>
            <a:ext cx="2357454" cy="6429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 name="TextBox 46"/>
          <p:cNvSpPr txBox="1"/>
          <p:nvPr/>
        </p:nvSpPr>
        <p:spPr>
          <a:xfrm>
            <a:off x="4071934" y="4917056"/>
            <a:ext cx="1857388" cy="369332"/>
          </a:xfrm>
          <a:prstGeom prst="rect">
            <a:avLst/>
          </a:prstGeom>
          <a:noFill/>
        </p:spPr>
        <p:txBody>
          <a:bodyPr wrap="square" rtlCol="0">
            <a:spAutoFit/>
          </a:bodyPr>
          <a:lstStyle/>
          <a:p>
            <a:r>
              <a:rPr lang="en-US" b="1" i="1" dirty="0" smtClean="0">
                <a:solidFill>
                  <a:srgbClr val="FF0000"/>
                </a:solidFill>
                <a:latin typeface="Times New Roman" pitchFamily="18" charset="0"/>
                <a:cs typeface="Times New Roman" pitchFamily="18" charset="0"/>
              </a:rPr>
              <a:t>Compact</a:t>
            </a:r>
            <a:endParaRPr lang="en-US" b="1" i="1" baseline="-25000" dirty="0">
              <a:solidFill>
                <a:srgbClr val="FF0000"/>
              </a:solidFill>
              <a:latin typeface="Times New Roman" pitchFamily="18" charset="0"/>
              <a:cs typeface="Times New Roman" pitchFamily="18" charset="0"/>
            </a:endParaRPr>
          </a:p>
        </p:txBody>
      </p:sp>
      <p:grpSp>
        <p:nvGrpSpPr>
          <p:cNvPr id="55" name="Group 54"/>
          <p:cNvGrpSpPr/>
          <p:nvPr/>
        </p:nvGrpSpPr>
        <p:grpSpPr>
          <a:xfrm>
            <a:off x="2395407" y="2730303"/>
            <a:ext cx="5335548" cy="2214578"/>
            <a:chOff x="2357422" y="2786058"/>
            <a:chExt cx="5335548" cy="2214578"/>
          </a:xfrm>
        </p:grpSpPr>
        <p:sp>
          <p:nvSpPr>
            <p:cNvPr id="49" name="Rectangle 48"/>
            <p:cNvSpPr/>
            <p:nvPr/>
          </p:nvSpPr>
          <p:spPr bwMode="auto">
            <a:xfrm>
              <a:off x="2357422" y="2857496"/>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50" name="Rectangle 49"/>
            <p:cNvSpPr/>
            <p:nvPr/>
          </p:nvSpPr>
          <p:spPr bwMode="auto">
            <a:xfrm>
              <a:off x="4094236" y="2786058"/>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51" name="Rectangle 50"/>
            <p:cNvSpPr/>
            <p:nvPr/>
          </p:nvSpPr>
          <p:spPr bwMode="auto">
            <a:xfrm>
              <a:off x="2928926" y="2857496"/>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52" name="Rectangle 51"/>
            <p:cNvSpPr/>
            <p:nvPr/>
          </p:nvSpPr>
          <p:spPr bwMode="auto">
            <a:xfrm>
              <a:off x="5237244" y="2797209"/>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53" name="Rectangle 52"/>
            <p:cNvSpPr/>
            <p:nvPr/>
          </p:nvSpPr>
          <p:spPr bwMode="auto">
            <a:xfrm>
              <a:off x="6391403" y="2790590"/>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54" name="Rectangle 53"/>
            <p:cNvSpPr/>
            <p:nvPr/>
          </p:nvSpPr>
          <p:spPr bwMode="auto">
            <a:xfrm>
              <a:off x="7050028" y="2786058"/>
              <a:ext cx="642942" cy="2143140"/>
            </a:xfrm>
            <a:prstGeom prst="rect">
              <a:avLst/>
            </a:prstGeom>
            <a:noFill/>
            <a:ln w="38100">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ox(i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box(in)">
                                      <p:cBhvr>
                                        <p:cTn id="20" dur="500"/>
                                        <p:tgtEl>
                                          <p:spTgt spid="29"/>
                                        </p:tgtEl>
                                      </p:cBhvr>
                                    </p:animEffect>
                                  </p:childTnLst>
                                </p:cTn>
                              </p:par>
                              <p:par>
                                <p:cTn id="21" presetID="4" presetClass="entr" presetSubtype="16"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box(in)">
                                      <p:cBhvr>
                                        <p:cTn id="23" dur="500"/>
                                        <p:tgtEl>
                                          <p:spTgt spid="2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ox(in)">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box(in)">
                                      <p:cBhvr>
                                        <p:cTn id="31" dur="500"/>
                                        <p:tgtEl>
                                          <p:spTgt spid="55"/>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box(in)">
                                      <p:cBhvr>
                                        <p:cTn id="36" dur="500"/>
                                        <p:tgtEl>
                                          <p:spTgt spid="31"/>
                                        </p:tgtEl>
                                      </p:cBhvr>
                                    </p:animEffect>
                                  </p:childTnLst>
                                </p:cTn>
                              </p:par>
                              <p:par>
                                <p:cTn id="37" presetID="4" presetClass="entr" presetSubtype="16"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box(in)">
                                      <p:cBhvr>
                                        <p:cTn id="39" dur="500"/>
                                        <p:tgtEl>
                                          <p:spTgt spid="33"/>
                                        </p:tgtEl>
                                      </p:cBhvr>
                                    </p:animEffect>
                                  </p:childTnLst>
                                </p:cTn>
                              </p:par>
                              <p:par>
                                <p:cTn id="40" presetID="4" presetClass="entr" presetSubtype="16"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box(in)">
                                      <p:cBhvr>
                                        <p:cTn id="42" dur="500"/>
                                        <p:tgtEl>
                                          <p:spTgt spid="36"/>
                                        </p:tgtEl>
                                      </p:cBhvr>
                                    </p:animEffect>
                                  </p:childTnLst>
                                </p:cTn>
                              </p:par>
                              <p:par>
                                <p:cTn id="43" presetID="4" presetClass="entr" presetSubtype="16" fill="hold" nodeType="with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box(in)">
                                      <p:cBhvr>
                                        <p:cTn id="45" dur="500"/>
                                        <p:tgtEl>
                                          <p:spTgt spid="3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box(in)">
                                      <p:cBhvr>
                                        <p:cTn id="48" dur="500"/>
                                        <p:tgtEl>
                                          <p:spTgt spid="47"/>
                                        </p:tgtEl>
                                      </p:cBhvr>
                                    </p:animEffect>
                                  </p:childTnLst>
                                </p:cTn>
                              </p:par>
                              <p:par>
                                <p:cTn id="49" presetID="4" presetClass="entr" presetSubtype="16"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ox(in)">
                                      <p:cBhvr>
                                        <p:cTn id="51" dur="500"/>
                                        <p:tgtEl>
                                          <p:spTgt spid="42"/>
                                        </p:tgtEl>
                                      </p:cBhvr>
                                    </p:animEffect>
                                  </p:childTnLst>
                                </p:cTn>
                              </p:par>
                              <p:par>
                                <p:cTn id="52" presetID="4" presetClass="entr" presetSubtype="16" fill="hold"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box(in)">
                                      <p:cBhvr>
                                        <p:cTn id="54" dur="500"/>
                                        <p:tgtEl>
                                          <p:spTgt spid="44"/>
                                        </p:tgtEl>
                                      </p:cBhvr>
                                    </p:animEffect>
                                  </p:childTnLst>
                                </p:cTn>
                              </p:par>
                              <p:par>
                                <p:cTn id="55" presetID="4" presetClass="entr" presetSubtype="16" fill="hold"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box(in)">
                                      <p:cBhvr>
                                        <p:cTn id="57" dur="500"/>
                                        <p:tgtEl>
                                          <p:spTgt spid="46"/>
                                        </p:tgtEl>
                                      </p:cBhvr>
                                    </p:animEffect>
                                  </p:childTnLst>
                                </p:cTn>
                              </p:par>
                              <p:par>
                                <p:cTn id="58" presetID="4" presetClass="entr" presetSubtype="16"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box(in)">
                                      <p:cBhvr>
                                        <p:cTn id="6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8" grpId="0"/>
      <p:bldP spid="29" grpId="0" animBg="1"/>
      <p:bldP spid="31" grpId="0"/>
      <p:bldP spid="47"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GPU Batching Algorithms</a:t>
            </a:r>
            <a:endParaRPr lang="en-US" dirty="0"/>
          </a:p>
        </p:txBody>
      </p:sp>
      <p:sp>
        <p:nvSpPr>
          <p:cNvPr id="3" name="Content Placeholder 2"/>
          <p:cNvSpPr>
            <a:spLocks noGrp="1"/>
          </p:cNvSpPr>
          <p:nvPr>
            <p:ph idx="1"/>
          </p:nvPr>
        </p:nvSpPr>
        <p:spPr/>
        <p:txBody>
          <a:bodyPr/>
          <a:lstStyle/>
          <a:p>
            <a:r>
              <a:rPr lang="en-US" dirty="0" smtClean="0"/>
              <a:t>Pump enough queries to CPU at a time to make full use of SPs in GPU</a:t>
            </a:r>
          </a:p>
          <a:p>
            <a:r>
              <a:rPr lang="en-US" dirty="0" smtClean="0"/>
              <a:t>Problem</a:t>
            </a:r>
          </a:p>
          <a:p>
            <a:pPr lvl="1"/>
            <a:r>
              <a:rPr lang="en-US" dirty="0" smtClean="0"/>
              <a:t>How should change the original GPU intersection algorithm</a:t>
            </a:r>
          </a:p>
          <a:p>
            <a:pPr lvl="1"/>
            <a:r>
              <a:rPr lang="en-US" dirty="0" smtClean="0"/>
              <a:t>How should we partition the work to balance the load for each GPU thread?</a:t>
            </a:r>
          </a:p>
          <a:p>
            <a:pPr lvl="1"/>
            <a:r>
              <a:rPr lang="en-US" dirty="0" smtClean="0"/>
              <a:t>How to decide the number of queries in each batch</a:t>
            </a:r>
          </a:p>
          <a:p>
            <a:r>
              <a:rPr lang="en-US" dirty="0" smtClean="0"/>
              <a:t>Two GPU batching algorithms</a:t>
            </a:r>
          </a:p>
          <a:p>
            <a:pPr lvl="1"/>
            <a:r>
              <a:rPr lang="en-US" dirty="0" smtClean="0"/>
              <a:t>Query-Partition algorithm (PART)</a:t>
            </a:r>
          </a:p>
          <a:p>
            <a:pPr lvl="1"/>
            <a:r>
              <a:rPr lang="en-US" dirty="0" smtClean="0"/>
              <a:t>Query-Parallel Algorithm (PARA)</a:t>
            </a:r>
          </a:p>
          <a:p>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a:t>
            </a:r>
            <a:endParaRPr lang="en-US" dirty="0"/>
          </a:p>
        </p:txBody>
      </p:sp>
      <p:sp>
        <p:nvSpPr>
          <p:cNvPr id="3" name="Content Placeholder 2"/>
          <p:cNvSpPr>
            <a:spLocks noGrp="1"/>
          </p:cNvSpPr>
          <p:nvPr>
            <p:ph idx="1"/>
          </p:nvPr>
        </p:nvSpPr>
        <p:spPr/>
        <p:txBody>
          <a:bodyPr/>
          <a:lstStyle/>
          <a:p>
            <a:r>
              <a:rPr lang="en-US" dirty="0" smtClean="0"/>
              <a:t>In CUDA platform, threads are grouped in thread blocks 	</a:t>
            </a:r>
          </a:p>
          <a:p>
            <a:pPr lvl="1"/>
            <a:r>
              <a:rPr lang="en-US" dirty="0" smtClean="0"/>
              <a:t>Synchronization between threads in different blocks is expensive</a:t>
            </a:r>
          </a:p>
          <a:p>
            <a:r>
              <a:rPr lang="en-US" dirty="0" smtClean="0"/>
              <a:t>An intuitive idea to partition is assigning each query in the batch to a unique thread block</a:t>
            </a:r>
          </a:p>
          <a:p>
            <a:r>
              <a:rPr lang="en-US" dirty="0" smtClean="0"/>
              <a:t>Queries may be quite different in lists’ lengths, this lead to huge diversity of computation complexity</a:t>
            </a:r>
          </a:p>
          <a:p>
            <a:pPr lvl="1"/>
            <a:r>
              <a:rPr lang="en-US" dirty="0" smtClean="0"/>
              <a:t>some multiprocessors idling while the other multiprocessors still busy on their (big) queries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a:t>
            </a:r>
            <a:endParaRPr lang="en-US" dirty="0"/>
          </a:p>
        </p:txBody>
      </p:sp>
      <p:sp>
        <p:nvSpPr>
          <p:cNvPr id="3" name="Content Placeholder 2"/>
          <p:cNvSpPr>
            <a:spLocks noGrp="1"/>
          </p:cNvSpPr>
          <p:nvPr>
            <p:ph idx="1"/>
          </p:nvPr>
        </p:nvSpPr>
        <p:spPr/>
        <p:txBody>
          <a:bodyPr/>
          <a:lstStyle/>
          <a:p>
            <a:r>
              <a:rPr lang="en-US" dirty="0" smtClean="0"/>
              <a:t>Process a query by several blocks cooperatively according to its size instead of assigning each query to a single block</a:t>
            </a:r>
          </a:p>
          <a:p>
            <a:pPr lvl="1"/>
            <a:r>
              <a:rPr lang="en-US" dirty="0" smtClean="0"/>
              <a:t>Every block will have similar amount of load</a:t>
            </a:r>
          </a:p>
          <a:p>
            <a:r>
              <a:rPr lang="en-US" dirty="0" smtClean="0"/>
              <a:t>We will compare PARA and PART in 3 aspects next</a:t>
            </a:r>
          </a:p>
          <a:p>
            <a:pPr lvl="1"/>
            <a:r>
              <a:rPr lang="en-US" dirty="0" smtClean="0"/>
              <a:t>CPU preprocessing</a:t>
            </a:r>
          </a:p>
          <a:p>
            <a:pPr lvl="1"/>
            <a:r>
              <a:rPr lang="en-US" dirty="0" smtClean="0"/>
              <a:t>GPU processing</a:t>
            </a:r>
          </a:p>
          <a:p>
            <a:pPr lvl="1"/>
            <a:r>
              <a:rPr lang="en-US" dirty="0" smtClean="0"/>
              <a:t>Data transferring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3" y="598489"/>
            <a:ext cx="7769225" cy="758809"/>
          </a:xfrm>
        </p:spPr>
        <p:txBody>
          <a:bodyPr/>
          <a:lstStyle/>
          <a:p>
            <a:pPr lvl="1"/>
            <a:r>
              <a:rPr lang="en-US" dirty="0" smtClean="0"/>
              <a:t>CPU preprocessing</a:t>
            </a:r>
            <a:br>
              <a:rPr lang="en-US" dirty="0" smtClean="0"/>
            </a:br>
            <a:endParaRPr lang="en-US" dirty="0"/>
          </a:p>
        </p:txBody>
      </p:sp>
      <p:sp>
        <p:nvSpPr>
          <p:cNvPr id="3" name="Content Placeholder 2"/>
          <p:cNvSpPr>
            <a:spLocks noGrp="1"/>
          </p:cNvSpPr>
          <p:nvPr>
            <p:ph idx="1"/>
          </p:nvPr>
        </p:nvSpPr>
        <p:spPr/>
        <p:txBody>
          <a:bodyPr/>
          <a:lstStyle/>
          <a:p>
            <a:r>
              <a:rPr lang="en-US" dirty="0" smtClean="0"/>
              <a:t>When a batch of </a:t>
            </a:r>
            <a:r>
              <a:rPr lang="en-US" i="1" dirty="0" smtClean="0"/>
              <a:t>N</a:t>
            </a:r>
            <a:r>
              <a:rPr lang="en-US" dirty="0" smtClean="0"/>
              <a:t> queries are ready, CPU will first sort lists in each query by increasing length, and send the batch to GPU</a:t>
            </a:r>
          </a:p>
          <a:p>
            <a:pPr lvl="1"/>
            <a:r>
              <a:rPr lang="en-US" i="1" dirty="0" smtClean="0"/>
              <a:t>N</a:t>
            </a:r>
            <a:r>
              <a:rPr lang="en-US" dirty="0" smtClean="0"/>
              <a:t> is determined by total computation load of queries in the batch</a:t>
            </a:r>
          </a:p>
          <a:p>
            <a:pPr lvl="2"/>
            <a:r>
              <a:rPr lang="en-US" dirty="0" smtClean="0"/>
              <a:t>Total computation load is estimated by a function of each query’s shortest list’s length (See in experiment section)</a:t>
            </a:r>
          </a:p>
          <a:p>
            <a:pPr lvl="1"/>
            <a:r>
              <a:rPr lang="en-US" dirty="0" smtClean="0"/>
              <a:t>Compared with PART, PARA can control the total computation load delivered to GPU and load assigned to each block more precisely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latin typeface="Times New Roman" pitchFamily="18" charset="0"/>
                <a:ea typeface="+mn-ea"/>
                <a:cs typeface="Times New Roman" pitchFamily="18" charset="0"/>
              </a:rPr>
              <a:t>Introduction</a:t>
            </a:r>
          </a:p>
          <a:p>
            <a:r>
              <a:rPr lang="en-US" altLang="zh-CN" dirty="0" smtClean="0">
                <a:latin typeface="Times New Roman" pitchFamily="18" charset="0"/>
                <a:ea typeface="+mn-ea"/>
                <a:cs typeface="Times New Roman" pitchFamily="18" charset="0"/>
              </a:rPr>
              <a:t>Cooperative Model</a:t>
            </a:r>
          </a:p>
          <a:p>
            <a:r>
              <a:rPr lang="en-US" altLang="zh-CN" dirty="0" smtClean="0">
                <a:latin typeface="Times New Roman" pitchFamily="18" charset="0"/>
                <a:ea typeface="+mn-ea"/>
                <a:cs typeface="Times New Roman" pitchFamily="18" charset="0"/>
              </a:rPr>
              <a:t>GPU Batching Algorithm</a:t>
            </a:r>
          </a:p>
          <a:p>
            <a:r>
              <a:rPr lang="en-US" altLang="zh-CN" dirty="0" smtClean="0">
                <a:latin typeface="Times New Roman" pitchFamily="18" charset="0"/>
                <a:ea typeface="+mn-ea"/>
                <a:cs typeface="Times New Roman" pitchFamily="18" charset="0"/>
              </a:rPr>
              <a:t>Experimental results</a:t>
            </a:r>
          </a:p>
          <a:p>
            <a:r>
              <a:rPr lang="en-US" altLang="zh-CN" dirty="0" smtClean="0">
                <a:latin typeface="Times New Roman" pitchFamily="18" charset="0"/>
                <a:ea typeface="+mn-ea"/>
                <a:cs typeface="Times New Roman" pitchFamily="18" charset="0"/>
              </a:rPr>
              <a:t>Related Work</a:t>
            </a:r>
          </a:p>
          <a:p>
            <a:r>
              <a:rPr lang="en-US" altLang="zh-CN" dirty="0" smtClean="0">
                <a:latin typeface="Times New Roman" pitchFamily="18" charset="0"/>
                <a:ea typeface="+mn-ea"/>
                <a:cs typeface="Times New Roman" pitchFamily="18" charset="0"/>
              </a:rPr>
              <a:t>Conclusion</a:t>
            </a:r>
          </a:p>
          <a:p>
            <a:endParaRPr lang="en-US" dirty="0"/>
          </a:p>
        </p:txBody>
      </p:sp>
      <p:sp>
        <p:nvSpPr>
          <p:cNvPr id="3" name="Title 2"/>
          <p:cNvSpPr>
            <a:spLocks noGrp="1"/>
          </p:cNvSpPr>
          <p:nvPr>
            <p:ph type="title"/>
          </p:nvPr>
        </p:nvSpPr>
        <p:spPr/>
        <p:txBody>
          <a:bodyPr/>
          <a:lstStyle/>
          <a:p>
            <a:r>
              <a:rPr lang="en-US" dirty="0" smtClean="0"/>
              <a:t>Outline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GPU processing</a:t>
            </a:r>
            <a:br>
              <a:rPr lang="en-US" dirty="0" smtClean="0"/>
            </a:br>
            <a:endParaRPr lang="en-US" dirty="0"/>
          </a:p>
        </p:txBody>
      </p:sp>
      <p:sp>
        <p:nvSpPr>
          <p:cNvPr id="3" name="Content Placeholder 2"/>
          <p:cNvSpPr>
            <a:spLocks noGrp="1"/>
          </p:cNvSpPr>
          <p:nvPr>
            <p:ph idx="1"/>
          </p:nvPr>
        </p:nvSpPr>
        <p:spPr/>
        <p:txBody>
          <a:bodyPr/>
          <a:lstStyle/>
          <a:p>
            <a:r>
              <a:rPr lang="en-US" sz="2200" dirty="0" smtClean="0"/>
              <a:t>Unlike PART’s query-block mapping, PARA adopts element-thread mapping</a:t>
            </a:r>
          </a:p>
          <a:p>
            <a:pPr lvl="1"/>
            <a:r>
              <a:rPr lang="en-US" sz="2200" dirty="0" smtClean="0"/>
              <a:t>PARA assigns each element in the shortest list to a unique thread</a:t>
            </a:r>
          </a:p>
          <a:p>
            <a:pPr lvl="1"/>
            <a:r>
              <a:rPr lang="en-US" sz="2200" dirty="0" smtClean="0"/>
              <a:t>PARA is more likely to distribute computation load evenly</a:t>
            </a:r>
          </a:p>
          <a:p>
            <a:r>
              <a:rPr lang="en-US" sz="2200" dirty="0" smtClean="0"/>
              <a:t>PART and PARA both use binary search to check element, but there are some differences in the compact phase</a:t>
            </a:r>
          </a:p>
          <a:p>
            <a:pPr lvl="1"/>
            <a:r>
              <a:rPr lang="en-US" sz="2200" smtClean="0"/>
              <a:t>For </a:t>
            </a:r>
            <a:r>
              <a:rPr lang="en-US" sz="2200" smtClean="0"/>
              <a:t>PARA: </a:t>
            </a:r>
            <a:r>
              <a:rPr lang="en-US" sz="2200" dirty="0" smtClean="0"/>
              <a:t>each thread is responsible for an element, a global scan is used.</a:t>
            </a:r>
          </a:p>
          <a:p>
            <a:pPr lvl="1"/>
            <a:r>
              <a:rPr lang="en-US" sz="2200" dirty="0" smtClean="0"/>
              <a:t>For PART: each query is processed by a single block, so each block executes a </a:t>
            </a:r>
            <a:r>
              <a:rPr lang="en-US" sz="2200" i="1" dirty="0" smtClean="0"/>
              <a:t>sectionalized</a:t>
            </a:r>
            <a:r>
              <a:rPr lang="en-US" sz="2200" dirty="0" smtClean="0"/>
              <a:t> scan algorithm</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GPU processing(cont.)</a:t>
            </a:r>
            <a:br>
              <a:rPr lang="en-US" dirty="0" smtClean="0"/>
            </a:b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50808" y="1285860"/>
            <a:ext cx="4664134" cy="285752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857620" y="3500438"/>
            <a:ext cx="4493450" cy="2643206"/>
          </a:xfrm>
          <a:prstGeom prst="rect">
            <a:avLst/>
          </a:prstGeom>
          <a:noFill/>
          <a:ln w="9525">
            <a:noFill/>
            <a:miter lim="800000"/>
            <a:headEnd/>
            <a:tailEnd/>
          </a:ln>
        </p:spPr>
      </p:pic>
      <p:sp>
        <p:nvSpPr>
          <p:cNvPr id="6" name="TextBox 5"/>
          <p:cNvSpPr txBox="1"/>
          <p:nvPr/>
        </p:nvSpPr>
        <p:spPr>
          <a:xfrm>
            <a:off x="285720" y="4214818"/>
            <a:ext cx="3929090" cy="769441"/>
          </a:xfrm>
          <a:prstGeom prst="rect">
            <a:avLst/>
          </a:prstGeom>
          <a:noFill/>
        </p:spPr>
        <p:txBody>
          <a:bodyPr wrap="square" rtlCol="0">
            <a:spAutoFit/>
          </a:bodyPr>
          <a:lstStyle/>
          <a:p>
            <a:r>
              <a:rPr lang="en-US" sz="2200" dirty="0" smtClean="0">
                <a:solidFill>
                  <a:srgbClr val="FF0000"/>
                </a:solidFill>
              </a:rPr>
              <a:t>PARA will transfer less result </a:t>
            </a:r>
          </a:p>
          <a:p>
            <a:r>
              <a:rPr lang="en-US" sz="2200" dirty="0" smtClean="0">
                <a:solidFill>
                  <a:srgbClr val="FF0000"/>
                </a:solidFill>
              </a:rPr>
              <a:t>data back to CPU!!</a:t>
            </a:r>
            <a:endParaRPr lang="en-US" sz="2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Transferring</a:t>
            </a:r>
            <a:endParaRPr lang="en-US" dirty="0"/>
          </a:p>
        </p:txBody>
      </p:sp>
      <p:sp>
        <p:nvSpPr>
          <p:cNvPr id="3" name="Content Placeholder 2"/>
          <p:cNvSpPr>
            <a:spLocks noGrp="1"/>
          </p:cNvSpPr>
          <p:nvPr>
            <p:ph idx="1"/>
          </p:nvPr>
        </p:nvSpPr>
        <p:spPr/>
        <p:txBody>
          <a:bodyPr/>
          <a:lstStyle/>
          <a:p>
            <a:r>
              <a:rPr lang="en-US" dirty="0" smtClean="0"/>
              <a:t>The GPU(4GB global memory) we use could hold the two data sets, we upload the whole data set to GPU when initialization.</a:t>
            </a:r>
          </a:p>
          <a:p>
            <a:pPr lvl="1"/>
            <a:r>
              <a:rPr lang="en-US" dirty="0" smtClean="0"/>
              <a:t>In a large-scale search engine, we could put those inverted lists which are most frequently accessed in GPU memory</a:t>
            </a:r>
          </a:p>
          <a:p>
            <a:r>
              <a:rPr lang="en-US" dirty="0" smtClean="0"/>
              <a:t>For each batch, necessary information, such as terms of each query are uploaded to GPU before processing</a:t>
            </a:r>
          </a:p>
          <a:p>
            <a:r>
              <a:rPr lang="en-US" dirty="0" smtClean="0"/>
              <a:t>The result data is sent back to CPU when a batch queries processed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latin typeface="Times New Roman" pitchFamily="18" charset="0"/>
                <a:ea typeface="+mn-ea"/>
                <a:cs typeface="Times New Roman" pitchFamily="18" charset="0"/>
              </a:rPr>
              <a:t>Introduction</a:t>
            </a:r>
          </a:p>
          <a:p>
            <a:r>
              <a:rPr lang="en-US" altLang="zh-CN" dirty="0" smtClean="0">
                <a:latin typeface="Times New Roman" pitchFamily="18" charset="0"/>
                <a:ea typeface="+mn-ea"/>
                <a:cs typeface="Times New Roman" pitchFamily="18" charset="0"/>
              </a:rPr>
              <a:t>Cooperative Model</a:t>
            </a:r>
          </a:p>
          <a:p>
            <a:r>
              <a:rPr lang="en-US" altLang="zh-CN" dirty="0" smtClean="0">
                <a:latin typeface="Times New Roman" pitchFamily="18" charset="0"/>
                <a:ea typeface="+mn-ea"/>
                <a:cs typeface="Times New Roman" pitchFamily="18" charset="0"/>
              </a:rPr>
              <a:t>GPU Batching Algorithm</a:t>
            </a:r>
          </a:p>
          <a:p>
            <a:r>
              <a:rPr lang="en-US" altLang="zh-CN" dirty="0" smtClean="0">
                <a:solidFill>
                  <a:srgbClr val="FF0000"/>
                </a:solidFill>
                <a:latin typeface="Times New Roman" pitchFamily="18" charset="0"/>
                <a:ea typeface="+mn-ea"/>
                <a:cs typeface="Times New Roman" pitchFamily="18" charset="0"/>
              </a:rPr>
              <a:t>Experimental results</a:t>
            </a:r>
          </a:p>
          <a:p>
            <a:r>
              <a:rPr lang="en-US" altLang="zh-CN" dirty="0" smtClean="0">
                <a:latin typeface="Times New Roman" pitchFamily="18" charset="0"/>
                <a:ea typeface="+mn-ea"/>
                <a:cs typeface="Times New Roman" pitchFamily="18" charset="0"/>
              </a:rPr>
              <a:t>Related Work</a:t>
            </a:r>
          </a:p>
          <a:p>
            <a:r>
              <a:rPr lang="en-US" altLang="zh-CN" dirty="0" smtClean="0">
                <a:latin typeface="Times New Roman" pitchFamily="18" charset="0"/>
                <a:ea typeface="+mn-ea"/>
                <a:cs typeface="Times New Roman" pitchFamily="18" charset="0"/>
              </a:rPr>
              <a:t>Conclusion</a:t>
            </a:r>
          </a:p>
          <a:p>
            <a:endParaRPr lang="en-US" dirty="0"/>
          </a:p>
        </p:txBody>
      </p:sp>
      <p:sp>
        <p:nvSpPr>
          <p:cNvPr id="3" name="Title 2"/>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9" name="标题 2"/>
          <p:cNvSpPr>
            <a:spLocks noGrp="1"/>
          </p:cNvSpPr>
          <p:nvPr>
            <p:ph type="title"/>
          </p:nvPr>
        </p:nvSpPr>
        <p:spPr bwMode="auto">
          <a:noFill/>
          <a:ln>
            <a:miter lim="800000"/>
            <a:headEnd/>
            <a:tailEnd/>
          </a:ln>
        </p:spPr>
        <p:txBody>
          <a:bodyPr vert="horz" wrap="square" lIns="91440" tIns="45720" rIns="91440" bIns="45720" numCol="1" compatLnSpc="1">
            <a:prstTxWarp prst="textNoShape">
              <a:avLst/>
            </a:prstTxWarp>
          </a:bodyPr>
          <a:lstStyle/>
          <a:p>
            <a:r>
              <a:rPr lang="en-US" altLang="zh-CN" smtClean="0"/>
              <a:t>Environment</a:t>
            </a:r>
            <a:endParaRPr lang="zh-CN"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latin typeface="Times New Roman" pitchFamily="18" charset="0"/>
                <a:cs typeface="Times New Roman" pitchFamily="18" charset="0"/>
              </a:rPr>
              <a:t>Computation threshold is used to control how many query a batch contains</a:t>
            </a:r>
            <a:endParaRPr lang="en-US" sz="2200" dirty="0" smtClean="0">
              <a:latin typeface="Times New Roman" pitchFamily="18" charset="0"/>
              <a:ea typeface="+mn-ea"/>
              <a:cs typeface="Times New Roman" pitchFamily="18" charset="0"/>
            </a:endParaRPr>
          </a:p>
          <a:p>
            <a:r>
              <a:rPr lang="en-US" sz="2200" dirty="0" smtClean="0">
                <a:latin typeface="Times New Roman" pitchFamily="18" charset="0"/>
                <a:ea typeface="+mn-ea"/>
                <a:cs typeface="Times New Roman" pitchFamily="18" charset="0"/>
              </a:rPr>
              <a:t>We set the computation threshold according to the factors below</a:t>
            </a:r>
          </a:p>
          <a:p>
            <a:pPr lvl="1"/>
            <a:r>
              <a:rPr lang="en-US" sz="2200" dirty="0" smtClean="0">
                <a:latin typeface="Times New Roman" pitchFamily="18" charset="0"/>
                <a:ea typeface="+mn-ea"/>
                <a:cs typeface="Times New Roman" pitchFamily="18" charset="0"/>
              </a:rPr>
              <a:t>The computing power of GPU</a:t>
            </a:r>
          </a:p>
          <a:p>
            <a:pPr lvl="1"/>
            <a:r>
              <a:rPr lang="en-US" sz="2200" dirty="0" smtClean="0">
                <a:latin typeface="Times New Roman" pitchFamily="18" charset="0"/>
                <a:ea typeface="+mn-ea"/>
                <a:cs typeface="Times New Roman" pitchFamily="18" charset="0"/>
              </a:rPr>
              <a:t>Required system throughput</a:t>
            </a:r>
          </a:p>
          <a:p>
            <a:pPr lvl="1"/>
            <a:r>
              <a:rPr lang="en-US" sz="2200" dirty="0" smtClean="0">
                <a:latin typeface="Times New Roman" pitchFamily="18" charset="0"/>
                <a:ea typeface="+mn-ea"/>
                <a:cs typeface="Times New Roman" pitchFamily="18" charset="0"/>
              </a:rPr>
              <a:t>Required response time</a:t>
            </a:r>
          </a:p>
          <a:p>
            <a:r>
              <a:rPr lang="en-US" sz="2200" dirty="0" smtClean="0">
                <a:latin typeface="Times New Roman" pitchFamily="18" charset="0"/>
                <a:ea typeface="+mn-ea"/>
                <a:cs typeface="Times New Roman" pitchFamily="18" charset="0"/>
              </a:rPr>
              <a:t>We use “number of thread blocks on every SM” as the threshold</a:t>
            </a:r>
          </a:p>
        </p:txBody>
      </p:sp>
      <p:sp>
        <p:nvSpPr>
          <p:cNvPr id="3" name="Title 2"/>
          <p:cNvSpPr>
            <a:spLocks noGrp="1"/>
          </p:cNvSpPr>
          <p:nvPr>
            <p:ph type="title"/>
          </p:nvPr>
        </p:nvSpPr>
        <p:spPr/>
        <p:txBody>
          <a:bodyPr/>
          <a:lstStyle/>
          <a:p>
            <a:r>
              <a:rPr lang="en-US" altLang="zh-CN" dirty="0" smtClean="0"/>
              <a:t>PARA on GOV data set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nvPr>
        </p:nvGraphicFramePr>
        <p:xfrm>
          <a:off x="231930" y="1649940"/>
          <a:ext cx="3657600" cy="15851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标题 2"/>
          <p:cNvSpPr>
            <a:spLocks noGrp="1"/>
          </p:cNvSpPr>
          <p:nvPr>
            <p:ph type="title"/>
          </p:nvPr>
        </p:nvSpPr>
        <p:spPr>
          <a:xfrm>
            <a:off x="357158" y="142852"/>
            <a:ext cx="7400948" cy="1143000"/>
          </a:xfrm>
        </p:spPr>
        <p:txBody>
          <a:bodyPr/>
          <a:lstStyle/>
          <a:p>
            <a:r>
              <a:rPr lang="en-US" altLang="zh-CN" dirty="0" smtClean="0"/>
              <a:t>PARA on GOV data set</a:t>
            </a:r>
            <a:endParaRPr lang="zh-CN" altLang="en-US" dirty="0"/>
          </a:p>
        </p:txBody>
      </p:sp>
      <p:pic>
        <p:nvPicPr>
          <p:cNvPr id="2050" name="Picture 2"/>
          <p:cNvPicPr>
            <a:picLocks noChangeAspect="1" noChangeArrowheads="1"/>
          </p:cNvPicPr>
          <p:nvPr/>
        </p:nvPicPr>
        <p:blipFill>
          <a:blip r:embed="rId8" cstate="print"/>
          <a:srcRect/>
          <a:stretch>
            <a:fillRect/>
          </a:stretch>
        </p:blipFill>
        <p:spPr bwMode="auto">
          <a:xfrm>
            <a:off x="3929058" y="1214264"/>
            <a:ext cx="4929222" cy="2500487"/>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7" name="内容占位符 5"/>
          <p:cNvGraphicFramePr>
            <a:graphicFrameLocks/>
          </p:cNvGraphicFramePr>
          <p:nvPr/>
        </p:nvGraphicFramePr>
        <p:xfrm>
          <a:off x="214282" y="4448028"/>
          <a:ext cx="3643338" cy="162417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2051" name="Picture 3"/>
          <p:cNvPicPr>
            <a:picLocks noChangeAspect="1" noChangeArrowheads="1"/>
          </p:cNvPicPr>
          <p:nvPr/>
        </p:nvPicPr>
        <p:blipFill>
          <a:blip r:embed="rId14" cstate="print"/>
          <a:srcRect/>
          <a:stretch>
            <a:fillRect/>
          </a:stretch>
        </p:blipFill>
        <p:spPr bwMode="auto">
          <a:xfrm>
            <a:off x="3857620" y="3834972"/>
            <a:ext cx="4929222" cy="2737284"/>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cxnSp>
        <p:nvCxnSpPr>
          <p:cNvPr id="9" name="直接连接符 8"/>
          <p:cNvCxnSpPr/>
          <p:nvPr/>
        </p:nvCxnSpPr>
        <p:spPr>
          <a:xfrm rot="5400000">
            <a:off x="5858678" y="2285198"/>
            <a:ext cx="1571636"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0" name="直接连接符 9"/>
          <p:cNvCxnSpPr/>
          <p:nvPr/>
        </p:nvCxnSpPr>
        <p:spPr>
          <a:xfrm rot="5400000">
            <a:off x="5729249" y="5227603"/>
            <a:ext cx="1571636" cy="1588"/>
          </a:xfrm>
          <a:prstGeom prst="line">
            <a:avLst/>
          </a:prstGeom>
        </p:spPr>
        <p:style>
          <a:lnRef idx="2">
            <a:schemeClr val="accent2"/>
          </a:lnRef>
          <a:fillRef idx="0">
            <a:schemeClr val="accent2"/>
          </a:fillRef>
          <a:effectRef idx="1">
            <a:schemeClr val="accent2"/>
          </a:effectRef>
          <a:fontRef idx="minor">
            <a:schemeClr val="tx1"/>
          </a:fontRef>
        </p:style>
      </p:cxnSp>
      <p:sp>
        <p:nvSpPr>
          <p:cNvPr id="12" name="矩形 11"/>
          <p:cNvSpPr/>
          <p:nvPr/>
        </p:nvSpPr>
        <p:spPr>
          <a:xfrm>
            <a:off x="3786182" y="3429000"/>
            <a:ext cx="4762842" cy="923330"/>
          </a:xfrm>
          <a:prstGeom prst="rect">
            <a:avLst/>
          </a:prstGeom>
          <a:noFill/>
        </p:spPr>
        <p:txBody>
          <a:bodyPr wrap="none" lIns="91440" tIns="45720" rIns="91440" bIns="45720">
            <a:spAutoFit/>
          </a:bodyPr>
          <a:lstStyle/>
          <a:p>
            <a:pPr algn="ctr"/>
            <a:r>
              <a:rPr lang="en-US" altLang="zh-CN" sz="5400" b="1" cap="none" spc="0" dirty="0" smtClean="0">
                <a:ln w="31550" cmpd="sng">
                  <a:solidFill>
                    <a:srgbClr val="FF000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Good tradeoff</a:t>
            </a:r>
            <a:endParaRPr lang="zh-CN" altLang="en-US" sz="5400" b="1" cap="none" spc="0" dirty="0">
              <a:ln w="31550" cmpd="sng">
                <a:solidFill>
                  <a:srgbClr val="FF000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PART VS PARA</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211886" y="1142984"/>
            <a:ext cx="5008180" cy="257176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286116" y="3714752"/>
            <a:ext cx="4910138" cy="2580722"/>
          </a:xfrm>
          <a:prstGeom prst="rect">
            <a:avLst/>
          </a:prstGeom>
          <a:noFill/>
          <a:ln w="9525">
            <a:noFill/>
            <a:miter lim="800000"/>
            <a:headEnd/>
            <a:tailEnd/>
          </a:ln>
        </p:spPr>
      </p:pic>
      <p:sp>
        <p:nvSpPr>
          <p:cNvPr id="7" name="Right Arrow 6"/>
          <p:cNvSpPr/>
          <p:nvPr/>
        </p:nvSpPr>
        <p:spPr bwMode="auto">
          <a:xfrm>
            <a:off x="571472" y="2071678"/>
            <a:ext cx="2714644" cy="857256"/>
          </a:xfrm>
          <a:prstGeom prst="rightArrow">
            <a:avLst/>
          </a:prstGeom>
          <a:solidFill>
            <a:srgbClr val="0070C0"/>
          </a:solidFill>
          <a:ln w="9525" cap="flat" cmpd="sng" algn="ctr">
            <a:solidFill>
              <a:schemeClr val="accent4">
                <a:lumMod val="75000"/>
              </a:schemeClr>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dirty="0" smtClean="0">
                <a:ln>
                  <a:noFill/>
                </a:ln>
                <a:solidFill>
                  <a:schemeClr val="bg1"/>
                </a:solidFill>
                <a:effectLst/>
                <a:latin typeface="Times New Roman" pitchFamily="18" charset="0"/>
              </a:rPr>
              <a:t>Response time</a:t>
            </a:r>
          </a:p>
        </p:txBody>
      </p:sp>
      <p:sp>
        <p:nvSpPr>
          <p:cNvPr id="8" name="Right Arrow 7"/>
          <p:cNvSpPr/>
          <p:nvPr/>
        </p:nvSpPr>
        <p:spPr bwMode="auto">
          <a:xfrm>
            <a:off x="571472" y="4429132"/>
            <a:ext cx="2714644" cy="857256"/>
          </a:xfrm>
          <a:prstGeom prst="rightArrow">
            <a:avLst/>
          </a:prstGeom>
          <a:solidFill>
            <a:srgbClr val="0070C0"/>
          </a:solidFill>
          <a:ln w="9525" cap="flat" cmpd="sng" algn="ctr">
            <a:solidFill>
              <a:schemeClr val="accent4">
                <a:lumMod val="75000"/>
              </a:schemeClr>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latin typeface="Times New Roman" pitchFamily="18" charset="0"/>
              </a:rPr>
              <a:t>Throughput </a:t>
            </a:r>
            <a:endParaRPr kumimoji="0" lang="en-US" b="0" i="0" u="none" strike="noStrike" cap="none" normalizeH="0" dirty="0" smtClean="0">
              <a:ln>
                <a:noFill/>
              </a:ln>
              <a:solidFill>
                <a:schemeClr val="bg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357298"/>
            <a:ext cx="8229600" cy="4714908"/>
          </a:xfrm>
        </p:spPr>
        <p:txBody>
          <a:bodyPr/>
          <a:lstStyle/>
          <a:p>
            <a:r>
              <a:rPr lang="en-US" altLang="zh-CN" dirty="0" smtClean="0">
                <a:latin typeface="Times New Roman" pitchFamily="18" charset="0"/>
                <a:ea typeface="+mn-ea"/>
                <a:cs typeface="Times New Roman" pitchFamily="18" charset="0"/>
              </a:rPr>
              <a:t>Response time fluctuation is bad to search engine</a:t>
            </a:r>
          </a:p>
          <a:p>
            <a:pPr lvl="1"/>
            <a:r>
              <a:rPr lang="en-US" altLang="zh-CN" dirty="0" smtClean="0">
                <a:latin typeface="Times New Roman" pitchFamily="18" charset="0"/>
                <a:ea typeface="+mn-ea"/>
                <a:cs typeface="Times New Roman" pitchFamily="18" charset="0"/>
              </a:rPr>
              <a:t>Violent fluctuations mean horrible user experience</a:t>
            </a:r>
          </a:p>
          <a:p>
            <a:pPr lvl="1"/>
            <a:r>
              <a:rPr lang="en-US" altLang="zh-CN" dirty="0" smtClean="0">
                <a:latin typeface="Times New Roman" pitchFamily="18" charset="0"/>
                <a:ea typeface="+mn-ea"/>
                <a:cs typeface="Times New Roman" pitchFamily="18" charset="0"/>
              </a:rPr>
              <a:t>Also, it will be difficult for administrator to predict system performance</a:t>
            </a:r>
          </a:p>
          <a:p>
            <a:pPr lvl="1"/>
            <a:endParaRPr lang="en-US" altLang="zh-CN" dirty="0" smtClean="0">
              <a:latin typeface="Times New Roman" pitchFamily="18" charset="0"/>
              <a:ea typeface="+mn-ea"/>
              <a:cs typeface="Times New Roman" pitchFamily="18" charset="0"/>
            </a:endParaRPr>
          </a:p>
          <a:p>
            <a:r>
              <a:rPr lang="en-US" altLang="zh-CN" dirty="0" smtClean="0">
                <a:latin typeface="Times New Roman" pitchFamily="18" charset="0"/>
                <a:ea typeface="+mn-ea"/>
                <a:cs typeface="Times New Roman" pitchFamily="18" charset="0"/>
              </a:rPr>
              <a:t>Therefore, it is an important metric for real time system</a:t>
            </a:r>
            <a:endParaRPr lang="zh-CN" altLang="en-US" dirty="0">
              <a:latin typeface="Times New Roman" pitchFamily="18" charset="0"/>
              <a:ea typeface="+mn-ea"/>
              <a:cs typeface="Times New Roman" pitchFamily="18" charset="0"/>
            </a:endParaRPr>
          </a:p>
        </p:txBody>
      </p:sp>
      <p:sp>
        <p:nvSpPr>
          <p:cNvPr id="3" name="标题 2"/>
          <p:cNvSpPr>
            <a:spLocks noGrp="1"/>
          </p:cNvSpPr>
          <p:nvPr>
            <p:ph type="title"/>
          </p:nvPr>
        </p:nvSpPr>
        <p:spPr>
          <a:xfrm>
            <a:off x="214282" y="285728"/>
            <a:ext cx="7400948" cy="1143000"/>
          </a:xfrm>
        </p:spPr>
        <p:txBody>
          <a:bodyPr/>
          <a:lstStyle/>
          <a:p>
            <a:r>
              <a:rPr lang="en-US" altLang="zh-CN" dirty="0" smtClean="0"/>
              <a:t>Response time fluctuation</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171448" y="4857760"/>
            <a:ext cx="8115328" cy="1643074"/>
          </a:xfrm>
        </p:spPr>
        <p:txBody>
          <a:bodyPr/>
          <a:lstStyle/>
          <a:p>
            <a:pPr>
              <a:spcBef>
                <a:spcPct val="0"/>
              </a:spcBef>
            </a:pPr>
            <a:r>
              <a:rPr lang="en-US" altLang="zh-CN" kern="1200" dirty="0" smtClean="0">
                <a:latin typeface="Times New Roman" pitchFamily="18" charset="0"/>
                <a:ea typeface="+mn-ea"/>
                <a:cs typeface="Times New Roman" pitchFamily="18" charset="0"/>
              </a:rPr>
              <a:t>Response time in PARA is stable </a:t>
            </a:r>
          </a:p>
          <a:p>
            <a:pPr lvl="1">
              <a:spcBef>
                <a:spcPct val="0"/>
              </a:spcBef>
            </a:pPr>
            <a:r>
              <a:rPr lang="en-US" altLang="zh-CN" kern="1200" dirty="0" smtClean="0">
                <a:latin typeface="Times New Roman" pitchFamily="18" charset="0"/>
                <a:ea typeface="+mn-ea"/>
                <a:cs typeface="Times New Roman" pitchFamily="18" charset="0"/>
              </a:rPr>
              <a:t>PARA assembles batches according to computational complexity, so all batches have almost the same computation load</a:t>
            </a:r>
          </a:p>
        </p:txBody>
      </p:sp>
      <p:sp>
        <p:nvSpPr>
          <p:cNvPr id="3" name="标题 2"/>
          <p:cNvSpPr>
            <a:spLocks noGrp="1"/>
          </p:cNvSpPr>
          <p:nvPr>
            <p:ph type="title"/>
          </p:nvPr>
        </p:nvSpPr>
        <p:spPr>
          <a:xfrm>
            <a:off x="214282" y="142852"/>
            <a:ext cx="7400948" cy="1143000"/>
          </a:xfrm>
        </p:spPr>
        <p:txBody>
          <a:bodyPr/>
          <a:lstStyle/>
          <a:p>
            <a:r>
              <a:rPr lang="en-US" altLang="zh-CN" dirty="0" smtClean="0"/>
              <a:t>Response time fluctuation</a:t>
            </a:r>
            <a:endParaRPr lang="zh-CN" altLang="en-US" dirty="0"/>
          </a:p>
        </p:txBody>
      </p:sp>
      <p:pic>
        <p:nvPicPr>
          <p:cNvPr id="3074" name="Picture 2"/>
          <p:cNvPicPr>
            <a:picLocks noChangeAspect="1" noChangeArrowheads="1"/>
          </p:cNvPicPr>
          <p:nvPr/>
        </p:nvPicPr>
        <p:blipFill>
          <a:blip r:embed="rId2" cstate="print"/>
          <a:srcRect/>
          <a:stretch>
            <a:fillRect/>
          </a:stretch>
        </p:blipFill>
        <p:spPr bwMode="auto">
          <a:xfrm>
            <a:off x="214314" y="1325806"/>
            <a:ext cx="5857884" cy="3389078"/>
          </a:xfrm>
          <a:prstGeom prst="rect">
            <a:avLst/>
          </a:prstGeom>
          <a:noFill/>
          <a:ln w="9525">
            <a:noFill/>
            <a:miter lim="800000"/>
            <a:headEnd/>
            <a:tailEnd/>
          </a:ln>
          <a:effectLst/>
        </p:spPr>
      </p:pic>
      <p:sp>
        <p:nvSpPr>
          <p:cNvPr id="5" name="TextBox 4"/>
          <p:cNvSpPr txBox="1"/>
          <p:nvPr/>
        </p:nvSpPr>
        <p:spPr>
          <a:xfrm>
            <a:off x="6215042" y="2428868"/>
            <a:ext cx="2928958" cy="1938992"/>
          </a:xfrm>
          <a:prstGeom prst="rect">
            <a:avLst/>
          </a:prstGeom>
          <a:noFill/>
        </p:spPr>
        <p:txBody>
          <a:bodyPr wrap="square" rtlCol="0">
            <a:spAutoFit/>
          </a:bodyPr>
          <a:lstStyle/>
          <a:p>
            <a:r>
              <a:rPr lang="en-US" altLang="zh-CN" sz="2400" dirty="0" smtClean="0">
                <a:latin typeface="Times New Roman" pitchFamily="18" charset="0"/>
                <a:ea typeface="+mn-ea"/>
                <a:cs typeface="Times New Roman" pitchFamily="18" charset="0"/>
              </a:rPr>
              <a:t>Response time per batch</a:t>
            </a:r>
          </a:p>
          <a:p>
            <a:endParaRPr lang="en-US" altLang="zh-CN" sz="2400" dirty="0" smtClean="0">
              <a:latin typeface="Times New Roman" pitchFamily="18" charset="0"/>
              <a:ea typeface="+mn-ea"/>
              <a:cs typeface="Times New Roman" pitchFamily="18" charset="0"/>
            </a:endParaRPr>
          </a:p>
          <a:p>
            <a:r>
              <a:rPr lang="en-US" altLang="zh-CN" sz="2400" dirty="0" smtClean="0">
                <a:latin typeface="Times New Roman" pitchFamily="18" charset="0"/>
                <a:ea typeface="+mn-ea"/>
                <a:cs typeface="Times New Roman" pitchFamily="18" charset="0"/>
              </a:rPr>
              <a:t>Blue line for PARA</a:t>
            </a:r>
          </a:p>
          <a:p>
            <a:r>
              <a:rPr lang="en-US" altLang="zh-CN" sz="2400" dirty="0" smtClean="0">
                <a:latin typeface="Times New Roman" pitchFamily="18" charset="0"/>
                <a:ea typeface="+mn-ea"/>
                <a:cs typeface="Times New Roman" pitchFamily="18" charset="0"/>
              </a:rPr>
              <a:t>Red  line for PART</a:t>
            </a:r>
            <a:endParaRPr lang="zh-CN" altLang="en-US" sz="2400" dirty="0">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solidFill>
                  <a:srgbClr val="FF0000"/>
                </a:solidFill>
                <a:latin typeface="Times New Roman" pitchFamily="18" charset="0"/>
                <a:ea typeface="+mn-ea"/>
                <a:cs typeface="Times New Roman" pitchFamily="18" charset="0"/>
              </a:rPr>
              <a:t>Introduction</a:t>
            </a:r>
          </a:p>
          <a:p>
            <a:r>
              <a:rPr lang="en-US" altLang="zh-CN" dirty="0" smtClean="0">
                <a:latin typeface="Times New Roman" pitchFamily="18" charset="0"/>
                <a:ea typeface="+mn-ea"/>
                <a:cs typeface="Times New Roman" pitchFamily="18" charset="0"/>
              </a:rPr>
              <a:t>Cooperative Model</a:t>
            </a:r>
          </a:p>
          <a:p>
            <a:r>
              <a:rPr lang="en-US" altLang="zh-CN" dirty="0" smtClean="0">
                <a:latin typeface="Times New Roman" pitchFamily="18" charset="0"/>
                <a:ea typeface="+mn-ea"/>
                <a:cs typeface="Times New Roman" pitchFamily="18" charset="0"/>
              </a:rPr>
              <a:t>GPU Batching Algorithm</a:t>
            </a:r>
          </a:p>
          <a:p>
            <a:r>
              <a:rPr lang="en-US" altLang="zh-CN" dirty="0" smtClean="0">
                <a:latin typeface="Times New Roman" pitchFamily="18" charset="0"/>
                <a:ea typeface="+mn-ea"/>
                <a:cs typeface="Times New Roman" pitchFamily="18" charset="0"/>
              </a:rPr>
              <a:t>Experimental results</a:t>
            </a:r>
          </a:p>
          <a:p>
            <a:r>
              <a:rPr lang="en-US" altLang="zh-CN" dirty="0" smtClean="0">
                <a:latin typeface="Times New Roman" pitchFamily="18" charset="0"/>
                <a:ea typeface="+mn-ea"/>
                <a:cs typeface="Times New Roman" pitchFamily="18" charset="0"/>
              </a:rPr>
              <a:t>Related Work</a:t>
            </a:r>
          </a:p>
          <a:p>
            <a:r>
              <a:rPr lang="en-US" altLang="zh-CN" dirty="0" smtClean="0">
                <a:latin typeface="Times New Roman" pitchFamily="18" charset="0"/>
                <a:ea typeface="+mn-ea"/>
                <a:cs typeface="Times New Roman" pitchFamily="18" charset="0"/>
              </a:rPr>
              <a:t>Conclusion</a:t>
            </a:r>
          </a:p>
          <a:p>
            <a:endParaRPr lang="en-US" dirty="0"/>
          </a:p>
        </p:txBody>
      </p:sp>
      <p:sp>
        <p:nvSpPr>
          <p:cNvPr id="3" name="Title 2"/>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285720" y="1714488"/>
            <a:ext cx="8229600" cy="4643470"/>
          </a:xfrm>
        </p:spPr>
        <p:txBody>
          <a:bodyPr/>
          <a:lstStyle/>
          <a:p>
            <a:r>
              <a:rPr lang="en-US" altLang="zh-CN" dirty="0" smtClean="0">
                <a:latin typeface="Times New Roman" pitchFamily="18" charset="0"/>
                <a:ea typeface="+mn-ea"/>
                <a:cs typeface="Times New Roman" pitchFamily="18" charset="0"/>
              </a:rPr>
              <a:t>If query load is light, system works in asynchronous mode</a:t>
            </a:r>
          </a:p>
          <a:p>
            <a:pPr lvl="1"/>
            <a:r>
              <a:rPr lang="en-US" altLang="zh-CN" dirty="0" smtClean="0">
                <a:latin typeface="Times New Roman" pitchFamily="18" charset="0"/>
                <a:ea typeface="+mn-ea"/>
                <a:cs typeface="Times New Roman" pitchFamily="18" charset="0"/>
              </a:rPr>
              <a:t>Both CPU and GPU can offer enough throughput </a:t>
            </a:r>
          </a:p>
          <a:p>
            <a:pPr lvl="1"/>
            <a:r>
              <a:rPr lang="en-US" altLang="zh-CN" dirty="0" smtClean="0">
                <a:latin typeface="Times New Roman" pitchFamily="18" charset="0"/>
                <a:ea typeface="+mn-ea"/>
                <a:cs typeface="Times New Roman" pitchFamily="18" charset="0"/>
              </a:rPr>
              <a:t>processing queries by CPU may lead to better response time</a:t>
            </a:r>
          </a:p>
          <a:p>
            <a:r>
              <a:rPr lang="en-US" altLang="zh-CN" dirty="0" smtClean="0">
                <a:latin typeface="Times New Roman" pitchFamily="18" charset="0"/>
                <a:ea typeface="+mn-ea"/>
                <a:cs typeface="Times New Roman" pitchFamily="18" charset="0"/>
              </a:rPr>
              <a:t>It is helpful to energy-saving by letting GPU idle</a:t>
            </a:r>
          </a:p>
          <a:p>
            <a:r>
              <a:rPr lang="en-US" altLang="zh-CN" dirty="0" smtClean="0">
                <a:latin typeface="Times New Roman" pitchFamily="18" charset="0"/>
                <a:ea typeface="+mn-ea"/>
                <a:cs typeface="Times New Roman" pitchFamily="18" charset="0"/>
              </a:rPr>
              <a:t>We need a routing-algorithm to decide which device to deal with the query, CPU or GPU </a:t>
            </a:r>
            <a:endParaRPr lang="zh-CN" altLang="en-US" dirty="0">
              <a:latin typeface="Times New Roman" pitchFamily="18" charset="0"/>
              <a:ea typeface="+mn-ea"/>
              <a:cs typeface="Times New Roman" pitchFamily="18" charset="0"/>
            </a:endParaRPr>
          </a:p>
        </p:txBody>
      </p:sp>
      <p:sp>
        <p:nvSpPr>
          <p:cNvPr id="3" name="标题 2"/>
          <p:cNvSpPr>
            <a:spLocks noGrp="1"/>
          </p:cNvSpPr>
          <p:nvPr>
            <p:ph type="title"/>
          </p:nvPr>
        </p:nvSpPr>
        <p:spPr>
          <a:xfrm>
            <a:off x="571472" y="285736"/>
            <a:ext cx="7400948" cy="1143000"/>
          </a:xfrm>
        </p:spPr>
        <p:txBody>
          <a:bodyPr>
            <a:normAutofit/>
          </a:bodyPr>
          <a:lstStyle/>
          <a:p>
            <a:r>
              <a:rPr lang="en-US" altLang="zh-CN" dirty="0" smtClean="0"/>
              <a:t>Query scheduling under asynchronous mode</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000109"/>
            <a:ext cx="8229600" cy="2500330"/>
          </a:xfrm>
        </p:spPr>
        <p:txBody>
          <a:bodyPr/>
          <a:lstStyle/>
          <a:p>
            <a:r>
              <a:rPr lang="en-US" altLang="zh-CN" sz="2200" dirty="0" smtClean="0">
                <a:latin typeface="Times New Roman" pitchFamily="18" charset="0"/>
                <a:ea typeface="+mn-ea"/>
                <a:cs typeface="Times New Roman" pitchFamily="18" charset="0"/>
              </a:rPr>
              <a:t>Histogram</a:t>
            </a:r>
          </a:p>
          <a:p>
            <a:pPr lvl="1"/>
            <a:r>
              <a:rPr lang="en-US" altLang="zh-CN" sz="2200" dirty="0" smtClean="0">
                <a:latin typeface="Times New Roman" pitchFamily="18" charset="0"/>
                <a:ea typeface="+mn-ea"/>
                <a:cs typeface="Times New Roman" pitchFamily="18" charset="0"/>
              </a:rPr>
              <a:t>x-axis shows the time difference (CPU Time - GPU Time)  per query </a:t>
            </a:r>
          </a:p>
          <a:p>
            <a:pPr lvl="1"/>
            <a:r>
              <a:rPr lang="en-US" altLang="zh-CN" sz="2200" dirty="0" smtClean="0">
                <a:latin typeface="Times New Roman" pitchFamily="18" charset="0"/>
                <a:ea typeface="+mn-ea"/>
                <a:cs typeface="Times New Roman" pitchFamily="18" charset="0"/>
              </a:rPr>
              <a:t>y-axis shows the number of queries</a:t>
            </a:r>
          </a:p>
          <a:p>
            <a:r>
              <a:rPr lang="en-US" altLang="zh-CN" sz="2200" dirty="0" smtClean="0">
                <a:latin typeface="Times New Roman" pitchFamily="18" charset="0"/>
                <a:ea typeface="+mn-ea"/>
                <a:cs typeface="Times New Roman" pitchFamily="18" charset="0"/>
              </a:rPr>
              <a:t>CPU has advantage over GPU on most queries, as these queries contains low computation complexity(short lists)</a:t>
            </a:r>
          </a:p>
        </p:txBody>
      </p:sp>
      <p:sp>
        <p:nvSpPr>
          <p:cNvPr id="3" name="标题 2"/>
          <p:cNvSpPr>
            <a:spLocks noGrp="1"/>
          </p:cNvSpPr>
          <p:nvPr>
            <p:ph type="title"/>
          </p:nvPr>
        </p:nvSpPr>
        <p:spPr>
          <a:xfrm>
            <a:off x="457200" y="142852"/>
            <a:ext cx="7400948" cy="1143000"/>
          </a:xfrm>
        </p:spPr>
        <p:txBody>
          <a:bodyPr/>
          <a:lstStyle/>
          <a:p>
            <a:r>
              <a:rPr lang="en-US" altLang="zh-CN" dirty="0" smtClean="0"/>
              <a:t>Route algorithm</a:t>
            </a:r>
            <a:endParaRPr lang="zh-CN" altLang="en-US" dirty="0"/>
          </a:p>
        </p:txBody>
      </p:sp>
      <p:pic>
        <p:nvPicPr>
          <p:cNvPr id="4098" name="Picture 2"/>
          <p:cNvPicPr>
            <a:picLocks noChangeAspect="1" noChangeArrowheads="1"/>
          </p:cNvPicPr>
          <p:nvPr/>
        </p:nvPicPr>
        <p:blipFill>
          <a:blip r:embed="rId3" cstate="print"/>
          <a:srcRect/>
          <a:stretch>
            <a:fillRect/>
          </a:stretch>
        </p:blipFill>
        <p:spPr bwMode="auto">
          <a:xfrm>
            <a:off x="1428728" y="3429000"/>
            <a:ext cx="5429288" cy="3112175"/>
          </a:xfrm>
          <a:prstGeom prst="rect">
            <a:avLst/>
          </a:prstGeom>
          <a:noFill/>
          <a:ln w="9525">
            <a:noFill/>
            <a:miter lim="800000"/>
            <a:headEnd/>
            <a:tailEnd/>
          </a:ln>
          <a:effectLst/>
        </p:spPr>
      </p:pic>
      <p:sp>
        <p:nvSpPr>
          <p:cNvPr id="5" name="Oval 4"/>
          <p:cNvSpPr/>
          <p:nvPr/>
        </p:nvSpPr>
        <p:spPr bwMode="auto">
          <a:xfrm>
            <a:off x="2000232" y="3429000"/>
            <a:ext cx="571504" cy="2857520"/>
          </a:xfrm>
          <a:prstGeom prst="ellipse">
            <a:avLst/>
          </a:prstGeom>
          <a:no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cxnSp>
        <p:nvCxnSpPr>
          <p:cNvPr id="7" name="Straight Arrow Connector 6"/>
          <p:cNvCxnSpPr/>
          <p:nvPr/>
        </p:nvCxnSpPr>
        <p:spPr bwMode="auto">
          <a:xfrm>
            <a:off x="2714612" y="4643446"/>
            <a:ext cx="357190" cy="1588"/>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8" name="TextBox 7"/>
          <p:cNvSpPr txBox="1"/>
          <p:nvPr/>
        </p:nvSpPr>
        <p:spPr>
          <a:xfrm>
            <a:off x="3214678" y="4429132"/>
            <a:ext cx="5032147" cy="369332"/>
          </a:xfrm>
          <a:prstGeom prst="rect">
            <a:avLst/>
          </a:prstGeom>
          <a:noFill/>
        </p:spPr>
        <p:txBody>
          <a:bodyPr wrap="none" rtlCol="0">
            <a:spAutoFit/>
          </a:bodyPr>
          <a:lstStyle/>
          <a:p>
            <a:r>
              <a:rPr lang="en-US" altLang="zh-CN" dirty="0" smtClean="0">
                <a:solidFill>
                  <a:srgbClr val="FF0000"/>
                </a:solidFill>
              </a:rPr>
              <a:t>CPU has advantage over GPU on most queries</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214422"/>
            <a:ext cx="8329642" cy="2571767"/>
          </a:xfrm>
        </p:spPr>
        <p:txBody>
          <a:bodyPr/>
          <a:lstStyle/>
          <a:p>
            <a:r>
              <a:rPr lang="en-US" altLang="zh-CN" sz="2100" dirty="0" smtClean="0">
                <a:latin typeface="Times New Roman" pitchFamily="18" charset="0"/>
                <a:ea typeface="+mn-ea"/>
                <a:cs typeface="Times New Roman" pitchFamily="18" charset="0"/>
              </a:rPr>
              <a:t>Graph</a:t>
            </a:r>
          </a:p>
          <a:p>
            <a:pPr lvl="1"/>
            <a:r>
              <a:rPr lang="en-US" altLang="zh-CN" sz="2100" dirty="0" smtClean="0">
                <a:latin typeface="Times New Roman" pitchFamily="18" charset="0"/>
                <a:ea typeface="+mn-ea"/>
                <a:cs typeface="Times New Roman" pitchFamily="18" charset="0"/>
              </a:rPr>
              <a:t>X-axis: query ID (we count 3000 queries, GOV data set)</a:t>
            </a:r>
          </a:p>
          <a:p>
            <a:pPr lvl="1"/>
            <a:r>
              <a:rPr lang="en-US" altLang="zh-CN" sz="2100" dirty="0" smtClean="0">
                <a:latin typeface="Times New Roman" pitchFamily="18" charset="0"/>
                <a:ea typeface="+mn-ea"/>
                <a:cs typeface="Times New Roman" pitchFamily="18" charset="0"/>
              </a:rPr>
              <a:t>Y-axis: time difference (CPU Time- GPU Time)</a:t>
            </a:r>
          </a:p>
          <a:p>
            <a:r>
              <a:rPr lang="en-US" altLang="zh-CN" sz="2100" dirty="0" smtClean="0">
                <a:latin typeface="Times New Roman" pitchFamily="18" charset="0"/>
                <a:ea typeface="+mn-ea"/>
                <a:cs typeface="Times New Roman" pitchFamily="18" charset="0"/>
              </a:rPr>
              <a:t>Compare</a:t>
            </a:r>
          </a:p>
          <a:p>
            <a:pPr lvl="1"/>
            <a:r>
              <a:rPr lang="en-US" altLang="zh-CN" sz="2100" dirty="0" smtClean="0">
                <a:latin typeface="Times New Roman" pitchFamily="18" charset="0"/>
                <a:ea typeface="+mn-ea"/>
                <a:cs typeface="Times New Roman" pitchFamily="18" charset="0"/>
              </a:rPr>
              <a:t>CPU’s s advantage is not significant</a:t>
            </a:r>
          </a:p>
          <a:p>
            <a:pPr lvl="1"/>
            <a:r>
              <a:rPr lang="en-US" altLang="zh-CN" sz="2100" dirty="0" smtClean="0">
                <a:latin typeface="Times New Roman" pitchFamily="18" charset="0"/>
                <a:ea typeface="+mn-ea"/>
                <a:cs typeface="Times New Roman" pitchFamily="18" charset="0"/>
              </a:rPr>
              <a:t>GPU is far superior in the queries whose computation complexity is high</a:t>
            </a:r>
          </a:p>
        </p:txBody>
      </p:sp>
      <p:sp>
        <p:nvSpPr>
          <p:cNvPr id="3" name="标题 2"/>
          <p:cNvSpPr>
            <a:spLocks noGrp="1"/>
          </p:cNvSpPr>
          <p:nvPr>
            <p:ph type="title"/>
          </p:nvPr>
        </p:nvSpPr>
        <p:spPr/>
        <p:txBody>
          <a:bodyPr/>
          <a:lstStyle/>
          <a:p>
            <a:r>
              <a:rPr lang="en-US" altLang="zh-CN" dirty="0" smtClean="0"/>
              <a:t>Route algorithm(cont.)</a:t>
            </a:r>
            <a:endParaRPr lang="zh-CN" altLang="en-US" dirty="0"/>
          </a:p>
        </p:txBody>
      </p:sp>
      <p:pic>
        <p:nvPicPr>
          <p:cNvPr id="5122" name="Picture 2"/>
          <p:cNvPicPr>
            <a:picLocks noChangeAspect="1" noChangeArrowheads="1"/>
          </p:cNvPicPr>
          <p:nvPr/>
        </p:nvPicPr>
        <p:blipFill>
          <a:blip r:embed="rId2" cstate="print"/>
          <a:srcRect/>
          <a:stretch>
            <a:fillRect/>
          </a:stretch>
        </p:blipFill>
        <p:spPr bwMode="auto">
          <a:xfrm>
            <a:off x="285720" y="3786190"/>
            <a:ext cx="5376667" cy="3000372"/>
          </a:xfrm>
          <a:prstGeom prst="rect">
            <a:avLst/>
          </a:prstGeom>
          <a:noFill/>
          <a:ln w="9525">
            <a:noFill/>
            <a:miter lim="800000"/>
            <a:headEnd/>
            <a:tailEnd/>
          </a:ln>
          <a:effectLst/>
        </p:spPr>
      </p:pic>
      <p:cxnSp>
        <p:nvCxnSpPr>
          <p:cNvPr id="6" name="直接箭头连接符 5"/>
          <p:cNvCxnSpPr/>
          <p:nvPr/>
        </p:nvCxnSpPr>
        <p:spPr>
          <a:xfrm rot="10800000">
            <a:off x="5643570" y="6215082"/>
            <a:ext cx="92869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7" name="TextBox 6"/>
          <p:cNvSpPr txBox="1"/>
          <p:nvPr/>
        </p:nvSpPr>
        <p:spPr>
          <a:xfrm>
            <a:off x="6643702" y="6072206"/>
            <a:ext cx="2071702" cy="369332"/>
          </a:xfrm>
          <a:prstGeom prst="rect">
            <a:avLst/>
          </a:prstGeom>
          <a:noFill/>
        </p:spPr>
        <p:txBody>
          <a:bodyPr wrap="square" rtlCol="0">
            <a:spAutoFit/>
          </a:bodyPr>
          <a:lstStyle/>
          <a:p>
            <a:r>
              <a:rPr lang="en-US" altLang="zh-CN" smtClean="0"/>
              <a:t>CPU advantage</a:t>
            </a:r>
            <a:endParaRPr lang="zh-CN" altLang="en-US"/>
          </a:p>
        </p:txBody>
      </p:sp>
      <p:cxnSp>
        <p:nvCxnSpPr>
          <p:cNvPr id="8" name="直接箭头连接符 7"/>
          <p:cNvCxnSpPr/>
          <p:nvPr/>
        </p:nvCxnSpPr>
        <p:spPr>
          <a:xfrm rot="10800000">
            <a:off x="5643570" y="5786454"/>
            <a:ext cx="92869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9" name="TextBox 8"/>
          <p:cNvSpPr txBox="1"/>
          <p:nvPr/>
        </p:nvSpPr>
        <p:spPr>
          <a:xfrm>
            <a:off x="6643702" y="5572140"/>
            <a:ext cx="2071702" cy="369332"/>
          </a:xfrm>
          <a:prstGeom prst="rect">
            <a:avLst/>
          </a:prstGeom>
          <a:noFill/>
        </p:spPr>
        <p:txBody>
          <a:bodyPr wrap="square" rtlCol="0">
            <a:spAutoFit/>
          </a:bodyPr>
          <a:lstStyle/>
          <a:p>
            <a:r>
              <a:rPr lang="en-US" altLang="zh-CN" smtClean="0"/>
              <a:t>GPU advantage</a:t>
            </a:r>
            <a:endParaRPr lang="zh-CN" altLang="en-US"/>
          </a:p>
        </p:txBody>
      </p:sp>
      <p:sp>
        <p:nvSpPr>
          <p:cNvPr id="10" name="矩形 9"/>
          <p:cNvSpPr/>
          <p:nvPr/>
        </p:nvSpPr>
        <p:spPr>
          <a:xfrm>
            <a:off x="6286512" y="2928934"/>
            <a:ext cx="1000132" cy="156966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altLang="zh-CN" sz="9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endParaRPr lang="zh-CN" altLang="en-US" sz="9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1" name="TextBox 10"/>
          <p:cNvSpPr txBox="1"/>
          <p:nvPr/>
        </p:nvSpPr>
        <p:spPr>
          <a:xfrm>
            <a:off x="5643570" y="4286256"/>
            <a:ext cx="3286116" cy="923330"/>
          </a:xfrm>
          <a:prstGeom prst="rect">
            <a:avLst/>
          </a:prstGeom>
          <a:noFill/>
        </p:spPr>
        <p:txBody>
          <a:bodyPr wrap="square" rtlCol="0">
            <a:spAutoFit/>
          </a:bodyPr>
          <a:lstStyle/>
          <a:p>
            <a:r>
              <a:rPr lang="en-US" altLang="zh-CN" dirty="0" smtClean="0">
                <a:solidFill>
                  <a:srgbClr val="FF0000"/>
                </a:solidFill>
              </a:rPr>
              <a:t>How can we measure the computation complexity in each query?</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303341"/>
            <a:ext cx="8229600" cy="4911741"/>
          </a:xfrm>
        </p:spPr>
        <p:txBody>
          <a:bodyPr/>
          <a:lstStyle/>
          <a:p>
            <a:r>
              <a:rPr lang="en-US" altLang="zh-CN" sz="2100" dirty="0" smtClean="0">
                <a:latin typeface="Times New Roman" pitchFamily="18" charset="0"/>
                <a:ea typeface="+mn-ea"/>
                <a:cs typeface="Times New Roman" pitchFamily="18" charset="0"/>
              </a:rPr>
              <a:t>What we have</a:t>
            </a:r>
          </a:p>
          <a:p>
            <a:pPr lvl="1"/>
            <a:r>
              <a:rPr lang="en-US" altLang="zh-CN" sz="2100" dirty="0" smtClean="0">
                <a:latin typeface="Times New Roman" pitchFamily="18" charset="0"/>
                <a:ea typeface="+mn-ea"/>
                <a:cs typeface="Times New Roman" pitchFamily="18" charset="0"/>
              </a:rPr>
              <a:t>The number of lists in each query</a:t>
            </a:r>
          </a:p>
          <a:p>
            <a:pPr lvl="1"/>
            <a:r>
              <a:rPr lang="en-US" altLang="zh-CN" sz="2100" dirty="0" smtClean="0">
                <a:latin typeface="Times New Roman" pitchFamily="18" charset="0"/>
                <a:ea typeface="+mn-ea"/>
                <a:cs typeface="Times New Roman" pitchFamily="18" charset="0"/>
              </a:rPr>
              <a:t>The length of each list</a:t>
            </a:r>
          </a:p>
          <a:p>
            <a:pPr lvl="1"/>
            <a:r>
              <a:rPr lang="en-US" altLang="zh-CN" sz="2100" dirty="0" smtClean="0">
                <a:solidFill>
                  <a:srgbClr val="FF0000"/>
                </a:solidFill>
                <a:latin typeface="Times New Roman" pitchFamily="18" charset="0"/>
                <a:ea typeface="+mn-ea"/>
                <a:cs typeface="Times New Roman" pitchFamily="18" charset="0"/>
              </a:rPr>
              <a:t>That is all …</a:t>
            </a:r>
          </a:p>
          <a:p>
            <a:r>
              <a:rPr lang="en-US" altLang="zh-CN" sz="2100" dirty="0" smtClean="0">
                <a:latin typeface="Times New Roman" pitchFamily="18" charset="0"/>
                <a:ea typeface="+mn-ea"/>
                <a:cs typeface="Times New Roman" pitchFamily="18" charset="0"/>
              </a:rPr>
              <a:t>The information is not enough</a:t>
            </a:r>
          </a:p>
          <a:p>
            <a:pPr lvl="1"/>
            <a:r>
              <a:rPr lang="en-US" altLang="zh-CN" sz="2100" dirty="0" smtClean="0">
                <a:latin typeface="Times New Roman" pitchFamily="18" charset="0"/>
                <a:ea typeface="+mn-ea"/>
                <a:cs typeface="Times New Roman" pitchFamily="18" charset="0"/>
              </a:rPr>
              <a:t>We do not know:</a:t>
            </a:r>
          </a:p>
          <a:p>
            <a:pPr lvl="2"/>
            <a:r>
              <a:rPr lang="en-US" altLang="zh-CN" sz="2100" dirty="0" smtClean="0">
                <a:latin typeface="Times New Roman" pitchFamily="18" charset="0"/>
                <a:ea typeface="+mn-ea"/>
                <a:cs typeface="Times New Roman" pitchFamily="18" charset="0"/>
              </a:rPr>
              <a:t>How many </a:t>
            </a:r>
            <a:r>
              <a:rPr lang="en-US" altLang="zh-CN" sz="2100" dirty="0" err="1" smtClean="0">
                <a:latin typeface="Times New Roman" pitchFamily="18" charset="0"/>
                <a:ea typeface="+mn-ea"/>
                <a:cs typeface="Times New Roman" pitchFamily="18" charset="0"/>
              </a:rPr>
              <a:t>docIDs</a:t>
            </a:r>
            <a:r>
              <a:rPr lang="en-US" altLang="zh-CN" sz="2100" dirty="0" smtClean="0">
                <a:latin typeface="Times New Roman" pitchFamily="18" charset="0"/>
                <a:ea typeface="+mn-ea"/>
                <a:cs typeface="Times New Roman" pitchFamily="18" charset="0"/>
              </a:rPr>
              <a:t> are common </a:t>
            </a:r>
            <a:r>
              <a:rPr lang="en-US" altLang="zh-CN" sz="2100" dirty="0" err="1" smtClean="0">
                <a:latin typeface="Times New Roman" pitchFamily="18" charset="0"/>
                <a:ea typeface="+mn-ea"/>
                <a:cs typeface="Times New Roman" pitchFamily="18" charset="0"/>
              </a:rPr>
              <a:t>docIDs</a:t>
            </a:r>
            <a:endParaRPr lang="en-US" altLang="zh-CN" sz="2100" dirty="0" smtClean="0">
              <a:latin typeface="Times New Roman" pitchFamily="18" charset="0"/>
              <a:ea typeface="+mn-ea"/>
              <a:cs typeface="Times New Roman" pitchFamily="18" charset="0"/>
            </a:endParaRPr>
          </a:p>
          <a:p>
            <a:pPr lvl="2"/>
            <a:r>
              <a:rPr lang="en-US" altLang="zh-CN" sz="2100" dirty="0" smtClean="0">
                <a:latin typeface="Times New Roman" pitchFamily="18" charset="0"/>
                <a:ea typeface="+mn-ea"/>
                <a:cs typeface="Times New Roman" pitchFamily="18" charset="0"/>
              </a:rPr>
              <a:t>Number of comparisons of each </a:t>
            </a:r>
            <a:r>
              <a:rPr lang="en-US" altLang="zh-CN" sz="2100" dirty="0" err="1" smtClean="0">
                <a:latin typeface="Times New Roman" pitchFamily="18" charset="0"/>
                <a:ea typeface="+mn-ea"/>
                <a:cs typeface="Times New Roman" pitchFamily="18" charset="0"/>
              </a:rPr>
              <a:t>docIDs</a:t>
            </a:r>
            <a:endParaRPr lang="zh-CN" altLang="en-US" sz="2100" dirty="0">
              <a:latin typeface="Times New Roman" pitchFamily="18" charset="0"/>
              <a:ea typeface="+mn-ea"/>
              <a:cs typeface="Times New Roman" pitchFamily="18" charset="0"/>
            </a:endParaRPr>
          </a:p>
        </p:txBody>
      </p:sp>
      <p:sp>
        <p:nvSpPr>
          <p:cNvPr id="3" name="标题 2"/>
          <p:cNvSpPr>
            <a:spLocks noGrp="1"/>
          </p:cNvSpPr>
          <p:nvPr>
            <p:ph type="title"/>
          </p:nvPr>
        </p:nvSpPr>
        <p:spPr/>
        <p:txBody>
          <a:bodyPr/>
          <a:lstStyle/>
          <a:p>
            <a:r>
              <a:rPr lang="en-US" altLang="zh-CN" dirty="0" smtClean="0"/>
              <a:t>Route algorithm(cont.)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 calcmode="lin" valueType="num">
                                      <p:cBhvr additive="base">
                                        <p:cTn id="1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100" dirty="0" smtClean="0">
                <a:latin typeface="Times New Roman" pitchFamily="18" charset="0"/>
                <a:ea typeface="+mn-ea"/>
                <a:cs typeface="Times New Roman" pitchFamily="18" charset="0"/>
              </a:rPr>
              <a:t>We use statistical methods</a:t>
            </a:r>
          </a:p>
          <a:p>
            <a:pPr lvl="1"/>
            <a:r>
              <a:rPr lang="en-US" altLang="zh-CN" sz="2100" dirty="0" smtClean="0">
                <a:latin typeface="Times New Roman" pitchFamily="18" charset="0"/>
                <a:ea typeface="+mn-ea"/>
                <a:cs typeface="Times New Roman" pitchFamily="18" charset="0"/>
              </a:rPr>
              <a:t>We run each query (training set) on CPU and GPU separately, record the time difference</a:t>
            </a:r>
          </a:p>
          <a:p>
            <a:pPr lvl="1"/>
            <a:r>
              <a:rPr lang="en-US" altLang="zh-CN" sz="2100" dirty="0" smtClean="0">
                <a:latin typeface="Times New Roman" pitchFamily="18" charset="0"/>
                <a:ea typeface="+mn-ea"/>
                <a:cs typeface="Times New Roman" pitchFamily="18" charset="0"/>
              </a:rPr>
              <a:t>We introduce three </a:t>
            </a:r>
            <a:r>
              <a:rPr lang="en-US" altLang="zh-CN" sz="2100" dirty="0" smtClean="0">
                <a:solidFill>
                  <a:srgbClr val="FF0000"/>
                </a:solidFill>
                <a:latin typeface="Times New Roman" pitchFamily="18" charset="0"/>
                <a:ea typeface="+mn-ea"/>
                <a:cs typeface="Times New Roman" pitchFamily="18" charset="0"/>
              </a:rPr>
              <a:t>metric</a:t>
            </a:r>
            <a:r>
              <a:rPr lang="en-US" altLang="zh-CN" sz="2100" dirty="0" smtClean="0">
                <a:latin typeface="Times New Roman" pitchFamily="18" charset="0"/>
                <a:ea typeface="+mn-ea"/>
                <a:cs typeface="Times New Roman" pitchFamily="18" charset="0"/>
              </a:rPr>
              <a:t> to estimate the computational complexity </a:t>
            </a:r>
          </a:p>
          <a:p>
            <a:pPr lvl="1"/>
            <a:r>
              <a:rPr lang="en-US" altLang="zh-CN" sz="2100" dirty="0" smtClean="0">
                <a:latin typeface="Times New Roman" pitchFamily="18" charset="0"/>
                <a:ea typeface="+mn-ea"/>
                <a:cs typeface="Times New Roman" pitchFamily="18" charset="0"/>
              </a:rPr>
              <a:t>The scheduling algorithm boils down to the relationship between the time difference and each metrics. </a:t>
            </a:r>
          </a:p>
          <a:p>
            <a:pPr lvl="1"/>
            <a:r>
              <a:rPr lang="en-US" altLang="zh-CN" sz="2100" dirty="0" smtClean="0">
                <a:latin typeface="Times New Roman" pitchFamily="18" charset="0"/>
                <a:ea typeface="+mn-ea"/>
                <a:cs typeface="Times New Roman" pitchFamily="18" charset="0"/>
              </a:rPr>
              <a:t>We adopt </a:t>
            </a:r>
            <a:r>
              <a:rPr lang="en-US" altLang="zh-CN" sz="2100" dirty="0" smtClean="0">
                <a:solidFill>
                  <a:srgbClr val="FF0000"/>
                </a:solidFill>
                <a:latin typeface="Times New Roman" pitchFamily="18" charset="0"/>
                <a:ea typeface="+mn-ea"/>
                <a:cs typeface="Times New Roman" pitchFamily="18" charset="0"/>
              </a:rPr>
              <a:t>regression analysis </a:t>
            </a:r>
          </a:p>
          <a:p>
            <a:pPr lvl="2"/>
            <a:r>
              <a:rPr lang="en-US" altLang="zh-CN" sz="2100" dirty="0" smtClean="0">
                <a:latin typeface="Times New Roman" pitchFamily="18" charset="0"/>
                <a:ea typeface="+mn-ea"/>
                <a:cs typeface="Times New Roman" pitchFamily="18" charset="0"/>
              </a:rPr>
              <a:t>to test the correlation between each metric and actual time difference </a:t>
            </a:r>
            <a:endParaRPr lang="zh-CN" altLang="en-US" sz="2100" dirty="0">
              <a:latin typeface="Times New Roman" pitchFamily="18" charset="0"/>
              <a:ea typeface="+mn-ea"/>
              <a:cs typeface="Times New Roman" pitchFamily="18" charset="0"/>
            </a:endParaRPr>
          </a:p>
        </p:txBody>
      </p:sp>
      <p:sp>
        <p:nvSpPr>
          <p:cNvPr id="3" name="标题 2"/>
          <p:cNvSpPr>
            <a:spLocks noGrp="1"/>
          </p:cNvSpPr>
          <p:nvPr>
            <p:ph type="title"/>
          </p:nvPr>
        </p:nvSpPr>
        <p:spPr/>
        <p:txBody>
          <a:bodyPr/>
          <a:lstStyle/>
          <a:p>
            <a:r>
              <a:rPr lang="en-US" altLang="zh-CN" dirty="0" smtClean="0"/>
              <a:t>Route algorithm(cont.)</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100" dirty="0" smtClean="0">
                <a:latin typeface="Times New Roman" pitchFamily="18" charset="0"/>
                <a:ea typeface="+mn-ea"/>
                <a:cs typeface="Times New Roman" pitchFamily="18" charset="0"/>
              </a:rPr>
              <a:t>Metric to each query:</a:t>
            </a:r>
          </a:p>
          <a:p>
            <a:pPr lvl="1"/>
            <a:r>
              <a:rPr lang="en-US" altLang="zh-CN" sz="2100" dirty="0" smtClean="0">
                <a:solidFill>
                  <a:srgbClr val="FF0000"/>
                </a:solidFill>
                <a:latin typeface="Times New Roman" pitchFamily="18" charset="0"/>
                <a:ea typeface="+mn-ea"/>
                <a:cs typeface="Times New Roman" pitchFamily="18" charset="0"/>
              </a:rPr>
              <a:t>LOS</a:t>
            </a:r>
            <a:r>
              <a:rPr lang="en-US" altLang="zh-CN" sz="2100" dirty="0" smtClean="0">
                <a:latin typeface="Times New Roman" pitchFamily="18" charset="0"/>
                <a:ea typeface="+mn-ea"/>
                <a:cs typeface="Times New Roman" pitchFamily="18" charset="0"/>
              </a:rPr>
              <a:t>: the length of the shortest list</a:t>
            </a:r>
          </a:p>
          <a:p>
            <a:pPr lvl="1"/>
            <a:r>
              <a:rPr lang="en-US" altLang="zh-CN" sz="2100" dirty="0" smtClean="0">
                <a:solidFill>
                  <a:srgbClr val="FF0000"/>
                </a:solidFill>
                <a:latin typeface="Times New Roman" pitchFamily="18" charset="0"/>
                <a:ea typeface="+mn-ea"/>
                <a:cs typeface="Times New Roman" pitchFamily="18" charset="0"/>
              </a:rPr>
              <a:t>UBOS</a:t>
            </a:r>
            <a:r>
              <a:rPr lang="en-US" altLang="zh-CN" sz="2100" dirty="0" smtClean="0">
                <a:latin typeface="Times New Roman" pitchFamily="18" charset="0"/>
                <a:ea typeface="+mn-ea"/>
                <a:cs typeface="Times New Roman" pitchFamily="18" charset="0"/>
              </a:rPr>
              <a:t>: the upper bound of the number of comparisons</a:t>
            </a:r>
          </a:p>
          <a:p>
            <a:pPr lvl="2"/>
            <a:r>
              <a:rPr lang="en-US" altLang="zh-CN" sz="2100" dirty="0" smtClean="0">
                <a:latin typeface="Times New Roman" pitchFamily="18" charset="0"/>
                <a:ea typeface="+mn-ea"/>
                <a:cs typeface="Times New Roman" pitchFamily="18" charset="0"/>
              </a:rPr>
              <a:t>UBOS = LOS * (logL1 + logL2 + …)</a:t>
            </a:r>
          </a:p>
          <a:p>
            <a:pPr lvl="1"/>
            <a:r>
              <a:rPr lang="en-US" altLang="zh-CN" sz="2100" dirty="0" smtClean="0">
                <a:solidFill>
                  <a:srgbClr val="FF0000"/>
                </a:solidFill>
                <a:latin typeface="Times New Roman" pitchFamily="18" charset="0"/>
                <a:ea typeface="+mn-ea"/>
                <a:cs typeface="Times New Roman" pitchFamily="18" charset="0"/>
              </a:rPr>
              <a:t>UBOCT</a:t>
            </a:r>
            <a:r>
              <a:rPr lang="en-US" altLang="zh-CN" sz="2100" dirty="0" smtClean="0">
                <a:latin typeface="Times New Roman" pitchFamily="18" charset="0"/>
                <a:ea typeface="+mn-ea"/>
                <a:cs typeface="Times New Roman" pitchFamily="18" charset="0"/>
              </a:rPr>
              <a:t>: the upper bound of the number of comparisons per thread</a:t>
            </a:r>
          </a:p>
          <a:p>
            <a:pPr lvl="2"/>
            <a:r>
              <a:rPr lang="en-US" altLang="zh-CN" sz="2100" dirty="0" smtClean="0">
                <a:latin typeface="Times New Roman" pitchFamily="18" charset="0"/>
                <a:ea typeface="+mn-ea"/>
                <a:cs typeface="Times New Roman" pitchFamily="18" charset="0"/>
              </a:rPr>
              <a:t>If one query is processed fully in parallel on GPU, UBOCT will be good metric</a:t>
            </a:r>
            <a:endParaRPr lang="zh-CN" altLang="en-US" sz="2100" dirty="0">
              <a:latin typeface="Times New Roman" pitchFamily="18" charset="0"/>
              <a:ea typeface="+mn-ea"/>
              <a:cs typeface="Times New Roman" pitchFamily="18" charset="0"/>
            </a:endParaRPr>
          </a:p>
        </p:txBody>
      </p:sp>
      <p:sp>
        <p:nvSpPr>
          <p:cNvPr id="3" name="标题 2"/>
          <p:cNvSpPr>
            <a:spLocks noGrp="1"/>
          </p:cNvSpPr>
          <p:nvPr>
            <p:ph type="title"/>
          </p:nvPr>
        </p:nvSpPr>
        <p:spPr/>
        <p:txBody>
          <a:bodyPr/>
          <a:lstStyle/>
          <a:p>
            <a:r>
              <a:rPr lang="en-US" altLang="zh-CN" dirty="0" smtClean="0"/>
              <a:t>Route algorithm(cont.)</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1285860"/>
            <a:ext cx="8229600" cy="3429024"/>
          </a:xfrm>
        </p:spPr>
        <p:txBody>
          <a:bodyPr/>
          <a:lstStyle/>
          <a:p>
            <a:r>
              <a:rPr lang="en-US" altLang="zh-CN" sz="2100" dirty="0" smtClean="0">
                <a:latin typeface="Times New Roman" pitchFamily="18" charset="0"/>
                <a:ea typeface="+mn-ea"/>
                <a:cs typeface="Times New Roman" pitchFamily="18" charset="0"/>
              </a:rPr>
              <a:t>Result</a:t>
            </a:r>
          </a:p>
          <a:p>
            <a:pPr lvl="1"/>
            <a:r>
              <a:rPr lang="en-US" altLang="zh-CN" sz="2100" dirty="0" smtClean="0">
                <a:latin typeface="Times New Roman" pitchFamily="18" charset="0"/>
                <a:ea typeface="+mn-ea"/>
                <a:cs typeface="Times New Roman" pitchFamily="18" charset="0"/>
              </a:rPr>
              <a:t>R-square is the </a:t>
            </a:r>
            <a:r>
              <a:rPr lang="en-US" altLang="zh-CN" sz="2100" dirty="0" smtClean="0">
                <a:solidFill>
                  <a:srgbClr val="FF0000"/>
                </a:solidFill>
                <a:latin typeface="Times New Roman" pitchFamily="18" charset="0"/>
                <a:ea typeface="+mn-ea"/>
                <a:cs typeface="Times New Roman" pitchFamily="18" charset="0"/>
              </a:rPr>
              <a:t>coefficient of determination</a:t>
            </a:r>
            <a:r>
              <a:rPr lang="en-US" altLang="zh-CN" sz="2100" dirty="0" smtClean="0">
                <a:latin typeface="Times New Roman" pitchFamily="18" charset="0"/>
                <a:ea typeface="+mn-ea"/>
                <a:cs typeface="Times New Roman" pitchFamily="18" charset="0"/>
              </a:rPr>
              <a:t>, which is the proportion of variability in dataset that is accounted for by the metric</a:t>
            </a:r>
          </a:p>
          <a:p>
            <a:pPr lvl="1"/>
            <a:r>
              <a:rPr lang="en-US" altLang="zh-CN" sz="2100" dirty="0" smtClean="0">
                <a:latin typeface="Times New Roman" pitchFamily="18" charset="0"/>
                <a:ea typeface="+mn-ea"/>
                <a:cs typeface="Times New Roman" pitchFamily="18" charset="0"/>
              </a:rPr>
              <a:t>Regression formula:</a:t>
            </a:r>
            <a:endParaRPr lang="zh-CN" altLang="en-US" sz="2100" dirty="0">
              <a:latin typeface="Times New Roman" pitchFamily="18" charset="0"/>
              <a:ea typeface="+mn-ea"/>
              <a:cs typeface="Times New Roman" pitchFamily="18" charset="0"/>
            </a:endParaRPr>
          </a:p>
        </p:txBody>
      </p:sp>
      <p:sp>
        <p:nvSpPr>
          <p:cNvPr id="3" name="标题 2"/>
          <p:cNvSpPr>
            <a:spLocks noGrp="1"/>
          </p:cNvSpPr>
          <p:nvPr>
            <p:ph type="title"/>
          </p:nvPr>
        </p:nvSpPr>
        <p:spPr/>
        <p:txBody>
          <a:bodyPr/>
          <a:lstStyle/>
          <a:p>
            <a:r>
              <a:rPr lang="en-US" altLang="zh-CN" smtClean="0"/>
              <a:t>Route algorithm</a:t>
            </a:r>
            <a:endParaRPr lang="zh-CN" altLang="en-US"/>
          </a:p>
        </p:txBody>
      </p:sp>
      <p:pic>
        <p:nvPicPr>
          <p:cNvPr id="6146" name="Picture 2"/>
          <p:cNvPicPr>
            <a:picLocks noChangeAspect="1" noChangeArrowheads="1"/>
          </p:cNvPicPr>
          <p:nvPr/>
        </p:nvPicPr>
        <p:blipFill>
          <a:blip r:embed="rId2" cstate="print"/>
          <a:srcRect/>
          <a:stretch>
            <a:fillRect/>
          </a:stretch>
        </p:blipFill>
        <p:spPr bwMode="auto">
          <a:xfrm>
            <a:off x="357158" y="3714752"/>
            <a:ext cx="8429684" cy="2393554"/>
          </a:xfrm>
          <a:prstGeom prst="rect">
            <a:avLst/>
          </a:prstGeom>
          <a:noFill/>
          <a:ln w="9525">
            <a:noFill/>
            <a:miter lim="800000"/>
            <a:headEnd/>
            <a:tailEnd/>
          </a:ln>
          <a:effectLst/>
        </p:spPr>
      </p:pic>
      <p:sp>
        <p:nvSpPr>
          <p:cNvPr id="5" name="椭圆 4"/>
          <p:cNvSpPr/>
          <p:nvPr/>
        </p:nvSpPr>
        <p:spPr>
          <a:xfrm>
            <a:off x="2000232" y="5357826"/>
            <a:ext cx="1500198"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485160" y="4363058"/>
            <a:ext cx="280108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Winner!</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147" name="Picture 3"/>
          <p:cNvPicPr>
            <a:picLocks noChangeAspect="1" noChangeArrowheads="1"/>
          </p:cNvPicPr>
          <p:nvPr/>
        </p:nvPicPr>
        <p:blipFill>
          <a:blip r:embed="rId3" cstate="print"/>
          <a:srcRect/>
          <a:stretch>
            <a:fillRect/>
          </a:stretch>
        </p:blipFill>
        <p:spPr bwMode="auto">
          <a:xfrm>
            <a:off x="642910" y="3071810"/>
            <a:ext cx="7751023" cy="50006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147"/>
                                        </p:tgtEl>
                                        <p:attrNameLst>
                                          <p:attrName>style.visibility</p:attrName>
                                        </p:attrNameLst>
                                      </p:cBhvr>
                                      <p:to>
                                        <p:strVal val="visible"/>
                                      </p:to>
                                    </p:set>
                                    <p:animEffect transition="in" filter="blinds(horizontal)">
                                      <p:cBhvr>
                                        <p:cTn id="18"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100" dirty="0" smtClean="0">
                <a:latin typeface="Times New Roman" pitchFamily="18" charset="0"/>
                <a:ea typeface="+mn-ea"/>
                <a:cs typeface="Times New Roman" pitchFamily="18" charset="0"/>
              </a:rPr>
              <a:t>How to use the formula</a:t>
            </a:r>
          </a:p>
          <a:p>
            <a:pPr lvl="1"/>
            <a:r>
              <a:rPr lang="en-US" altLang="zh-CN" sz="2100" dirty="0" smtClean="0">
                <a:latin typeface="Times New Roman" pitchFamily="18" charset="0"/>
                <a:ea typeface="+mn-ea"/>
                <a:cs typeface="Times New Roman" pitchFamily="18" charset="0"/>
              </a:rPr>
              <a:t>When CPU gets a query under light load, it calculates </a:t>
            </a:r>
            <a:r>
              <a:rPr lang="en-US" altLang="zh-CN" sz="2100" dirty="0" smtClean="0">
                <a:solidFill>
                  <a:srgbClr val="FF0000"/>
                </a:solidFill>
                <a:latin typeface="Times New Roman" pitchFamily="18" charset="0"/>
                <a:ea typeface="+mn-ea"/>
                <a:cs typeface="Times New Roman" pitchFamily="18" charset="0"/>
              </a:rPr>
              <a:t>UBOC</a:t>
            </a:r>
            <a:r>
              <a:rPr lang="en-US" altLang="zh-CN" sz="2100" dirty="0" smtClean="0">
                <a:latin typeface="Times New Roman" pitchFamily="18" charset="0"/>
                <a:ea typeface="+mn-ea"/>
                <a:cs typeface="Times New Roman" pitchFamily="18" charset="0"/>
              </a:rPr>
              <a:t> first</a:t>
            </a:r>
          </a:p>
          <a:p>
            <a:pPr lvl="1"/>
            <a:r>
              <a:rPr lang="en-US" altLang="zh-CN" sz="2100" dirty="0" smtClean="0">
                <a:latin typeface="Times New Roman" pitchFamily="18" charset="0"/>
                <a:ea typeface="+mn-ea"/>
                <a:cs typeface="Times New Roman" pitchFamily="18" charset="0"/>
              </a:rPr>
              <a:t>Then, </a:t>
            </a:r>
            <a:r>
              <a:rPr lang="en-US" altLang="zh-CN" sz="2100" dirty="0" err="1" smtClean="0">
                <a:latin typeface="Times New Roman" pitchFamily="18" charset="0"/>
                <a:ea typeface="+mn-ea"/>
                <a:cs typeface="Times New Roman" pitchFamily="18" charset="0"/>
              </a:rPr>
              <a:t>timediff</a:t>
            </a:r>
            <a:r>
              <a:rPr lang="en-US" altLang="zh-CN" sz="2100" dirty="0" smtClean="0">
                <a:latin typeface="Times New Roman" pitchFamily="18" charset="0"/>
                <a:ea typeface="+mn-ea"/>
                <a:cs typeface="Times New Roman" pitchFamily="18" charset="0"/>
              </a:rPr>
              <a:t>  is got from the regression formula</a:t>
            </a:r>
          </a:p>
          <a:p>
            <a:pPr lvl="1"/>
            <a:r>
              <a:rPr lang="en-US" altLang="zh-CN" sz="2100" dirty="0" smtClean="0">
                <a:latin typeface="Times New Roman" pitchFamily="18" charset="0"/>
                <a:ea typeface="+mn-ea"/>
                <a:cs typeface="Times New Roman" pitchFamily="18" charset="0"/>
              </a:rPr>
              <a:t>If </a:t>
            </a:r>
            <a:r>
              <a:rPr lang="en-US" altLang="zh-CN" sz="2100" dirty="0" err="1" smtClean="0">
                <a:latin typeface="Times New Roman" pitchFamily="18" charset="0"/>
                <a:ea typeface="+mn-ea"/>
                <a:cs typeface="Times New Roman" pitchFamily="18" charset="0"/>
              </a:rPr>
              <a:t>timediff</a:t>
            </a:r>
            <a:r>
              <a:rPr lang="en-US" altLang="zh-CN" sz="2100" dirty="0" smtClean="0">
                <a:latin typeface="Times New Roman" pitchFamily="18" charset="0"/>
                <a:ea typeface="+mn-ea"/>
                <a:cs typeface="Times New Roman" pitchFamily="18" charset="0"/>
              </a:rPr>
              <a:t>  is positive, the query will be routed to the GPU, which means GPU may process it faster. </a:t>
            </a:r>
          </a:p>
          <a:p>
            <a:pPr lvl="2"/>
            <a:r>
              <a:rPr lang="en-US" altLang="zh-CN" sz="2100" dirty="0" smtClean="0">
                <a:latin typeface="Times New Roman" pitchFamily="18" charset="0"/>
                <a:ea typeface="+mn-ea"/>
                <a:cs typeface="Times New Roman" pitchFamily="18" charset="0"/>
              </a:rPr>
              <a:t>Otherwise, CPU will process the query by itself</a:t>
            </a:r>
            <a:endParaRPr lang="zh-CN" altLang="en-US" sz="2100" dirty="0">
              <a:latin typeface="Times New Roman" pitchFamily="18" charset="0"/>
              <a:ea typeface="+mn-ea"/>
              <a:cs typeface="Times New Roman" pitchFamily="18" charset="0"/>
            </a:endParaRPr>
          </a:p>
        </p:txBody>
      </p:sp>
      <p:sp>
        <p:nvSpPr>
          <p:cNvPr id="3" name="标题 2"/>
          <p:cNvSpPr>
            <a:spLocks noGrp="1"/>
          </p:cNvSpPr>
          <p:nvPr>
            <p:ph type="title"/>
          </p:nvPr>
        </p:nvSpPr>
        <p:spPr/>
        <p:txBody>
          <a:bodyPr/>
          <a:lstStyle/>
          <a:p>
            <a:r>
              <a:rPr lang="en-US" altLang="zh-CN" dirty="0" smtClean="0"/>
              <a:t>Route algorithm</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latin typeface="Times New Roman" pitchFamily="18" charset="0"/>
                <a:cs typeface="Times New Roman" pitchFamily="18" charset="0"/>
              </a:rPr>
              <a:t>We present a CPU-GPU cooperative model which can dynamically switch between the asynchronous mode and synchronous mode</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Under light load, the system works in asynchronous mode. We minimize query response time in the aid of GPU. Heuristic strategies are designed to decide whether the current query should be processed by GPU or CPU.</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Under heavy load, the system works in synchronous mode. We propose a query-parallel algorithm to balance the load between thread blocks, therefore process a batch efficiently.</a:t>
            </a:r>
            <a:endParaRPr lang="en-US" sz="2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2357430"/>
            <a:ext cx="7769225" cy="1600200"/>
          </a:xfrm>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74"/>
            <a:ext cx="8229600" cy="1143000"/>
          </a:xfrm>
        </p:spPr>
        <p:txBody>
          <a:bodyPr/>
          <a:lstStyle/>
          <a:p>
            <a:pPr algn="l"/>
            <a:r>
              <a:rPr lang="en-US" altLang="zh-CN" dirty="0" smtClean="0">
                <a:latin typeface="Adobe 黑体 Std R" pitchFamily="34" charset="-122"/>
                <a:ea typeface="Adobe 黑体 Std R" pitchFamily="34" charset="-122"/>
              </a:rPr>
              <a:t>Standard Query Processing</a:t>
            </a:r>
            <a:endParaRPr lang="en-US" altLang="zh-CN" dirty="0">
              <a:latin typeface="Adobe 黑体 Std R" pitchFamily="34" charset="-122"/>
              <a:ea typeface="Adobe 黑体 Std R" pitchFamily="34" charset="-122"/>
            </a:endParaRPr>
          </a:p>
        </p:txBody>
      </p:sp>
      <p:grpSp>
        <p:nvGrpSpPr>
          <p:cNvPr id="3" name="Group 18"/>
          <p:cNvGrpSpPr/>
          <p:nvPr/>
        </p:nvGrpSpPr>
        <p:grpSpPr>
          <a:xfrm>
            <a:off x="857224" y="2664698"/>
            <a:ext cx="7772400" cy="1571636"/>
            <a:chOff x="2571736" y="4214818"/>
            <a:chExt cx="7772400" cy="1571636"/>
          </a:xfrm>
        </p:grpSpPr>
        <p:sp>
          <p:nvSpPr>
            <p:cNvPr id="8" name="Rectangle 11"/>
            <p:cNvSpPr>
              <a:spLocks noChangeArrowheads="1"/>
            </p:cNvSpPr>
            <p:nvPr/>
          </p:nvSpPr>
          <p:spPr bwMode="auto">
            <a:xfrm>
              <a:off x="2571736" y="4286256"/>
              <a:ext cx="7772400" cy="1477328"/>
            </a:xfrm>
            <a:prstGeom prst="rect">
              <a:avLst/>
            </a:prstGeom>
            <a:noFill/>
            <a:ln w="9525" algn="ctr">
              <a:noFill/>
              <a:miter lim="800000"/>
              <a:headEnd/>
              <a:tailEnd/>
            </a:ln>
            <a:effectLst/>
          </p:spPr>
          <p:txBody>
            <a:bodyPr wrap="square">
              <a:spAutoFit/>
            </a:bodyPr>
            <a:lstStyle/>
            <a:p>
              <a:pPr algn="just"/>
              <a:r>
                <a:rPr lang="en-US" altLang="zh-CN" b="1" dirty="0" smtClean="0">
                  <a:latin typeface="Arial" pitchFamily="34" charset="0"/>
                  <a:cs typeface="Arial" pitchFamily="34" charset="0"/>
                </a:rPr>
                <a:t>new</a:t>
              </a:r>
              <a:r>
                <a:rPr lang="en-US" altLang="zh-CN" b="1" dirty="0" smtClean="0"/>
                <a:t>      3, 16, 17, 24, 111, 127, 156, 777</a:t>
              </a:r>
              <a:r>
                <a:rPr lang="en-US" altLang="zh-CN" b="1" dirty="0"/>
                <a:t>, 11437</a:t>
              </a:r>
              <a:r>
                <a:rPr lang="en-US" altLang="zh-CN" b="1" dirty="0" smtClean="0"/>
                <a:t>,…, 12457</a:t>
              </a:r>
              <a:endParaRPr lang="en-US" altLang="zh-CN" b="1" dirty="0"/>
            </a:p>
            <a:p>
              <a:pPr algn="just"/>
              <a:endParaRPr lang="en-US" altLang="zh-CN" b="1" dirty="0" smtClean="0"/>
            </a:p>
            <a:p>
              <a:pPr algn="just"/>
              <a:r>
                <a:rPr lang="en-US" altLang="zh-CN" b="1" dirty="0" err="1" smtClean="0">
                  <a:latin typeface="Arial" pitchFamily="34" charset="0"/>
                  <a:cs typeface="Arial" pitchFamily="34" charset="0"/>
                </a:rPr>
                <a:t>york</a:t>
              </a:r>
              <a:r>
                <a:rPr lang="en-US" altLang="zh-CN" b="1" dirty="0" smtClean="0"/>
                <a:t>     15, 16, 17, 24, 88, 97,100, 156, 1234</a:t>
              </a:r>
              <a:r>
                <a:rPr lang="en-US" altLang="zh-CN" b="1" dirty="0"/>
                <a:t>, 4356, </a:t>
              </a:r>
              <a:r>
                <a:rPr lang="en-US" altLang="zh-CN" b="1" dirty="0" smtClean="0"/>
                <a:t>…,12457</a:t>
              </a:r>
            </a:p>
            <a:p>
              <a:pPr algn="just"/>
              <a:endParaRPr lang="en-US" altLang="zh-CN" b="1" dirty="0" smtClean="0"/>
            </a:p>
            <a:p>
              <a:pPr algn="just"/>
              <a:r>
                <a:rPr lang="en-US" altLang="zh-CN" b="1" dirty="0" smtClean="0">
                  <a:latin typeface="Arial" pitchFamily="34" charset="0"/>
                  <a:cs typeface="Arial" pitchFamily="34" charset="0"/>
                </a:rPr>
                <a:t>city</a:t>
              </a:r>
              <a:r>
                <a:rPr lang="en-US" altLang="zh-CN" b="1" dirty="0" smtClean="0"/>
                <a:t>     16, 29, 88, 97, 112, 156,4356, 8712, …,12457, 22888</a:t>
              </a:r>
              <a:endParaRPr lang="en-US" altLang="zh-CN" b="1" dirty="0"/>
            </a:p>
          </p:txBody>
        </p:sp>
        <p:sp>
          <p:nvSpPr>
            <p:cNvPr id="9" name="Rectangle 8"/>
            <p:cNvSpPr/>
            <p:nvPr/>
          </p:nvSpPr>
          <p:spPr>
            <a:xfrm>
              <a:off x="3286116" y="4214818"/>
              <a:ext cx="5343508" cy="50006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Rectangle 9"/>
            <p:cNvSpPr/>
            <p:nvPr/>
          </p:nvSpPr>
          <p:spPr>
            <a:xfrm>
              <a:off x="3286116" y="4786322"/>
              <a:ext cx="5700698" cy="50006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ectangle 10"/>
            <p:cNvSpPr/>
            <p:nvPr/>
          </p:nvSpPr>
          <p:spPr>
            <a:xfrm>
              <a:off x="3286116" y="5357826"/>
              <a:ext cx="5915012" cy="428628"/>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2" name="Rectangle 11"/>
          <p:cNvSpPr/>
          <p:nvPr/>
        </p:nvSpPr>
        <p:spPr>
          <a:xfrm>
            <a:off x="500034" y="1681451"/>
            <a:ext cx="5650906" cy="461665"/>
          </a:xfrm>
          <a:prstGeom prst="rect">
            <a:avLst/>
          </a:prstGeom>
        </p:spPr>
        <p:txBody>
          <a:bodyPr wrap="none">
            <a:spAutoFit/>
          </a:bodyPr>
          <a:lstStyle/>
          <a:p>
            <a:pPr>
              <a:buClr>
                <a:schemeClr val="accent3">
                  <a:lumMod val="75000"/>
                </a:schemeClr>
              </a:buClr>
              <a:buFont typeface="Arial" pitchFamily="34" charset="0"/>
              <a:buChar char="•"/>
            </a:pPr>
            <a:r>
              <a:rPr lang="en-US" sz="2400" b="1" dirty="0" smtClean="0">
                <a:latin typeface="Arial" pitchFamily="34" charset="0"/>
                <a:cs typeface="Arial" pitchFamily="34" charset="0"/>
              </a:rPr>
              <a:t> </a:t>
            </a:r>
            <a:r>
              <a:rPr lang="en-US" altLang="zh-CN" sz="2400" dirty="0" smtClean="0">
                <a:latin typeface="Times New Roman" pitchFamily="18" charset="0"/>
                <a:ea typeface="+mn-ea"/>
                <a:cs typeface="Times New Roman" pitchFamily="18" charset="0"/>
              </a:rPr>
              <a:t>What are inverted index and inverted lists?</a:t>
            </a:r>
          </a:p>
        </p:txBody>
      </p:sp>
      <p:grpSp>
        <p:nvGrpSpPr>
          <p:cNvPr id="4" name="Group 17"/>
          <p:cNvGrpSpPr/>
          <p:nvPr/>
        </p:nvGrpSpPr>
        <p:grpSpPr>
          <a:xfrm>
            <a:off x="764270" y="3881616"/>
            <a:ext cx="785818" cy="1179700"/>
            <a:chOff x="1041703" y="3181739"/>
            <a:chExt cx="654849" cy="1306825"/>
          </a:xfrm>
        </p:grpSpPr>
        <p:sp>
          <p:nvSpPr>
            <p:cNvPr id="13" name="Rectangle 12"/>
            <p:cNvSpPr/>
            <p:nvPr/>
          </p:nvSpPr>
          <p:spPr>
            <a:xfrm>
              <a:off x="1083445" y="3181739"/>
              <a:ext cx="571505" cy="357190"/>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TextBox 13"/>
            <p:cNvSpPr txBox="1"/>
            <p:nvPr/>
          </p:nvSpPr>
          <p:spPr>
            <a:xfrm>
              <a:off x="1041703" y="4079433"/>
              <a:ext cx="654849" cy="4091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dirty="0" smtClean="0"/>
                <a:t>Term</a:t>
              </a:r>
              <a:endParaRPr lang="en-US" dirty="0"/>
            </a:p>
          </p:txBody>
        </p:sp>
        <p:cxnSp>
          <p:nvCxnSpPr>
            <p:cNvPr id="16" name="Straight Arrow Connector 15"/>
            <p:cNvCxnSpPr/>
            <p:nvPr/>
          </p:nvCxnSpPr>
          <p:spPr>
            <a:xfrm rot="5400000" flipH="1" flipV="1">
              <a:off x="1131071" y="3865119"/>
              <a:ext cx="428628"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grpSp>
        <p:nvGrpSpPr>
          <p:cNvPr id="5" name="Group 29"/>
          <p:cNvGrpSpPr/>
          <p:nvPr/>
        </p:nvGrpSpPr>
        <p:grpSpPr>
          <a:xfrm>
            <a:off x="1643042" y="4357694"/>
            <a:ext cx="5857916" cy="1012274"/>
            <a:chOff x="1643042" y="4429132"/>
            <a:chExt cx="5143536" cy="1012274"/>
          </a:xfrm>
        </p:grpSpPr>
        <p:sp>
          <p:nvSpPr>
            <p:cNvPr id="28" name="Right Brace 27"/>
            <p:cNvSpPr/>
            <p:nvPr/>
          </p:nvSpPr>
          <p:spPr>
            <a:xfrm rot="5400000">
              <a:off x="3964777" y="2107397"/>
              <a:ext cx="500066" cy="5143536"/>
            </a:xfrm>
            <a:prstGeom prst="rightBrace">
              <a:avLst>
                <a:gd name="adj1" fmla="val 61016"/>
                <a:gd name="adj2" fmla="val 50000"/>
              </a:avLst>
            </a:pr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29" name="TextBox 28"/>
            <p:cNvSpPr txBox="1"/>
            <p:nvPr/>
          </p:nvSpPr>
          <p:spPr>
            <a:xfrm>
              <a:off x="3500430" y="5072074"/>
              <a:ext cx="159254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dirty="0" smtClean="0"/>
                <a:t>Document IDs</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latin typeface="Arial" pitchFamily="34" charset="0"/>
                <a:cs typeface="Arial" pitchFamily="34" charset="0"/>
              </a:rPr>
              <a:t>Standard Query Processing(cont.)</a:t>
            </a:r>
            <a:endParaRPr lang="en-US" dirty="0"/>
          </a:p>
        </p:txBody>
      </p:sp>
      <p:sp>
        <p:nvSpPr>
          <p:cNvPr id="3" name="Content Placeholder 2"/>
          <p:cNvSpPr>
            <a:spLocks noGrp="1"/>
          </p:cNvSpPr>
          <p:nvPr>
            <p:ph idx="1"/>
          </p:nvPr>
        </p:nvSpPr>
        <p:spPr>
          <a:xfrm>
            <a:off x="457200" y="1285860"/>
            <a:ext cx="8229600" cy="4525963"/>
          </a:xfrm>
        </p:spPr>
        <p:txBody>
          <a:bodyPr/>
          <a:lstStyle/>
          <a:p>
            <a:r>
              <a:rPr lang="en-US" dirty="0" smtClean="0"/>
              <a:t>When a query “</a:t>
            </a:r>
            <a:r>
              <a:rPr lang="en-US" i="1" dirty="0" smtClean="0">
                <a:solidFill>
                  <a:srgbClr val="FF0000"/>
                </a:solidFill>
              </a:rPr>
              <a:t>new </a:t>
            </a:r>
            <a:r>
              <a:rPr lang="en-US" i="1" dirty="0" err="1" smtClean="0">
                <a:solidFill>
                  <a:srgbClr val="FF0000"/>
                </a:solidFill>
              </a:rPr>
              <a:t>york</a:t>
            </a:r>
            <a:r>
              <a:rPr lang="en-US" i="1" dirty="0" smtClean="0">
                <a:solidFill>
                  <a:srgbClr val="FF0000"/>
                </a:solidFill>
              </a:rPr>
              <a:t> city</a:t>
            </a:r>
            <a:r>
              <a:rPr lang="en-US" dirty="0" smtClean="0"/>
              <a:t>” submitted to the search engine, these 3 inverted lists will be loaded from the inverted index, and intersection operation will be applied.</a:t>
            </a:r>
            <a:endParaRPr lang="en-US" dirty="0"/>
          </a:p>
        </p:txBody>
      </p:sp>
      <p:grpSp>
        <p:nvGrpSpPr>
          <p:cNvPr id="4" name="Group 4"/>
          <p:cNvGrpSpPr/>
          <p:nvPr/>
        </p:nvGrpSpPr>
        <p:grpSpPr>
          <a:xfrm>
            <a:off x="878185" y="2703469"/>
            <a:ext cx="7772400" cy="1571636"/>
            <a:chOff x="2857488" y="4022806"/>
            <a:chExt cx="7772400" cy="1571636"/>
          </a:xfrm>
        </p:grpSpPr>
        <p:sp>
          <p:nvSpPr>
            <p:cNvPr id="6" name="Rectangle 11"/>
            <p:cNvSpPr>
              <a:spLocks noChangeArrowheads="1"/>
            </p:cNvSpPr>
            <p:nvPr/>
          </p:nvSpPr>
          <p:spPr bwMode="auto">
            <a:xfrm>
              <a:off x="2857488" y="4071942"/>
              <a:ext cx="7772400" cy="1477328"/>
            </a:xfrm>
            <a:prstGeom prst="rect">
              <a:avLst/>
            </a:prstGeom>
            <a:noFill/>
            <a:ln w="9525" algn="ctr">
              <a:noFill/>
              <a:miter lim="800000"/>
              <a:headEnd/>
              <a:tailEnd/>
            </a:ln>
            <a:effectLst/>
          </p:spPr>
          <p:txBody>
            <a:bodyPr wrap="square">
              <a:spAutoFit/>
            </a:bodyPr>
            <a:lstStyle/>
            <a:p>
              <a:pPr algn="just"/>
              <a:r>
                <a:rPr lang="en-US" altLang="zh-CN" b="1" dirty="0" smtClean="0">
                  <a:latin typeface="Arial" pitchFamily="34" charset="0"/>
                  <a:cs typeface="Arial" pitchFamily="34" charset="0"/>
                </a:rPr>
                <a:t>new</a:t>
              </a:r>
              <a:r>
                <a:rPr lang="en-US" altLang="zh-CN" b="1" dirty="0" smtClean="0"/>
                <a:t>      3, 16, 17, 24, 111, 127, 156, 777</a:t>
              </a:r>
              <a:r>
                <a:rPr lang="en-US" altLang="zh-CN" b="1" dirty="0"/>
                <a:t>, 11437</a:t>
              </a:r>
              <a:r>
                <a:rPr lang="en-US" altLang="zh-CN" b="1" dirty="0" smtClean="0"/>
                <a:t>,…, 12457</a:t>
              </a:r>
              <a:endParaRPr lang="en-US" altLang="zh-CN" b="1" dirty="0"/>
            </a:p>
            <a:p>
              <a:pPr algn="just"/>
              <a:endParaRPr lang="en-US" altLang="zh-CN" b="1" dirty="0" smtClean="0"/>
            </a:p>
            <a:p>
              <a:pPr algn="just"/>
              <a:r>
                <a:rPr lang="en-US" altLang="zh-CN" b="1" dirty="0" err="1" smtClean="0">
                  <a:latin typeface="Arial" pitchFamily="34" charset="0"/>
                  <a:cs typeface="Arial" pitchFamily="34" charset="0"/>
                </a:rPr>
                <a:t>york</a:t>
              </a:r>
              <a:r>
                <a:rPr lang="en-US" altLang="zh-CN" b="1" dirty="0" smtClean="0"/>
                <a:t>     15, 16, 17, 24, 88, 97,100, 156, 1234</a:t>
              </a:r>
              <a:r>
                <a:rPr lang="en-US" altLang="zh-CN" b="1" dirty="0"/>
                <a:t>, 4356, </a:t>
              </a:r>
              <a:r>
                <a:rPr lang="en-US" altLang="zh-CN" b="1" dirty="0" smtClean="0"/>
                <a:t>…,12457</a:t>
              </a:r>
            </a:p>
            <a:p>
              <a:pPr algn="just"/>
              <a:endParaRPr lang="en-US" altLang="zh-CN" b="1" dirty="0" smtClean="0"/>
            </a:p>
            <a:p>
              <a:pPr algn="just"/>
              <a:r>
                <a:rPr lang="en-US" altLang="zh-CN" b="1" dirty="0" smtClean="0">
                  <a:latin typeface="Arial" pitchFamily="34" charset="0"/>
                  <a:cs typeface="Arial" pitchFamily="34" charset="0"/>
                </a:rPr>
                <a:t>city</a:t>
              </a:r>
              <a:r>
                <a:rPr lang="en-US" altLang="zh-CN" b="1" dirty="0" smtClean="0"/>
                <a:t>     16, 29, 88, 97, 112, 156,4356, 8712, …,12457, 22888</a:t>
              </a:r>
              <a:endParaRPr lang="en-US" altLang="zh-CN" b="1" dirty="0"/>
            </a:p>
          </p:txBody>
        </p:sp>
        <p:sp>
          <p:nvSpPr>
            <p:cNvPr id="7" name="Rectangle 6"/>
            <p:cNvSpPr/>
            <p:nvPr/>
          </p:nvSpPr>
          <p:spPr>
            <a:xfrm>
              <a:off x="3628964" y="4022806"/>
              <a:ext cx="5572164" cy="50006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p:cNvSpPr/>
            <p:nvPr/>
          </p:nvSpPr>
          <p:spPr>
            <a:xfrm>
              <a:off x="3628964" y="4594310"/>
              <a:ext cx="6000792" cy="50006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Rectangle 8"/>
            <p:cNvSpPr/>
            <p:nvPr/>
          </p:nvSpPr>
          <p:spPr>
            <a:xfrm>
              <a:off x="3628964" y="5165814"/>
              <a:ext cx="5643602" cy="428628"/>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5" name="Group 20"/>
          <p:cNvGrpSpPr/>
          <p:nvPr/>
        </p:nvGrpSpPr>
        <p:grpSpPr>
          <a:xfrm>
            <a:off x="1654193" y="2763756"/>
            <a:ext cx="5632451" cy="1491652"/>
            <a:chOff x="1297003" y="3955900"/>
            <a:chExt cx="5632451" cy="1491652"/>
          </a:xfrm>
        </p:grpSpPr>
        <p:sp>
          <p:nvSpPr>
            <p:cNvPr id="11" name="Rectangle 10"/>
            <p:cNvSpPr/>
            <p:nvPr/>
          </p:nvSpPr>
          <p:spPr>
            <a:xfrm>
              <a:off x="1665344" y="3967051"/>
              <a:ext cx="357190"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2" name="Rectangle 11"/>
            <p:cNvSpPr/>
            <p:nvPr/>
          </p:nvSpPr>
          <p:spPr>
            <a:xfrm>
              <a:off x="1297003" y="5060923"/>
              <a:ext cx="357190"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3" name="Rectangle 12"/>
            <p:cNvSpPr/>
            <p:nvPr/>
          </p:nvSpPr>
          <p:spPr>
            <a:xfrm>
              <a:off x="1747933" y="4516253"/>
              <a:ext cx="357190"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5" name="Rectangle 14"/>
            <p:cNvSpPr/>
            <p:nvPr/>
          </p:nvSpPr>
          <p:spPr>
            <a:xfrm>
              <a:off x="3830786" y="3955900"/>
              <a:ext cx="428628"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6" name="Rectangle 15"/>
            <p:cNvSpPr/>
            <p:nvPr/>
          </p:nvSpPr>
          <p:spPr>
            <a:xfrm>
              <a:off x="4143372" y="4549706"/>
              <a:ext cx="428628"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7" name="Rectangle 16"/>
            <p:cNvSpPr/>
            <p:nvPr/>
          </p:nvSpPr>
          <p:spPr>
            <a:xfrm>
              <a:off x="3286116" y="5081218"/>
              <a:ext cx="500066"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8" name="Rectangle 17"/>
            <p:cNvSpPr/>
            <p:nvPr/>
          </p:nvSpPr>
          <p:spPr>
            <a:xfrm>
              <a:off x="5857883" y="3978202"/>
              <a:ext cx="774667"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19" name="Rectangle 18"/>
            <p:cNvSpPr/>
            <p:nvPr/>
          </p:nvSpPr>
          <p:spPr>
            <a:xfrm>
              <a:off x="6143636" y="4549706"/>
              <a:ext cx="785818"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sp>
          <p:nvSpPr>
            <p:cNvPr id="20" name="Rectangle 19"/>
            <p:cNvSpPr/>
            <p:nvPr/>
          </p:nvSpPr>
          <p:spPr>
            <a:xfrm>
              <a:off x="5357818" y="5090362"/>
              <a:ext cx="714380" cy="35719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rgbClr val="FF0000"/>
                </a:solidFill>
              </a:endParaRPr>
            </a:p>
          </p:txBody>
        </p:sp>
      </p:grpSp>
      <p:grpSp>
        <p:nvGrpSpPr>
          <p:cNvPr id="10" name="Group 29"/>
          <p:cNvGrpSpPr/>
          <p:nvPr/>
        </p:nvGrpSpPr>
        <p:grpSpPr>
          <a:xfrm>
            <a:off x="2428860" y="4643446"/>
            <a:ext cx="5072098" cy="1143008"/>
            <a:chOff x="1214414" y="5214950"/>
            <a:chExt cx="4572032" cy="1143008"/>
          </a:xfrm>
        </p:grpSpPr>
        <p:sp>
          <p:nvSpPr>
            <p:cNvPr id="23" name="Rectangle 22"/>
            <p:cNvSpPr/>
            <p:nvPr/>
          </p:nvSpPr>
          <p:spPr>
            <a:xfrm>
              <a:off x="1214414" y="5702874"/>
              <a:ext cx="1802096" cy="369332"/>
            </a:xfrm>
            <a:prstGeom prst="rect">
              <a:avLst/>
            </a:prstGeom>
          </p:spPr>
          <p:txBody>
            <a:bodyPr wrap="none">
              <a:spAutoFit/>
            </a:bodyPr>
            <a:lstStyle/>
            <a:p>
              <a:r>
                <a:rPr lang="en-US" altLang="zh-CN" b="1" dirty="0" smtClean="0"/>
                <a:t>16, 156, …,12457</a:t>
              </a:r>
              <a:endParaRPr lang="en-US" dirty="0"/>
            </a:p>
          </p:txBody>
        </p:sp>
        <p:grpSp>
          <p:nvGrpSpPr>
            <p:cNvPr id="14" name="Group 28"/>
            <p:cNvGrpSpPr/>
            <p:nvPr/>
          </p:nvGrpSpPr>
          <p:grpSpPr>
            <a:xfrm>
              <a:off x="1214414" y="5214950"/>
              <a:ext cx="4572032" cy="1143008"/>
              <a:chOff x="1214414" y="5214950"/>
              <a:chExt cx="4572032" cy="1143008"/>
            </a:xfrm>
          </p:grpSpPr>
          <p:sp>
            <p:nvSpPr>
              <p:cNvPr id="24" name="Rectangle 23"/>
              <p:cNvSpPr/>
              <p:nvPr/>
            </p:nvSpPr>
            <p:spPr>
              <a:xfrm>
                <a:off x="1214414" y="5643578"/>
                <a:ext cx="1785950" cy="50006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Down Arrow 24"/>
              <p:cNvSpPr/>
              <p:nvPr/>
            </p:nvSpPr>
            <p:spPr>
              <a:xfrm>
                <a:off x="2071670" y="5214950"/>
                <a:ext cx="285752" cy="357190"/>
              </a:xfrm>
              <a:prstGeom prst="downArrow">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Down Arrow 25"/>
              <p:cNvSpPr/>
              <p:nvPr/>
            </p:nvSpPr>
            <p:spPr>
              <a:xfrm rot="16200000">
                <a:off x="3250397" y="5607859"/>
                <a:ext cx="285752" cy="500066"/>
              </a:xfrm>
              <a:prstGeom prst="downArrow">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ounded Rectangle 27"/>
              <p:cNvSpPr/>
              <p:nvPr/>
            </p:nvSpPr>
            <p:spPr>
              <a:xfrm>
                <a:off x="3857620" y="5500702"/>
                <a:ext cx="1928826" cy="857256"/>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Other operations in Search Engine</a:t>
                </a:r>
                <a:endParaRPr lang="en-US" sz="1600" dirty="0"/>
              </a:p>
            </p:txBody>
          </p:sp>
        </p:grpSp>
      </p:grpSp>
      <p:sp>
        <p:nvSpPr>
          <p:cNvPr id="27" name="Rectangle 26"/>
          <p:cNvSpPr/>
          <p:nvPr/>
        </p:nvSpPr>
        <p:spPr>
          <a:xfrm>
            <a:off x="857224" y="5143512"/>
            <a:ext cx="1492716" cy="369332"/>
          </a:xfrm>
          <a:prstGeom prst="rect">
            <a:avLst/>
          </a:prstGeom>
        </p:spPr>
        <p:txBody>
          <a:bodyPr wrap="none">
            <a:spAutoFit/>
          </a:bodyPr>
          <a:lstStyle/>
          <a:p>
            <a:r>
              <a:rPr lang="en-US" altLang="zh-CN" b="1" dirty="0" smtClean="0">
                <a:latin typeface="Arial" pitchFamily="34" charset="0"/>
                <a:cs typeface="Arial" pitchFamily="34" charset="0"/>
              </a:rPr>
              <a:t>intersection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box(in)">
                                      <p:cBhvr>
                                        <p:cTn id="2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altLang="zh-CN" i="1" dirty="0" smtClean="0">
                <a:latin typeface="Times New Roman" pitchFamily="18" charset="0"/>
                <a:cs typeface="Times New Roman" pitchFamily="18" charset="0"/>
              </a:rPr>
              <a:t>Lists intersection </a:t>
            </a:r>
            <a:r>
              <a:rPr lang="en-US" altLang="zh-CN" dirty="0" smtClean="0">
                <a:latin typeface="Times New Roman" pitchFamily="18" charset="0"/>
                <a:cs typeface="Times New Roman" pitchFamily="18" charset="0"/>
              </a:rPr>
              <a:t>operation occupies a significant part of CPU time in the modern web search engine</a:t>
            </a:r>
          </a:p>
          <a:p>
            <a:r>
              <a:rPr lang="en-US" altLang="zh-CN" dirty="0" smtClean="0"/>
              <a:t>The query traffic could be quite heavy</a:t>
            </a:r>
          </a:p>
          <a:p>
            <a:pPr lvl="1"/>
            <a:r>
              <a:rPr lang="en-US" altLang="zh-CN" dirty="0" smtClean="0"/>
              <a:t>Tens of thousands queries could arrive to one server in just one second</a:t>
            </a:r>
          </a:p>
          <a:p>
            <a:r>
              <a:rPr lang="en-US" altLang="zh-CN" dirty="0" smtClean="0"/>
              <a:t>Response time: the less the better</a:t>
            </a:r>
          </a:p>
          <a:p>
            <a:pPr lvl="1"/>
            <a:endParaRPr lang="en-US" altLang="zh-CN" dirty="0" smtClean="0"/>
          </a:p>
          <a:p>
            <a:endParaRPr lang="en-US" altLang="zh-CN" dirty="0" smtClean="0"/>
          </a:p>
        </p:txBody>
      </p:sp>
      <p:sp>
        <p:nvSpPr>
          <p:cNvPr id="8" name="TextBox 7"/>
          <p:cNvSpPr txBox="1"/>
          <p:nvPr/>
        </p:nvSpPr>
        <p:spPr>
          <a:xfrm>
            <a:off x="2285984" y="4286256"/>
            <a:ext cx="4826962" cy="830997"/>
          </a:xfrm>
          <a:prstGeom prst="rect">
            <a:avLst/>
          </a:prstGeom>
          <a:noFill/>
        </p:spPr>
        <p:txBody>
          <a:bodyPr wrap="square" rtlCol="0">
            <a:spAutoFit/>
          </a:bodyPr>
          <a:lstStyle/>
          <a:p>
            <a:r>
              <a:rPr lang="en-US" sz="2400" dirty="0" smtClean="0">
                <a:solidFill>
                  <a:srgbClr val="FF0000"/>
                </a:solidFill>
              </a:rPr>
              <a:t>Could the new GPU technology solve these problem?</a:t>
            </a:r>
            <a:endParaRPr lang="en-US" sz="2400" dirty="0">
              <a:solidFill>
                <a:srgbClr val="FF00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in)">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3200" dirty="0" smtClean="0"/>
              <a:t>Graphical Processing Units (GPUs)</a:t>
            </a:r>
            <a:endParaRPr lang="en-US" altLang="zh-CN" sz="3200" dirty="0"/>
          </a:p>
        </p:txBody>
      </p:sp>
      <p:sp>
        <p:nvSpPr>
          <p:cNvPr id="3" name="Content Placeholder 2"/>
          <p:cNvSpPr>
            <a:spLocks noGrp="1"/>
          </p:cNvSpPr>
          <p:nvPr>
            <p:ph idx="1"/>
          </p:nvPr>
        </p:nvSpPr>
        <p:spPr/>
        <p:txBody>
          <a:bodyPr/>
          <a:lstStyle/>
          <a:p>
            <a:r>
              <a:rPr lang="en-US" dirty="0" smtClean="0"/>
              <a:t>Special </a:t>
            </a:r>
            <a:r>
              <a:rPr lang="en-US" altLang="zh-CN" dirty="0" smtClean="0"/>
              <a:t>purposes processors to accelerate applications</a:t>
            </a:r>
            <a:endParaRPr lang="en-US" dirty="0" smtClean="0"/>
          </a:p>
          <a:p>
            <a:r>
              <a:rPr lang="en-US" dirty="0" smtClean="0"/>
              <a:t>Driven by gaming industry</a:t>
            </a:r>
          </a:p>
          <a:p>
            <a:r>
              <a:rPr lang="en-US" dirty="0" smtClean="0"/>
              <a:t>Powerful parallel computing ability</a:t>
            </a:r>
          </a:p>
          <a:p>
            <a:r>
              <a:rPr lang="en-US" dirty="0" err="1" smtClean="0"/>
              <a:t>Nvidia’s</a:t>
            </a:r>
            <a:r>
              <a:rPr lang="en-US" dirty="0" smtClean="0"/>
              <a:t> Compute Unified Device Architecture (CUDA)</a:t>
            </a:r>
          </a:p>
          <a:p>
            <a:pPr lvl="1"/>
            <a:r>
              <a:rPr lang="en-US" altLang="zh-CN" dirty="0" smtClean="0"/>
              <a:t>A well-formed programming interface to the parallel architecture of Nvidia GPUs for general purpose computing</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ox(in)">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4348" y="1571612"/>
            <a:ext cx="7772400" cy="1362075"/>
          </a:xfrm>
        </p:spPr>
        <p:txBody>
          <a:bodyPr/>
          <a:lstStyle/>
          <a:p>
            <a:r>
              <a:rPr lang="en-US" dirty="0" smtClean="0"/>
              <a:t>Our Goal</a:t>
            </a:r>
            <a:endParaRPr lang="en-US" dirty="0"/>
          </a:p>
        </p:txBody>
      </p:sp>
      <p:sp>
        <p:nvSpPr>
          <p:cNvPr id="3" name="Text Placeholder 2"/>
          <p:cNvSpPr>
            <a:spLocks noGrp="1"/>
          </p:cNvSpPr>
          <p:nvPr>
            <p:ph type="body" idx="1"/>
          </p:nvPr>
        </p:nvSpPr>
        <p:spPr>
          <a:xfrm>
            <a:off x="642910" y="2643182"/>
            <a:ext cx="7772400" cy="1071559"/>
          </a:xfrm>
        </p:spPr>
        <p:txBody>
          <a:bodyPr/>
          <a:lstStyle/>
          <a:p>
            <a:r>
              <a:rPr lang="en-US" sz="2400" dirty="0" smtClean="0"/>
              <a:t>Improve the performance of lists intersection in real web search engines with the aid of GPU.</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latin typeface="Times New Roman" pitchFamily="18" charset="0"/>
                <a:ea typeface="+mn-ea"/>
                <a:cs typeface="Times New Roman" pitchFamily="18" charset="0"/>
              </a:rPr>
              <a:t>Introduction</a:t>
            </a:r>
          </a:p>
          <a:p>
            <a:r>
              <a:rPr lang="en-US" altLang="zh-CN" dirty="0" smtClean="0">
                <a:solidFill>
                  <a:srgbClr val="FF0000"/>
                </a:solidFill>
                <a:latin typeface="Times New Roman" pitchFamily="18" charset="0"/>
                <a:ea typeface="+mn-ea"/>
                <a:cs typeface="Times New Roman" pitchFamily="18" charset="0"/>
              </a:rPr>
              <a:t>Cooperative Model</a:t>
            </a:r>
          </a:p>
          <a:p>
            <a:r>
              <a:rPr lang="en-US" altLang="zh-CN" dirty="0" smtClean="0">
                <a:latin typeface="Times New Roman" pitchFamily="18" charset="0"/>
                <a:ea typeface="+mn-ea"/>
                <a:cs typeface="Times New Roman" pitchFamily="18" charset="0"/>
              </a:rPr>
              <a:t>GPU Batching Algorithm</a:t>
            </a:r>
          </a:p>
          <a:p>
            <a:r>
              <a:rPr lang="en-US" altLang="zh-CN" dirty="0" smtClean="0">
                <a:latin typeface="Times New Roman" pitchFamily="18" charset="0"/>
                <a:ea typeface="+mn-ea"/>
                <a:cs typeface="Times New Roman" pitchFamily="18" charset="0"/>
              </a:rPr>
              <a:t>Experimental results</a:t>
            </a:r>
          </a:p>
          <a:p>
            <a:r>
              <a:rPr lang="en-US" altLang="zh-CN" dirty="0" smtClean="0">
                <a:latin typeface="Times New Roman" pitchFamily="18" charset="0"/>
                <a:ea typeface="+mn-ea"/>
                <a:cs typeface="Times New Roman" pitchFamily="18" charset="0"/>
              </a:rPr>
              <a:t>Related Work</a:t>
            </a:r>
          </a:p>
          <a:p>
            <a:r>
              <a:rPr lang="en-US" altLang="zh-CN" dirty="0" smtClean="0">
                <a:latin typeface="Times New Roman" pitchFamily="18" charset="0"/>
                <a:ea typeface="+mn-ea"/>
                <a:cs typeface="Times New Roman" pitchFamily="18" charset="0"/>
              </a:rPr>
              <a:t>Conclusion</a:t>
            </a:r>
          </a:p>
          <a:p>
            <a:endParaRPr lang="en-US" dirty="0"/>
          </a:p>
        </p:txBody>
      </p:sp>
      <p:sp>
        <p:nvSpPr>
          <p:cNvPr id="3" name="Title 2"/>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SRA1">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1_MSRA Template2 v0.981">
      <a:majorFont>
        <a:latin typeface="Segoe"/>
        <a:ea typeface="宋体"/>
        <a:cs typeface=""/>
      </a:majorFont>
      <a:minorFont>
        <a:latin typeface="Segoe"/>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objectDefaults>
  <a:extraClrSchemeLst>
    <a:extraClrScheme>
      <a:clrScheme name="1_MSRA Template2 v0.981 1">
        <a:dk1>
          <a:srgbClr val="000000"/>
        </a:dk1>
        <a:lt1>
          <a:srgbClr val="E1DCF8"/>
        </a:lt1>
        <a:dk2>
          <a:srgbClr val="000000"/>
        </a:dk2>
        <a:lt2>
          <a:srgbClr val="9191B5"/>
        </a:lt2>
        <a:accent1>
          <a:srgbClr val="43346A"/>
        </a:accent1>
        <a:accent2>
          <a:srgbClr val="9900FF"/>
        </a:accent2>
        <a:accent3>
          <a:srgbClr val="EEEBFB"/>
        </a:accent3>
        <a:accent4>
          <a:srgbClr val="000000"/>
        </a:accent4>
        <a:accent5>
          <a:srgbClr val="B0AEB9"/>
        </a:accent5>
        <a:accent6>
          <a:srgbClr val="8A00E7"/>
        </a:accent6>
        <a:hlink>
          <a:srgbClr val="FF6600"/>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
  <TotalTime>1254</TotalTime>
  <Words>2025</Words>
  <Application>Microsoft Office PowerPoint</Application>
  <PresentationFormat>On-screen Show (4:3)</PresentationFormat>
  <Paragraphs>337</Paragraphs>
  <Slides>39</Slides>
  <Notes>15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MSRA1</vt:lpstr>
      <vt:lpstr>Efficient Lists Intersection by CPU-GPU Cooperative Computing</vt:lpstr>
      <vt:lpstr>Outline</vt:lpstr>
      <vt:lpstr>Outline</vt:lpstr>
      <vt:lpstr>Standard Query Processing</vt:lpstr>
      <vt:lpstr>Standard Query Processing(cont.)</vt:lpstr>
      <vt:lpstr>Problem</vt:lpstr>
      <vt:lpstr>Graphical Processing Units (GPUs)</vt:lpstr>
      <vt:lpstr>Our Goal</vt:lpstr>
      <vt:lpstr>Outline</vt:lpstr>
      <vt:lpstr>Cooperative Model</vt:lpstr>
      <vt:lpstr>Asynchronous mode</vt:lpstr>
      <vt:lpstr>Synchronous mode</vt:lpstr>
      <vt:lpstr>Outline</vt:lpstr>
      <vt:lpstr>GPU Intersection algorithm</vt:lpstr>
      <vt:lpstr>GPU Intersection algorithm(cont.)</vt:lpstr>
      <vt:lpstr>GPU Batching Algorithms</vt:lpstr>
      <vt:lpstr>PART</vt:lpstr>
      <vt:lpstr>PARA</vt:lpstr>
      <vt:lpstr>CPU preprocessing </vt:lpstr>
      <vt:lpstr>GPU processing </vt:lpstr>
      <vt:lpstr>GPU processing(cont.) </vt:lpstr>
      <vt:lpstr>Data Transferring</vt:lpstr>
      <vt:lpstr>Outline</vt:lpstr>
      <vt:lpstr>Environment</vt:lpstr>
      <vt:lpstr>PARA on GOV data set</vt:lpstr>
      <vt:lpstr>PARA on GOV data set</vt:lpstr>
      <vt:lpstr>PART VS PARA</vt:lpstr>
      <vt:lpstr>Response time fluctuation</vt:lpstr>
      <vt:lpstr>Response time fluctuation</vt:lpstr>
      <vt:lpstr>Query scheduling under asynchronous mode</vt:lpstr>
      <vt:lpstr>Route algorithm</vt:lpstr>
      <vt:lpstr>Route algorithm(cont.)</vt:lpstr>
      <vt:lpstr>Route algorithm(cont.)</vt:lpstr>
      <vt:lpstr>Route algorithm(cont.)</vt:lpstr>
      <vt:lpstr>Route algorithm(cont.)</vt:lpstr>
      <vt:lpstr>Route algorithm</vt:lpstr>
      <vt:lpstr>Route algorithm</vt:lpstr>
      <vt:lpstr>Conclusion</vt:lpstr>
      <vt:lpstr>Questions?</vt:lpstr>
    </vt:vector>
  </TitlesOfParts>
  <Company>nankai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Di Wu</dc:creator>
  <cp:lastModifiedBy>Zhang Fan</cp:lastModifiedBy>
  <cp:revision>625</cp:revision>
  <dcterms:created xsi:type="dcterms:W3CDTF">2010-04-03T13:14:48Z</dcterms:created>
  <dcterms:modified xsi:type="dcterms:W3CDTF">2010-04-22T15:19:08Z</dcterms:modified>
</cp:coreProperties>
</file>