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22" r:id="rId2"/>
    <p:sldId id="762" r:id="rId3"/>
    <p:sldId id="753" r:id="rId4"/>
    <p:sldId id="754" r:id="rId5"/>
    <p:sldId id="755" r:id="rId6"/>
    <p:sldId id="731" r:id="rId7"/>
    <p:sldId id="732" r:id="rId8"/>
    <p:sldId id="733" r:id="rId9"/>
    <p:sldId id="757" r:id="rId10"/>
    <p:sldId id="763" r:id="rId11"/>
    <p:sldId id="734" r:id="rId12"/>
    <p:sldId id="758" r:id="rId13"/>
    <p:sldId id="764" r:id="rId14"/>
    <p:sldId id="737" r:id="rId15"/>
    <p:sldId id="738" r:id="rId16"/>
    <p:sldId id="739" r:id="rId17"/>
    <p:sldId id="740" r:id="rId18"/>
    <p:sldId id="760" r:id="rId19"/>
    <p:sldId id="759" r:id="rId20"/>
    <p:sldId id="741" r:id="rId21"/>
    <p:sldId id="746" r:id="rId22"/>
    <p:sldId id="710" r:id="rId23"/>
  </p:sldIdLst>
  <p:sldSz cx="9144000" cy="6858000" type="screen4x3"/>
  <p:notesSz cx="7099300" cy="10234613"/>
  <p:embeddedFontLst>
    <p:embeddedFont>
      <p:font typeface="cmsy10"/>
      <p:regular r:id="rId26"/>
    </p:embeddedFont>
  </p:embeddedFontLst>
  <p:custDataLst>
    <p:tags r:id="rId2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 45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5F1A6"/>
    <a:srgbClr val="C79B70"/>
    <a:srgbClr val="DDEE79"/>
    <a:srgbClr val="8ED4E4"/>
    <a:srgbClr val="FFFFFF"/>
    <a:srgbClr val="99FF66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0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2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Helvetica 35 Thin" pitchFamily="34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Helvetica 35 Thin" pitchFamily="34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Helvetica 35 Thin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Helvetica 35 Thin" pitchFamily="34" charset="0"/>
              </a:defRPr>
            </a:lvl1pPr>
          </a:lstStyle>
          <a:p>
            <a:fld id="{4E2BF8AE-0D18-4568-A28E-F8C0B6869678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Helvetica 35 Thin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Helvetica 35 Thin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80010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79975"/>
            <a:ext cx="521017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61538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Helvetica 35 Thin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61538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5" tIns="47737" rIns="95475" bIns="47737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Helvetica 35 Thin" pitchFamily="34" charset="0"/>
              </a:defRPr>
            </a:lvl1pPr>
          </a:lstStyle>
          <a:p>
            <a:fld id="{65A219DB-3B6F-4CAC-B02D-79044EA7CA8A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9C3E-07A0-4337-A2EC-74C6CC09754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B589E-D81D-4ACE-9528-B4766DFEB406}" type="slidenum">
              <a:rPr lang="en-US"/>
              <a:pPr/>
              <a:t>11</a:t>
            </a:fld>
            <a:endParaRPr 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2D68-E12C-4042-808D-3E3ABA983711}" type="slidenum">
              <a:rPr lang="en-US"/>
              <a:pPr/>
              <a:t>12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32266-D3B9-4AA1-AA73-82982E57DBDB}" type="slidenum">
              <a:rPr lang="en-US"/>
              <a:pPr/>
              <a:t>13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23F64-8B7C-457F-9A92-39DBB0D05B39}" type="slidenum">
              <a:rPr lang="en-US"/>
              <a:pPr/>
              <a:t>14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A72ED-0C97-43D3-918B-6E2AF9E07BC2}" type="slidenum">
              <a:rPr lang="en-US"/>
              <a:pPr/>
              <a:t>15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2A6C2-B9B8-40D0-A363-B8FCD73D579F}" type="slidenum">
              <a:rPr lang="en-US"/>
              <a:pPr/>
              <a:t>16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B9165-55D1-4F8D-9942-A2C9542DE18A}" type="slidenum">
              <a:rPr lang="en-US"/>
              <a:pPr/>
              <a:t>17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D0011-3E01-4B63-A8E8-4F1750E7DBF2}" type="slidenum">
              <a:rPr lang="en-US"/>
              <a:pPr/>
              <a:t>18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C684-E1D6-42E2-BDEA-7BDFCB0D5601}" type="slidenum">
              <a:rPr lang="en-US"/>
              <a:pPr/>
              <a:t>19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0521E-309D-4657-874A-7470480947EE}" type="slidenum">
              <a:rPr lang="en-US"/>
              <a:pPr/>
              <a:t>20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48662-0519-4718-AB15-78F9E7BD1412}" type="slidenum">
              <a:rPr lang="en-US"/>
              <a:pPr/>
              <a:t>3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68878-0412-41D6-A663-DDA73B43DFDC}" type="slidenum">
              <a:rPr lang="en-US"/>
              <a:pPr/>
              <a:t>21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03784-3A63-40ED-8533-84940CD35263}" type="slidenum">
              <a:rPr lang="en-US"/>
              <a:pPr/>
              <a:t>22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62D90-94AA-4788-83C6-C920EBE6EC9A}" type="slidenum">
              <a:rPr lang="en-US"/>
              <a:pPr/>
              <a:t>4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Ensuite, quand il s’agit de s’occuper de manière effective de faire la diffusion, il existe généralement de méthodes découpage </a:t>
            </a:r>
            <a:r>
              <a:rPr lang="fr-FR" dirty="0" err="1" smtClean="0"/>
              <a:t>Duflot</a:t>
            </a:r>
            <a:r>
              <a:rPr lang="fr-FR" dirty="0" smtClean="0"/>
              <a:t>. Par bande ou par bandeau dans la méthode part de bande qui est celle que l’on va regarder maintenant le flux était coupé en morceaux de talcs égale.</a:t>
            </a:r>
            <a:r>
              <a:rPr lang="fr-FR" baseline="0" dirty="0" smtClean="0"/>
              <a:t> On définit une règle d’intégrité jusqu’à dire qu’un morceau ne peut pas être élite qui n’a pas été complètement reçu. Dans le modèle que l’on considère tout le délai est dû à la bande passante montante en d’autres termes délimitation du Haut était par exemple sont négligés par simplicité, on a supposé que dans passants sont triés par de décroissant toujours par se décider à supposer que toutes les bandes passantes de Libye sont exprimées en nombre de personnes enfin il n’y a aucune contrainte au niveau de gouverner ce qui signifie que n’importe qui de se connecter à n’importe qui de cette évidemment modèlent extrêmement simplifiées de diffusion est digne mais qu’il permettra de concentrer son point hétérogénéité.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5154-1FA0-466C-8CA3-EEB56A7610F6}" type="slidenum">
              <a:rPr lang="en-US"/>
              <a:pPr/>
              <a:t>5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09539-B27B-421B-A92A-82F7B6A8CE30}" type="slidenum">
              <a:rPr lang="en-US"/>
              <a:pPr/>
              <a:t>6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2BA03-14AE-497A-AA25-957D20AA6AEB}" type="slidenum">
              <a:rPr lang="en-US"/>
              <a:pPr/>
              <a:t>7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9CBE1-94B4-499C-9A50-610B9E166FE6}" type="slidenum">
              <a:rPr lang="en-US"/>
              <a:pPr/>
              <a:t>8</a:t>
            </a:fld>
            <a:endParaRPr lang="en-US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32266-D3B9-4AA1-AA73-82982E57DBDB}" type="slidenum">
              <a:rPr lang="en-US"/>
              <a:pPr/>
              <a:t>9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32266-D3B9-4AA1-AA73-82982E57DBDB}" type="slidenum">
              <a:rPr lang="en-US"/>
              <a:pPr/>
              <a:t>10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1238" y="4519613"/>
            <a:ext cx="6400800" cy="546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11238" y="2286000"/>
            <a:ext cx="7989887" cy="1665288"/>
          </a:xfrm>
        </p:spPr>
        <p:txBody>
          <a:bodyPr/>
          <a:lstStyle>
            <a:lvl1pPr>
              <a:defRPr sz="4800">
                <a:latin typeface="Helvetica 35 Thin" pitchFamily="34" charset="0"/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8823325" y="2314575"/>
            <a:ext cx="1841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fr-FR" sz="6300">
              <a:latin typeface="Helvetica 35 Thin" pitchFamily="34" charset="0"/>
            </a:endParaRPr>
          </a:p>
        </p:txBody>
      </p:sp>
      <p:sp>
        <p:nvSpPr>
          <p:cNvPr id="614412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A355CC-5AA9-441F-9495-846D36829908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C6D8A9-4FF8-493D-A85C-A5BB3BD8B749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35713" y="412750"/>
            <a:ext cx="1773237" cy="58261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11238" y="412750"/>
            <a:ext cx="5172075" cy="58261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F0926-D603-4B28-A468-0A8BE107EB2F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412750"/>
            <a:ext cx="7096125" cy="9842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11238" y="1758950"/>
            <a:ext cx="3471862" cy="447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758950"/>
            <a:ext cx="3473450" cy="447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82B80C-E26A-46AB-9D67-0FDCEE51A189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CF4EAC-AA7A-4C79-922A-DCC6EBCF433A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909A1-7020-4F4D-AD0E-D565A5FE5538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11238" y="1758950"/>
            <a:ext cx="347186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758950"/>
            <a:ext cx="347345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8DBE7D-13AC-4FF1-B0B5-86306C05233D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BFF68-26FC-449F-BB0F-913A0B6CED76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10BE6E-7F54-4383-AC04-2F3FF9E38960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A9B0F-7AE1-4529-A1D7-E62F9A615BF7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D74A0-5956-4A06-8B24-B1C4DBFD11A2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EA748-8762-4536-A3CD-F9C0E9615445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38" y="1758950"/>
            <a:ext cx="70977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1238" y="412750"/>
            <a:ext cx="7096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784" name="Rectangle 7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7CAD1AC0-87B6-40AE-9154-3FFD6C2D35C3}" type="slidenum">
              <a:rPr lang="fr-FR" smtClean="0"/>
              <a:pPr/>
              <a:t>‹N°›</a:t>
            </a:fld>
            <a:r>
              <a:rPr lang="fr-FR" dirty="0" smtClean="0"/>
              <a:t>/22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9pPr>
    </p:titleStyle>
    <p:bodyStyle>
      <a:lvl1pPr marL="193675" indent="-193675" algn="l" rtl="0" fontAlgn="base">
        <a:spcBef>
          <a:spcPct val="0"/>
        </a:spcBef>
        <a:spcAft>
          <a:spcPct val="50000"/>
        </a:spcAft>
        <a:buClr>
          <a:schemeClr val="tx2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rtl="0" fontAlgn="base"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118745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6550" indent="-228600" algn="l" rtl="0" fontAlgn="base"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mathieu\Documents\Data\Desktop\Delai_3\Presentation\heterogeneity-hotp2p722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fmathieu\Documents\Data\Desktop\Delai_3\Presentation\heterogeneity-hotp2p763.wa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file:///C:\Users\fmathieu\Documents\Data\Desktop\Delai_3\Presentation\heterogeneity-hotp2p734.wav" TargetMode="Externa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23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file:///C:\Users\fmathieu\Documents\Data\Desktop\Delai_3\Presentation\heterogeneity-hotp2p758.wav" TargetMode="External"/><Relationship Id="rId11" Type="http://schemas.openxmlformats.org/officeDocument/2006/relationships/image" Target="../media/image21.png"/><Relationship Id="rId5" Type="http://schemas.openxmlformats.org/officeDocument/2006/relationships/tags" Target="../tags/tag14.xml"/><Relationship Id="rId10" Type="http://schemas.openxmlformats.org/officeDocument/2006/relationships/image" Target="../media/image20.png"/><Relationship Id="rId4" Type="http://schemas.openxmlformats.org/officeDocument/2006/relationships/tags" Target="../tags/tag13.xml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fmathieu\Documents\Data\Desktop\Delai_3\Presentation\heterogeneity-hotp2p763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37.wav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38.wav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audio" Target="file:///C:\Users\fmathieu\Documents\Data\Desktop\Delai_3\Presentation\heterogeneity-hotp2p739.wav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40.wav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mathieu\Documents\Data\Desktop\Delai_3\Presentation\heterogeneity-hotp2p760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mathieu\Documents\Data\Desktop\Delai_3\Presentation\heterogeneity-hotp2p759.wav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mathieu\Documents\Data\Desktop\Delai_3\Presentation\heterogeneity-hotp2p762.wa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41.wav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mathieu\Documents\Data\Desktop\Delai_3\Presentation\heterogeneity-hotp2p746.wav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mathieu\Documents\Data\Desktop\Delai_3\Presentation\heterogeneity-hotp2p710.wav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fmathieu\Documents\Data\Desktop\Delai_3\Presentation\heterogeneity-hotp2p753.wav" TargetMode="External"/><Relationship Id="rId7" Type="http://schemas.openxmlformats.org/officeDocument/2006/relationships/image" Target="../media/image5.gi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mathieu\Documents\Data\Desktop\Delai_3\Presentation\heterogeneity-hotp2p754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file:///C:\Users\fmathieu\Documents\Data\Desktop\Delai_3\Presentation\heterogeneity-hotp2p755.wav" TargetMode="External"/><Relationship Id="rId7" Type="http://schemas.openxmlformats.org/officeDocument/2006/relationships/image" Target="../media/image11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31.wa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mathieu\Documents\Data\Desktop\Delai_3\Presentation\heterogeneity-hotp2p732.wav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33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mathieu\Documents\Data\Desktop\Delai_3\Presentation\heterogeneity-hotp2p757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7888" y="1030288"/>
            <a:ext cx="7989887" cy="3175000"/>
          </a:xfrm>
        </p:spPr>
        <p:txBody>
          <a:bodyPr/>
          <a:lstStyle/>
          <a:p>
            <a:r>
              <a:rPr lang="en-US" dirty="0" smtClean="0"/>
              <a:t>Heterogeneity in Data-Driven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Live Streaming:</a:t>
            </a:r>
            <a:br>
              <a:rPr lang="en-US" dirty="0" smtClean="0"/>
            </a:br>
            <a:r>
              <a:rPr lang="en-US" dirty="0" smtClean="0"/>
              <a:t>Blessing or Curse?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769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11238" y="4519613"/>
            <a:ext cx="6400800" cy="118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/>
              <a:t>Fabien Mathieu</a:t>
            </a:r>
            <a:br>
              <a:rPr lang="fr-FR" sz="2800" dirty="0"/>
            </a:b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1600" dirty="0" smtClean="0"/>
              <a:t>Hot-P2P, 04/23/2010</a:t>
            </a:r>
            <a:endParaRPr lang="fr-FR" sz="1600" dirty="0"/>
          </a:p>
        </p:txBody>
      </p:sp>
      <p:pic>
        <p:nvPicPr>
          <p:cNvPr id="4" name="heterogeneity-hotp2p72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pic>
        <p:nvPicPr>
          <p:cNvPr id="8120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7384" y="3386328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Single CHUNK</a:t>
            </a:r>
            <a:endParaRPr lang="fr-FR" dirty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5CA9E-B00D-4525-BC78-6DCC506F20DC}" type="slidenum">
              <a:rPr lang="fr-FR" smtClean="0"/>
              <a:pPr/>
              <a:t>10</a:t>
            </a:fld>
            <a:r>
              <a:rPr lang="fr-FR" dirty="0" smtClean="0"/>
              <a:t>/22</a:t>
            </a:r>
            <a:endParaRPr lang="fr-FR" dirty="0"/>
          </a:p>
        </p:txBody>
      </p:sp>
      <p:pic>
        <p:nvPicPr>
          <p:cNvPr id="7" name="heterogeneity-hotp2p7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0FD1-8ECA-4AA7-9A18-838D9A9E52D3}" type="slidenum">
              <a:rPr lang="fr-FR" smtClean="0"/>
              <a:pPr/>
              <a:t>11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Results for the single chunk transmission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</a:t>
            </a:r>
            <a:r>
              <a:rPr lang="fr-FR" baseline="-25000"/>
              <a:t>m</a:t>
            </a:r>
            <a:r>
              <a:rPr lang="fr-FR"/>
              <a:t> is given by a simple greedy algorithm:</a:t>
            </a:r>
          </a:p>
          <a:p>
            <a:r>
              <a:rPr lang="fr-FR"/>
              <a:t>Gives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Absolute, tight, lower bound for chunk transmission.</a:t>
            </a:r>
          </a:p>
          <a:p>
            <a:r>
              <a:rPr lang="fr-FR"/>
              <a:t>Homogeneous case: </a:t>
            </a:r>
          </a:p>
          <a:p>
            <a:r>
              <a:rPr lang="fr-FR"/>
              <a:t>  </a:t>
            </a:r>
          </a:p>
          <a:p>
            <a:endParaRPr lang="fr-FR"/>
          </a:p>
        </p:txBody>
      </p:sp>
      <p:pic>
        <p:nvPicPr>
          <p:cNvPr id="7854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3963" y="2470150"/>
            <a:ext cx="34448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8959" y="3870897"/>
            <a:ext cx="1355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38250" y="4511675"/>
            <a:ext cx="177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heterogeneity-hotp2p734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9D0C-95BD-4B4C-819E-B0A5F5F4FE9A}" type="slidenum">
              <a:rPr lang="fr-FR" smtClean="0"/>
              <a:pPr/>
              <a:t>12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Results for the single chunk transmission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</a:t>
            </a:r>
            <a:r>
              <a:rPr lang="fr-FR" baseline="-25000"/>
              <a:t>1</a:t>
            </a:r>
            <a:r>
              <a:rPr lang="fr-FR"/>
              <a:t> is also given by a simple greedy algorithm.</a:t>
            </a:r>
          </a:p>
          <a:p>
            <a:r>
              <a:rPr lang="fr-FR"/>
              <a:t>No simple, closed formula.</a:t>
            </a:r>
          </a:p>
          <a:p>
            <a:r>
              <a:rPr lang="fr-FR"/>
              <a:t>Theorem: </a:t>
            </a:r>
          </a:p>
          <a:p>
            <a:endParaRPr lang="fr-FR"/>
          </a:p>
          <a:p>
            <a:r>
              <a:rPr lang="fr-FR"/>
              <a:t>Conjecture (sigh!):</a:t>
            </a:r>
          </a:p>
          <a:p>
            <a:endParaRPr lang="fr-FR"/>
          </a:p>
          <a:p>
            <a:r>
              <a:rPr lang="fr-FR"/>
              <a:t>Price of atomicity is</a:t>
            </a:r>
          </a:p>
          <a:p>
            <a:endParaRPr lang="fr-FR"/>
          </a:p>
          <a:p>
            <a:r>
              <a:rPr lang="fr-FR"/>
              <a:t>Extension to parallelism:</a:t>
            </a:r>
          </a:p>
          <a:p>
            <a:r>
              <a:rPr lang="fr-FR"/>
              <a:t>Price of parallelism is</a:t>
            </a:r>
          </a:p>
        </p:txBody>
      </p:sp>
      <p:pic>
        <p:nvPicPr>
          <p:cNvPr id="81511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4425" y="2667000"/>
            <a:ext cx="2533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511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3524250"/>
            <a:ext cx="26003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511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4088" y="4392613"/>
            <a:ext cx="55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51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5335588"/>
            <a:ext cx="3200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511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8563" y="5813425"/>
            <a:ext cx="9779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heterogeneity-hotp2p758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STREAM OF CHUNKS</a:t>
            </a:r>
            <a:endParaRPr lang="fr-FR" dirty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5CA9E-B00D-4525-BC78-6DCC506F20DC}" type="slidenum">
              <a:rPr lang="fr-FR" smtClean="0"/>
              <a:pPr/>
              <a:t>13</a:t>
            </a:fld>
            <a:r>
              <a:rPr lang="fr-FR" dirty="0" smtClean="0"/>
              <a:t>/22</a:t>
            </a:r>
            <a:endParaRPr lang="fr-FR" dirty="0"/>
          </a:p>
        </p:txBody>
      </p:sp>
      <p:pic>
        <p:nvPicPr>
          <p:cNvPr id="7" name="heterogeneity-hotp2p7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1628-50E0-4784-832B-241B1E73C21E}" type="slidenum">
              <a:rPr lang="fr-FR" smtClean="0"/>
              <a:pPr/>
              <a:t>14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Streaming case: feasibility</a:t>
            </a:r>
          </a:p>
        </p:txBody>
      </p:sp>
      <p:pic>
        <p:nvPicPr>
          <p:cNvPr id="7884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3525" y="1693863"/>
            <a:ext cx="56149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heterogeneity-hotp2p73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C172-4A64-447E-96EC-75C950549EBD}" type="slidenum">
              <a:rPr lang="fr-FR" smtClean="0"/>
              <a:pPr/>
              <a:t>15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Bad case scenario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one-to-one model, </a:t>
            </a:r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affect the </a:t>
            </a:r>
            <a:r>
              <a:rPr lang="fr-FR" dirty="0" err="1"/>
              <a:t>delay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if </a:t>
            </a:r>
            <a:r>
              <a:rPr lang="fr-FR" dirty="0" err="1" smtClean="0"/>
              <a:t>you</a:t>
            </a:r>
            <a:r>
              <a:rPr lang="fr-FR" dirty="0" smtClean="0"/>
              <a:t> have to use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time</a:t>
            </a:r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happen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in </a:t>
            </a:r>
            <a:r>
              <a:rPr lang="fr-FR" dirty="0" err="1"/>
              <a:t>overprovisionned</a:t>
            </a:r>
            <a:r>
              <a:rPr lang="fr-FR" dirty="0"/>
              <a:t> </a:t>
            </a:r>
            <a:r>
              <a:rPr lang="fr-FR" dirty="0" smtClean="0"/>
              <a:t>scenarios</a:t>
            </a:r>
            <a:endParaRPr lang="fr-FR" dirty="0"/>
          </a:p>
          <a:p>
            <a:endParaRPr lang="fr-FR" dirty="0"/>
          </a:p>
        </p:txBody>
      </p:sp>
      <p:pic>
        <p:nvPicPr>
          <p:cNvPr id="78951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1825" y="3497263"/>
            <a:ext cx="45037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heterogeneity-hotp2p73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92F28-CEE6-4D1E-9B47-E58C37599D17}" type="slidenum">
              <a:rPr lang="fr-FR" smtClean="0"/>
              <a:pPr/>
              <a:t>16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Good case 1: emulating homogeneity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Assume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i="1" dirty="0"/>
              <a:t>u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that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                    </a:t>
            </a:r>
            <a:r>
              <a:rPr lang="fr-FR" dirty="0" smtClean="0"/>
              <a:t> </a:t>
            </a:r>
            <a:r>
              <a:rPr lang="fr-FR" dirty="0"/>
              <a:t>(BCL of the </a:t>
            </a:r>
            <a:r>
              <a:rPr lang="fr-FR" dirty="0" err="1"/>
              <a:t>emulated</a:t>
            </a:r>
            <a:r>
              <a:rPr lang="fr-FR" dirty="0"/>
              <a:t> system)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                   </a:t>
            </a:r>
            <a:r>
              <a:rPr lang="fr-FR" dirty="0" smtClean="0"/>
              <a:t>  </a:t>
            </a:r>
            <a:r>
              <a:rPr lang="fr-FR" dirty="0"/>
              <a:t>(</a:t>
            </a:r>
            <a:r>
              <a:rPr lang="fr-FR" dirty="0" err="1"/>
              <a:t>emulation</a:t>
            </a:r>
            <a:r>
              <a:rPr lang="fr-FR" dirty="0"/>
              <a:t> condition) </a:t>
            </a:r>
          </a:p>
          <a:p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peers</a:t>
            </a:r>
            <a:r>
              <a:rPr lang="fr-FR" dirty="0"/>
              <a:t> (</a:t>
            </a:r>
            <a:r>
              <a:rPr lang="fr-FR" dirty="0" err="1"/>
              <a:t>u</a:t>
            </a:r>
            <a:r>
              <a:rPr lang="fr-FR" baseline="-25000" dirty="0" err="1"/>
              <a:t>i</a:t>
            </a:r>
            <a:r>
              <a:rPr lang="fr-FR" dirty="0"/>
              <a:t>&lt;u) are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used</a:t>
            </a:r>
            <a:endParaRPr lang="fr-FR" dirty="0"/>
          </a:p>
          <a:p>
            <a:r>
              <a:rPr lang="fr-FR" dirty="0" err="1"/>
              <a:t>Sufficient</a:t>
            </a:r>
            <a:r>
              <a:rPr lang="fr-FR" dirty="0"/>
              <a:t> condition for </a:t>
            </a:r>
            <a:r>
              <a:rPr lang="fr-FR" i="1" dirty="0"/>
              <a:t>u</a:t>
            </a:r>
            <a:r>
              <a:rPr lang="fr-FR" dirty="0"/>
              <a:t> to </a:t>
            </a:r>
            <a:r>
              <a:rPr lang="fr-FR" dirty="0" err="1"/>
              <a:t>exist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 factor 2 BW </a:t>
            </a:r>
            <a:r>
              <a:rPr lang="fr-FR" dirty="0" err="1"/>
              <a:t>provisioning</a:t>
            </a:r>
            <a:r>
              <a:rPr lang="fr-FR" dirty="0"/>
              <a:t> for quantification</a:t>
            </a:r>
          </a:p>
        </p:txBody>
      </p:sp>
      <p:pic>
        <p:nvPicPr>
          <p:cNvPr id="8" name="heterogeneity-hotp2p73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820926" y="2378138"/>
          <a:ext cx="1198160" cy="608901"/>
        </p:xfrm>
        <a:graphic>
          <a:graphicData uri="http://schemas.openxmlformats.org/presentationml/2006/ole">
            <p:oleObj spid="_x0000_s832514" name="Equation" r:id="rId6" imgW="774360" imgH="393480" progId="Equation.DSMT4">
              <p:embed/>
            </p:oleObj>
          </a:graphicData>
        </a:graphic>
      </p:graphicFrame>
      <p:graphicFrame>
        <p:nvGraphicFramePr>
          <p:cNvPr id="832515" name="Object 3"/>
          <p:cNvGraphicFramePr>
            <a:graphicFrameLocks noChangeAspect="1"/>
          </p:cNvGraphicFramePr>
          <p:nvPr/>
        </p:nvGraphicFramePr>
        <p:xfrm>
          <a:off x="1747266" y="3003042"/>
          <a:ext cx="1217613" cy="669925"/>
        </p:xfrm>
        <a:graphic>
          <a:graphicData uri="http://schemas.openxmlformats.org/presentationml/2006/ole">
            <p:oleObj spid="_x0000_s832515" name="Equation" r:id="rId7" imgW="787320" imgH="431640" progId="Equation.DSMT4">
              <p:embed/>
            </p:oleObj>
          </a:graphicData>
        </a:graphic>
      </p:graphicFrame>
      <p:graphicFrame>
        <p:nvGraphicFramePr>
          <p:cNvPr id="832519" name="Object 7"/>
          <p:cNvGraphicFramePr>
            <a:graphicFrameLocks noChangeAspect="1"/>
          </p:cNvGraphicFramePr>
          <p:nvPr/>
        </p:nvGraphicFramePr>
        <p:xfrm>
          <a:off x="2051050" y="4120198"/>
          <a:ext cx="5403850" cy="642937"/>
        </p:xfrm>
        <a:graphic>
          <a:graphicData uri="http://schemas.openxmlformats.org/presentationml/2006/ole">
            <p:oleObj spid="_x0000_s832519" name="Equation" r:id="rId8" imgW="3517560" imgH="419040" progId="Equation.DSMT4">
              <p:embed/>
            </p:oleObj>
          </a:graphicData>
        </a:graphic>
      </p:graphicFrame>
    </p:spTree>
  </p:cSld>
  <p:clrMapOvr>
    <a:masterClrMapping/>
  </p:clrMapOvr>
  <p:transition advTm="15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8E85-9069-42B9-81A4-41F3B57BA59C}" type="slidenum">
              <a:rPr lang="fr-FR" smtClean="0"/>
              <a:pPr/>
              <a:t>17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Good case 2: avoiding competition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915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1819275"/>
            <a:ext cx="693578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heterogeneity-hotp2p74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84B28-F512-4F6F-8E55-64906AE6F1A6}" type="slidenum">
              <a:rPr lang="fr-FR" smtClean="0"/>
              <a:pPr/>
              <a:t>18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Good case 2: avoiding competition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438275"/>
            <a:ext cx="7097712" cy="4800600"/>
          </a:xfrm>
        </p:spPr>
        <p:txBody>
          <a:bodyPr/>
          <a:lstStyle/>
          <a:p>
            <a:r>
              <a:rPr lang="fr-FR"/>
              <a:t>Idea: protect the early diffusion to emulate the Dr</a:t>
            </a:r>
            <a:r>
              <a:rPr lang="en-US">
                <a:latin typeface="cmsy10" pitchFamily="34" charset="0"/>
              </a:rPr>
              <a:t>·</a:t>
            </a:r>
            <a:r>
              <a:rPr lang="fr-FR"/>
              <a:t> 1 case.</a:t>
            </a:r>
          </a:p>
          <a:p>
            <a:r>
              <a:rPr lang="fr-FR"/>
              <a:t>Recipe:</a:t>
            </a:r>
          </a:p>
          <a:p>
            <a:pPr lvl="1"/>
            <a:r>
              <a:rPr lang="fr-FR"/>
              <a:t>Split the peers into E equal subsets, (E</a:t>
            </a:r>
            <a:r>
              <a:rPr lang="en-US">
                <a:latin typeface="cmsy10" pitchFamily="34" charset="0"/>
              </a:rPr>
              <a:t>¼</a:t>
            </a:r>
            <a:r>
              <a:rPr lang="fr-FR"/>
              <a:t> Dr)</a:t>
            </a:r>
          </a:p>
          <a:p>
            <a:pPr lvl="1"/>
            <a:r>
              <a:rPr lang="fr-FR"/>
              <a:t>All subsets should have roughly the original BW distribution.</a:t>
            </a:r>
          </a:p>
          <a:p>
            <a:pPr lvl="1"/>
            <a:r>
              <a:rPr lang="fr-FR"/>
              <a:t>Round-robin the chunk injection among the subsets.</a:t>
            </a:r>
          </a:p>
          <a:p>
            <a:pPr lvl="1"/>
            <a:r>
              <a:rPr lang="fr-FR"/>
              <a:t>Primary goal: intra-diffusion of the chunk.</a:t>
            </a:r>
          </a:p>
          <a:p>
            <a:pPr lvl="1"/>
            <a:r>
              <a:rPr lang="fr-FR"/>
              <a:t>Secondary goal (when idle): broadcast to other subsets</a:t>
            </a:r>
          </a:p>
        </p:txBody>
      </p:sp>
      <p:pic>
        <p:nvPicPr>
          <p:cNvPr id="817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995738"/>
            <a:ext cx="429895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heterogeneity-hotp2p7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E340-431C-41AE-A7D3-75759961345D}" type="slidenum">
              <a:rPr lang="fr-FR" smtClean="0"/>
              <a:pPr/>
              <a:t>19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Good case 2: avoiding competition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438275"/>
            <a:ext cx="7097712" cy="4800600"/>
          </a:xfrm>
        </p:spPr>
        <p:txBody>
          <a:bodyPr/>
          <a:lstStyle/>
          <a:p>
            <a:r>
              <a:rPr lang="fr-FR" dirty="0" err="1"/>
              <a:t>Proper</a:t>
            </a:r>
            <a:r>
              <a:rPr lang="fr-FR" dirty="0"/>
              <a:t> validation of the </a:t>
            </a:r>
            <a:r>
              <a:rPr lang="fr-FR" dirty="0" err="1"/>
              <a:t>idea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on-</a:t>
            </a:r>
            <a:r>
              <a:rPr lang="fr-FR" dirty="0" err="1"/>
              <a:t>going</a:t>
            </a:r>
            <a:endParaRPr lang="fr-FR" dirty="0"/>
          </a:p>
          <a:p>
            <a:pPr lvl="1"/>
            <a:r>
              <a:rPr lang="fr-FR" dirty="0"/>
              <a:t>Quantification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BW </a:t>
            </a:r>
            <a:r>
              <a:rPr lang="fr-FR" dirty="0" err="1"/>
              <a:t>useless</a:t>
            </a:r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subset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as </a:t>
            </a:r>
            <a:r>
              <a:rPr lang="fr-FR" dirty="0" err="1"/>
              <a:t>similar</a:t>
            </a:r>
            <a:r>
              <a:rPr lang="fr-FR" dirty="0"/>
              <a:t> as possible</a:t>
            </a:r>
            <a:br>
              <a:rPr lang="fr-FR" dirty="0"/>
            </a:br>
            <a:r>
              <a:rPr lang="fr-FR" dirty="0"/>
              <a:t>(one </a:t>
            </a:r>
            <a:r>
              <a:rPr lang="fr-FR" dirty="0" err="1"/>
              <a:t>monster</a:t>
            </a:r>
            <a:r>
              <a:rPr lang="fr-FR" dirty="0"/>
              <a:t> </a:t>
            </a:r>
            <a:r>
              <a:rPr lang="fr-FR" dirty="0" err="1"/>
              <a:t>peer</a:t>
            </a:r>
            <a:r>
              <a:rPr lang="fr-FR" dirty="0"/>
              <a:t> in a single </a:t>
            </a:r>
            <a:r>
              <a:rPr lang="fr-FR" dirty="0" err="1"/>
              <a:t>subset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hard to </a:t>
            </a:r>
            <a:r>
              <a:rPr lang="fr-FR" dirty="0" err="1"/>
              <a:t>handle</a:t>
            </a:r>
            <a:r>
              <a:rPr lang="fr-FR" dirty="0"/>
              <a:t>)</a:t>
            </a:r>
          </a:p>
          <a:p>
            <a:r>
              <a:rPr lang="fr-FR" dirty="0" err="1"/>
              <a:t>Lead</a:t>
            </a:r>
            <a:r>
              <a:rPr lang="fr-FR" dirty="0"/>
              <a:t> to condition u</a:t>
            </a:r>
            <a:r>
              <a:rPr lang="en-US" dirty="0">
                <a:latin typeface="cmsy10" pitchFamily="34" charset="0"/>
              </a:rPr>
              <a:t>¸</a:t>
            </a:r>
            <a:r>
              <a:rPr lang="fr-FR" dirty="0"/>
              <a:t> r(1+1/E)+</a:t>
            </a:r>
            <a:r>
              <a:rPr lang="fr-FR" dirty="0" err="1"/>
              <a:t>cst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E</a:t>
            </a:r>
            <a:r>
              <a:rPr lang="en-US" dirty="0">
                <a:latin typeface="cmsy10" pitchFamily="34" charset="0"/>
              </a:rPr>
              <a:t>¼</a:t>
            </a:r>
            <a:r>
              <a:rPr lang="fr-FR" dirty="0"/>
              <a:t> log(N/n_0).</a:t>
            </a:r>
          </a:p>
          <a:p>
            <a:r>
              <a:rPr lang="fr-FR" dirty="0" err="1"/>
              <a:t>Corresponding</a:t>
            </a:r>
            <a:r>
              <a:rPr lang="fr-FR" dirty="0"/>
              <a:t> </a:t>
            </a:r>
            <a:r>
              <a:rPr lang="fr-FR" dirty="0" err="1"/>
              <a:t>delay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smtClean="0"/>
              <a:t>D</a:t>
            </a:r>
          </a:p>
          <a:p>
            <a:r>
              <a:rPr lang="fr-FR" dirty="0" smtClean="0"/>
              <a:t>For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overprovisionned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, the </a:t>
            </a:r>
            <a:r>
              <a:rPr lang="fr-FR" dirty="0" err="1"/>
              <a:t>stream</a:t>
            </a:r>
            <a:r>
              <a:rPr lang="fr-FR" dirty="0"/>
              <a:t> </a:t>
            </a:r>
            <a:r>
              <a:rPr lang="fr-FR" dirty="0" err="1"/>
              <a:t>delay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the </a:t>
            </a:r>
            <a:r>
              <a:rPr lang="fr-FR" dirty="0" err="1"/>
              <a:t>chunk</a:t>
            </a:r>
            <a:r>
              <a:rPr lang="fr-FR" dirty="0"/>
              <a:t> </a:t>
            </a:r>
            <a:r>
              <a:rPr lang="fr-FR" dirty="0" err="1"/>
              <a:t>delay</a:t>
            </a:r>
            <a:endParaRPr lang="fr-FR" dirty="0"/>
          </a:p>
        </p:txBody>
      </p:sp>
      <p:pic>
        <p:nvPicPr>
          <p:cNvPr id="5" name="heterogeneity-hotp2p7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statement</a:t>
            </a:r>
            <a:endParaRPr lang="fr-FR" dirty="0" smtClean="0"/>
          </a:p>
          <a:p>
            <a:pPr lvl="1"/>
            <a:r>
              <a:rPr lang="fr-FR" dirty="0" smtClean="0"/>
              <a:t>Model</a:t>
            </a:r>
          </a:p>
          <a:p>
            <a:pPr lvl="1"/>
            <a:r>
              <a:rPr lang="fr-FR" dirty="0" smtClean="0"/>
              <a:t>Motivation</a:t>
            </a:r>
          </a:p>
          <a:p>
            <a:r>
              <a:rPr lang="fr-FR" dirty="0" smtClean="0"/>
              <a:t>Optimal </a:t>
            </a:r>
            <a:r>
              <a:rPr lang="fr-FR" dirty="0" err="1" smtClean="0"/>
              <a:t>broadcasting</a:t>
            </a:r>
            <a:r>
              <a:rPr lang="fr-FR" dirty="0" smtClean="0"/>
              <a:t> of a single </a:t>
            </a:r>
            <a:r>
              <a:rPr lang="fr-FR" dirty="0" err="1" smtClean="0"/>
              <a:t>chunk</a:t>
            </a:r>
            <a:endParaRPr lang="fr-FR" dirty="0" smtClean="0"/>
          </a:p>
          <a:p>
            <a:pPr lvl="1"/>
            <a:r>
              <a:rPr lang="fr-FR" dirty="0" err="1" smtClean="0"/>
              <a:t>Many</a:t>
            </a:r>
            <a:r>
              <a:rPr lang="fr-FR" dirty="0" smtClean="0"/>
              <a:t>-to-one</a:t>
            </a:r>
          </a:p>
          <a:p>
            <a:pPr lvl="1"/>
            <a:r>
              <a:rPr lang="fr-FR" dirty="0" smtClean="0"/>
              <a:t>One-to-one</a:t>
            </a:r>
          </a:p>
          <a:p>
            <a:pPr lvl="1"/>
            <a:r>
              <a:rPr lang="fr-FR" dirty="0" smtClean="0"/>
              <a:t>One-to-c</a:t>
            </a:r>
          </a:p>
          <a:p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broadcasting</a:t>
            </a:r>
            <a:r>
              <a:rPr lang="fr-FR" dirty="0" smtClean="0"/>
              <a:t> of a </a:t>
            </a:r>
            <a:r>
              <a:rPr lang="fr-FR" dirty="0" err="1" smtClean="0"/>
              <a:t>stream</a:t>
            </a:r>
            <a:r>
              <a:rPr lang="fr-FR" dirty="0" smtClean="0"/>
              <a:t> of </a:t>
            </a:r>
            <a:r>
              <a:rPr lang="fr-FR" dirty="0" err="1" smtClean="0"/>
              <a:t>chunks</a:t>
            </a:r>
            <a:endParaRPr lang="fr-FR" dirty="0" smtClean="0"/>
          </a:p>
          <a:p>
            <a:pPr lvl="1"/>
            <a:r>
              <a:rPr lang="fr-FR" dirty="0" err="1" smtClean="0"/>
              <a:t>Curses</a:t>
            </a:r>
            <a:endParaRPr lang="fr-FR" dirty="0" smtClean="0"/>
          </a:p>
          <a:p>
            <a:pPr lvl="1"/>
            <a:r>
              <a:rPr lang="fr-FR" dirty="0" smtClean="0"/>
              <a:t>Blessings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F4EAC-AA7A-4C79-922A-DCC6EBCF433A}" type="slidenum">
              <a:rPr lang="fr-FR" smtClean="0"/>
              <a:pPr/>
              <a:t>2</a:t>
            </a:fld>
            <a:r>
              <a:rPr lang="fr-FR" dirty="0" smtClean="0"/>
              <a:t>/22</a:t>
            </a:r>
            <a:endParaRPr lang="fr-FR" dirty="0"/>
          </a:p>
        </p:txBody>
      </p:sp>
      <p:pic>
        <p:nvPicPr>
          <p:cNvPr id="5" name="heterogeneity-hotp2p7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580C-1F41-4D88-A89C-3B1889AF3E83}" type="slidenum">
              <a:rPr lang="fr-FR" smtClean="0"/>
              <a:pPr/>
              <a:t>20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Chunk-based model and delay: summary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homogeneous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, single </a:t>
            </a:r>
            <a:r>
              <a:rPr lang="fr-FR" dirty="0" err="1"/>
              <a:t>delay</a:t>
            </a:r>
            <a:r>
              <a:rPr lang="fr-FR" dirty="0"/>
              <a:t>=</a:t>
            </a:r>
            <a:r>
              <a:rPr lang="fr-FR" dirty="0" err="1"/>
              <a:t>stream</a:t>
            </a:r>
            <a:r>
              <a:rPr lang="fr-FR" dirty="0"/>
              <a:t> </a:t>
            </a:r>
            <a:r>
              <a:rPr lang="fr-FR" dirty="0" err="1"/>
              <a:t>delay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Collaboration </a:t>
            </a:r>
            <a:r>
              <a:rPr lang="fr-FR" dirty="0"/>
              <a:t>for one </a:t>
            </a:r>
            <a:r>
              <a:rPr lang="fr-FR" dirty="0" err="1"/>
              <a:t>chunk</a:t>
            </a:r>
            <a:r>
              <a:rPr lang="fr-FR" dirty="0"/>
              <a:t>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useful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Parallelism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scary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Heterogeneity</a:t>
            </a:r>
            <a:r>
              <a:rPr lang="fr-FR" dirty="0" smtClean="0"/>
              <a:t> </a:t>
            </a:r>
            <a:r>
              <a:rPr lang="fr-FR" dirty="0"/>
              <a:t>speeds up single </a:t>
            </a:r>
            <a:r>
              <a:rPr lang="fr-FR" dirty="0" err="1"/>
              <a:t>delay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r>
              <a:rPr lang="fr-FR" dirty="0" smtClean="0"/>
              <a:t> </a:t>
            </a:r>
            <a:r>
              <a:rPr lang="fr-FR" dirty="0" err="1" smtClean="0"/>
              <a:t>overprov</a:t>
            </a:r>
            <a:r>
              <a:rPr lang="fr-FR" dirty="0" err="1" smtClean="0"/>
              <a:t>isioning</a:t>
            </a:r>
            <a:r>
              <a:rPr lang="fr-FR" dirty="0" smtClean="0"/>
              <a:t> </a:t>
            </a:r>
            <a:r>
              <a:rPr lang="fr-FR" dirty="0" err="1"/>
              <a:t>seems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 in the </a:t>
            </a:r>
            <a:r>
              <a:rPr lang="fr-FR" dirty="0" err="1"/>
              <a:t>general</a:t>
            </a:r>
            <a:r>
              <a:rPr lang="fr-FR" dirty="0"/>
              <a:t> case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heterogeneity-hotp2p74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7DBB-4599-498A-ADC4-9708BCC0C0DA}" type="slidenum">
              <a:rPr lang="fr-FR" smtClean="0"/>
              <a:pPr/>
              <a:t>21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412750"/>
            <a:ext cx="7096125" cy="630238"/>
          </a:xfrm>
        </p:spPr>
        <p:txBody>
          <a:bodyPr/>
          <a:lstStyle/>
          <a:p>
            <a:r>
              <a:rPr lang="fr-FR"/>
              <a:t>And then? Limits of the chunk-based model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231900"/>
            <a:ext cx="7097712" cy="5006975"/>
          </a:xfrm>
        </p:spPr>
        <p:txBody>
          <a:bodyPr/>
          <a:lstStyle/>
          <a:p>
            <a:r>
              <a:rPr lang="fr-FR" dirty="0" err="1"/>
              <a:t>Chunks</a:t>
            </a:r>
            <a:r>
              <a:rPr lang="fr-FR" dirty="0"/>
              <a:t>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BitTorrent’s</a:t>
            </a:r>
            <a:r>
              <a:rPr lang="fr-FR" dirty="0"/>
              <a:t> world</a:t>
            </a:r>
          </a:p>
          <a:p>
            <a:pPr lvl="1"/>
            <a:r>
              <a:rPr lang="fr-FR" dirty="0" err="1"/>
              <a:t>Integrity</a:t>
            </a:r>
            <a:r>
              <a:rPr lang="fr-FR" dirty="0"/>
              <a:t> </a:t>
            </a:r>
            <a:r>
              <a:rPr lang="fr-FR" dirty="0" err="1"/>
              <a:t>purpose</a:t>
            </a:r>
            <a:endParaRPr lang="fr-FR" dirty="0"/>
          </a:p>
          <a:p>
            <a:pPr lvl="1"/>
            <a:r>
              <a:rPr lang="fr-FR" dirty="0"/>
              <a:t>Great for </a:t>
            </a:r>
            <a:r>
              <a:rPr lang="fr-FR" dirty="0" err="1"/>
              <a:t>unstructured</a:t>
            </a:r>
            <a:r>
              <a:rPr lang="fr-FR" dirty="0"/>
              <a:t> </a:t>
            </a:r>
            <a:r>
              <a:rPr lang="fr-FR" dirty="0" err="1"/>
              <a:t>approaches</a:t>
            </a:r>
            <a:endParaRPr lang="fr-FR" dirty="0"/>
          </a:p>
          <a:p>
            <a:pPr lvl="1"/>
            <a:r>
              <a:rPr lang="fr-FR" dirty="0" err="1"/>
              <a:t>Big</a:t>
            </a:r>
            <a:r>
              <a:rPr lang="fr-FR" dirty="0"/>
              <a:t> </a:t>
            </a:r>
            <a:r>
              <a:rPr lang="fr-FR" dirty="0" err="1"/>
              <a:t>chunk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dirty="0" err="1"/>
              <a:t>overhead</a:t>
            </a:r>
            <a:endParaRPr lang="fr-FR" dirty="0"/>
          </a:p>
          <a:p>
            <a:r>
              <a:rPr lang="fr-FR" dirty="0"/>
              <a:t>Good for </a:t>
            </a:r>
            <a:r>
              <a:rPr lang="fr-FR" dirty="0" err="1"/>
              <a:t>theory</a:t>
            </a:r>
            <a:endParaRPr lang="fr-FR" dirty="0"/>
          </a:p>
          <a:p>
            <a:pPr lvl="1"/>
            <a:r>
              <a:rPr lang="fr-FR" dirty="0"/>
              <a:t>Quantification</a:t>
            </a:r>
          </a:p>
          <a:p>
            <a:pPr lvl="1"/>
            <a:r>
              <a:rPr lang="fr-FR" dirty="0"/>
              <a:t>Delay </a:t>
            </a:r>
            <a:r>
              <a:rPr lang="fr-FR" dirty="0" err="1"/>
              <a:t>expressed</a:t>
            </a:r>
            <a:r>
              <a:rPr lang="fr-FR" dirty="0"/>
              <a:t> as </a:t>
            </a:r>
            <a:r>
              <a:rPr lang="fr-FR" dirty="0" err="1"/>
              <a:t>bandwidth</a:t>
            </a:r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when</a:t>
            </a:r>
            <a:r>
              <a:rPr lang="fr-FR" dirty="0"/>
              <a:t> streaming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concerned</a:t>
            </a:r>
            <a:r>
              <a:rPr lang="fr-FR" dirty="0"/>
              <a:t>…</a:t>
            </a:r>
          </a:p>
          <a:p>
            <a:pPr lvl="1"/>
            <a:r>
              <a:rPr lang="fr-FR" dirty="0" err="1"/>
              <a:t>Need</a:t>
            </a:r>
            <a:r>
              <a:rPr lang="fr-FR" dirty="0"/>
              <a:t> to go down to </a:t>
            </a:r>
            <a:r>
              <a:rPr lang="fr-FR" dirty="0" err="1"/>
              <a:t>latency</a:t>
            </a:r>
            <a:r>
              <a:rPr lang="fr-FR" dirty="0"/>
              <a:t> </a:t>
            </a:r>
            <a:r>
              <a:rPr lang="fr-FR" dirty="0" err="1" smtClean="0"/>
              <a:t>timescales</a:t>
            </a:r>
            <a:endParaRPr lang="fr-FR" dirty="0"/>
          </a:p>
          <a:p>
            <a:pPr lvl="1"/>
            <a:r>
              <a:rPr lang="fr-FR" dirty="0" err="1"/>
              <a:t>Limits</a:t>
            </a:r>
            <a:r>
              <a:rPr lang="fr-FR" dirty="0"/>
              <a:t> of the model </a:t>
            </a:r>
            <a:r>
              <a:rPr lang="fr-FR" dirty="0" err="1"/>
              <a:t>validity</a:t>
            </a:r>
            <a:endParaRPr lang="fr-FR" dirty="0"/>
          </a:p>
          <a:p>
            <a:r>
              <a:rPr lang="fr-FR" dirty="0"/>
              <a:t>A possible </a:t>
            </a:r>
            <a:r>
              <a:rPr lang="fr-FR" dirty="0" err="1" smtClean="0"/>
              <a:t>lead</a:t>
            </a:r>
            <a:r>
              <a:rPr lang="fr-FR" dirty="0" smtClean="0"/>
              <a:t> for future </a:t>
            </a:r>
            <a:r>
              <a:rPr lang="fr-FR" dirty="0" err="1" smtClean="0"/>
              <a:t>work</a:t>
            </a:r>
            <a:endParaRPr lang="fr-FR" dirty="0"/>
          </a:p>
          <a:p>
            <a:pPr lvl="1"/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integrity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learn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stripe</a:t>
            </a:r>
            <a:r>
              <a:rPr lang="fr-FR" dirty="0"/>
              <a:t> world</a:t>
            </a:r>
          </a:p>
        </p:txBody>
      </p:sp>
      <p:pic>
        <p:nvPicPr>
          <p:cNvPr id="5" name="heterogeneity-hotp2p74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 smtClean="0"/>
              <a:t>!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45475" name="Text Box 3"/>
          <p:cNvSpPr txBox="1">
            <a:spLocks noChangeArrowheads="1"/>
          </p:cNvSpPr>
          <p:nvPr/>
        </p:nvSpPr>
        <p:spPr bwMode="auto">
          <a:xfrm>
            <a:off x="7707313" y="6248400"/>
            <a:ext cx="98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>
                <a:latin typeface="Times New Roman" pitchFamily="18" charset="0"/>
              </a:rPr>
              <a:t>22/22</a:t>
            </a:r>
            <a:endParaRPr lang="fr-FR" sz="1400" dirty="0"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1238" y="3619500"/>
            <a:ext cx="70977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interactive questions, but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endParaRPr kumimoji="0" lang="fr-FR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fr-FR" sz="1800" kern="0" baseline="0" dirty="0" smtClean="0">
                <a:latin typeface="+mn-lt"/>
              </a:rPr>
              <a:t>Have</a:t>
            </a:r>
            <a:r>
              <a:rPr lang="fr-FR" sz="1800" kern="0" dirty="0" smtClean="0">
                <a:latin typeface="+mn-lt"/>
              </a:rPr>
              <a:t> a look </a:t>
            </a:r>
            <a:r>
              <a:rPr lang="fr-FR" sz="1800" kern="0" dirty="0" err="1" smtClean="0">
                <a:latin typeface="+mn-lt"/>
              </a:rPr>
              <a:t>at</a:t>
            </a:r>
            <a:r>
              <a:rPr lang="fr-FR" sz="1800" kern="0" dirty="0" smtClean="0">
                <a:latin typeface="+mn-lt"/>
              </a:rPr>
              <a:t> the </a:t>
            </a:r>
            <a:r>
              <a:rPr lang="fr-FR" sz="1800" kern="0" dirty="0" err="1" smtClean="0">
                <a:latin typeface="+mn-lt"/>
              </a:rPr>
              <a:t>paper</a:t>
            </a:r>
            <a:endParaRPr lang="fr-FR" sz="1800" kern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me (fabien.mathieu@orange-ftgroup.com)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heterogeneity-hotp2p7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2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AABC-A371-41BD-88FE-9402E5EC6022}" type="slidenum">
              <a:rPr lang="fr-FR" smtClean="0"/>
              <a:pPr/>
              <a:t>3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Live Streaming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758950"/>
            <a:ext cx="7440612" cy="44799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live stream (</a:t>
            </a:r>
            <a:r>
              <a:rPr lang="en-US" dirty="0" err="1" smtClean="0"/>
              <a:t>streamrate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) to watch…</a:t>
            </a:r>
          </a:p>
          <a:p>
            <a:endParaRPr lang="en-US" dirty="0" smtClean="0"/>
          </a:p>
          <a:p>
            <a:r>
              <a:rPr lang="en-US" dirty="0" smtClean="0"/>
              <a:t>Injected by a server of capacity</a:t>
            </a:r>
          </a:p>
          <a:p>
            <a:endParaRPr lang="en-US" dirty="0" smtClean="0"/>
          </a:p>
          <a:p>
            <a:r>
              <a:rPr lang="en-US" dirty="0" smtClean="0"/>
              <a:t>Watched by a set of </a:t>
            </a:r>
            <a:r>
              <a:rPr lang="en-US" i="1" dirty="0" smtClean="0"/>
              <a:t>N </a:t>
            </a:r>
            <a:r>
              <a:rPr lang="en-US" dirty="0" smtClean="0"/>
              <a:t>peers…</a:t>
            </a:r>
          </a:p>
          <a:p>
            <a:endParaRPr lang="en-US" dirty="0" smtClean="0"/>
          </a:p>
          <a:p>
            <a:r>
              <a:rPr lang="en-US" dirty="0" smtClean="0"/>
              <a:t>Goal #1: make it work!</a:t>
            </a:r>
          </a:p>
          <a:p>
            <a:endParaRPr lang="en-US" dirty="0" smtClean="0"/>
          </a:p>
          <a:p>
            <a:r>
              <a:rPr lang="en-US" dirty="0" smtClean="0"/>
              <a:t>Goal #2: make it fast!</a:t>
            </a:r>
            <a:endParaRPr lang="en-US" dirty="0"/>
          </a:p>
          <a:p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902201" y="2589213"/>
          <a:ext cx="1746250" cy="498929"/>
        </p:xfrm>
        <a:graphic>
          <a:graphicData uri="http://schemas.openxmlformats.org/presentationml/2006/ole">
            <p:oleObj spid="_x0000_s808964" name="Equation" r:id="rId6" imgW="799920" imgH="228600" progId="Equation.DSMT4">
              <p:embed/>
            </p:oleObj>
          </a:graphicData>
        </a:graphic>
      </p:graphicFrame>
      <p:pic>
        <p:nvPicPr>
          <p:cNvPr id="6" name="Image 5" descr="zizou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6867" y="3614421"/>
            <a:ext cx="1402683" cy="1776730"/>
          </a:xfrm>
          <a:prstGeom prst="rect">
            <a:avLst/>
          </a:prstGeom>
        </p:spPr>
      </p:pic>
      <p:pic>
        <p:nvPicPr>
          <p:cNvPr id="7" name="heterogeneity-hotp2p753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7D23-884F-4D60-B8E6-A2900747330D}" type="slidenum">
              <a:rPr lang="fr-FR" smtClean="0"/>
              <a:pPr/>
              <a:t>4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Chunk</a:t>
            </a:r>
            <a:r>
              <a:rPr lang="fr-FR" dirty="0"/>
              <a:t>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smtClean="0"/>
              <a:t> (</a:t>
            </a:r>
            <a:r>
              <a:rPr lang="fr-FR" dirty="0" err="1" smtClean="0"/>
              <a:t>aka</a:t>
            </a:r>
            <a:r>
              <a:rPr lang="fr-FR" dirty="0" smtClean="0"/>
              <a:t> data-</a:t>
            </a:r>
            <a:r>
              <a:rPr lang="fr-FR" dirty="0" err="1" smtClean="0"/>
              <a:t>driven</a:t>
            </a:r>
            <a:r>
              <a:rPr lang="fr-FR" dirty="0" smtClean="0"/>
              <a:t>) diffusion</a:t>
            </a:r>
            <a:endParaRPr lang="fr-FR" dirty="0"/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3619500"/>
            <a:ext cx="7097712" cy="2619375"/>
          </a:xfrm>
        </p:spPr>
        <p:txBody>
          <a:bodyPr/>
          <a:lstStyle/>
          <a:p>
            <a:r>
              <a:rPr lang="fr-FR" dirty="0" err="1" smtClean="0"/>
              <a:t>Chunk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: the </a:t>
            </a:r>
            <a:r>
              <a:rPr lang="fr-FR" dirty="0" err="1" smtClean="0"/>
              <a:t>stream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split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chunks</a:t>
            </a:r>
            <a:r>
              <a:rPr lang="fr-FR" dirty="0" smtClean="0"/>
              <a:t> of </a:t>
            </a:r>
            <a:r>
              <a:rPr lang="fr-FR" dirty="0" err="1" smtClean="0"/>
              <a:t>equal</a:t>
            </a:r>
            <a:r>
              <a:rPr lang="fr-FR" dirty="0" smtClean="0"/>
              <a:t> size;</a:t>
            </a:r>
          </a:p>
          <a:p>
            <a:r>
              <a:rPr lang="fr-FR" dirty="0" err="1" smtClean="0"/>
              <a:t>Integrity</a:t>
            </a:r>
            <a:r>
              <a:rPr lang="fr-FR" dirty="0" smtClean="0"/>
              <a:t>-</a:t>
            </a:r>
            <a:r>
              <a:rPr lang="fr-FR" dirty="0" err="1" smtClean="0"/>
              <a:t>rule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received</a:t>
            </a:r>
            <a:r>
              <a:rPr lang="fr-FR" dirty="0" smtClean="0"/>
              <a:t> </a:t>
            </a:r>
            <a:r>
              <a:rPr lang="fr-FR" dirty="0" err="1" smtClean="0"/>
              <a:t>chunks</a:t>
            </a:r>
            <a:r>
              <a:rPr lang="fr-FR" dirty="0" smtClean="0"/>
              <a:t>;</a:t>
            </a:r>
          </a:p>
          <a:p>
            <a:r>
              <a:rPr lang="fr-FR" dirty="0" err="1" smtClean="0"/>
              <a:t>Upload</a:t>
            </a:r>
            <a:r>
              <a:rPr lang="fr-FR" dirty="0" smtClean="0"/>
              <a:t>-</a:t>
            </a:r>
            <a:r>
              <a:rPr lang="fr-FR" dirty="0" err="1" smtClean="0"/>
              <a:t>constrained</a:t>
            </a:r>
            <a:r>
              <a:rPr lang="fr-FR" dirty="0" smtClean="0"/>
              <a:t>: </a:t>
            </a:r>
            <a:r>
              <a:rPr lang="fr-FR" dirty="0" err="1" smtClean="0"/>
              <a:t>delay</a:t>
            </a:r>
            <a:r>
              <a:rPr lang="fr-FR" dirty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upload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en-US" i="1" dirty="0" smtClean="0"/>
              <a:t>u</a:t>
            </a:r>
            <a:r>
              <a:rPr lang="en-US" i="1" baseline="-25000" dirty="0" smtClean="0"/>
              <a:t>1</a:t>
            </a:r>
            <a:r>
              <a:rPr lang="en-US" i="1" dirty="0" smtClean="0">
                <a:latin typeface="cmsy10" pitchFamily="34" charset="0"/>
              </a:rPr>
              <a:t>¸</a:t>
            </a:r>
            <a:r>
              <a:rPr lang="en-US" i="1" dirty="0" smtClean="0"/>
              <a:t>…</a:t>
            </a:r>
            <a:r>
              <a:rPr lang="en-US" i="1" dirty="0" smtClean="0">
                <a:latin typeface="cmsy10" pitchFamily="34" charset="0"/>
              </a:rPr>
              <a:t>¸</a:t>
            </a:r>
            <a:r>
              <a:rPr lang="en-US" i="1" dirty="0" smtClean="0"/>
              <a:t>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N</a:t>
            </a:r>
            <a:r>
              <a:rPr lang="fr-FR" dirty="0" smtClean="0"/>
              <a:t>;</a:t>
            </a:r>
            <a:endParaRPr lang="fr-FR" dirty="0"/>
          </a:p>
          <a:p>
            <a:r>
              <a:rPr lang="fr-FR" dirty="0" err="1" smtClean="0"/>
              <a:t>Bandwidth</a:t>
            </a:r>
            <a:r>
              <a:rPr lang="fr-FR" dirty="0" smtClean="0"/>
              <a:t> are </a:t>
            </a:r>
            <a:r>
              <a:rPr lang="fr-FR" dirty="0" err="1" smtClean="0"/>
              <a:t>expressed</a:t>
            </a:r>
            <a:r>
              <a:rPr lang="fr-FR" dirty="0" smtClean="0"/>
              <a:t> in </a:t>
            </a:r>
            <a:r>
              <a:rPr lang="fr-FR" dirty="0" err="1" smtClean="0"/>
              <a:t>chunks</a:t>
            </a:r>
            <a:r>
              <a:rPr lang="fr-FR" dirty="0" smtClean="0"/>
              <a:t> per second</a:t>
            </a:r>
          </a:p>
          <a:p>
            <a:r>
              <a:rPr lang="en-US" dirty="0" smtClean="0"/>
              <a:t>No </a:t>
            </a:r>
            <a:r>
              <a:rPr lang="en-US" dirty="0"/>
              <a:t>overlay constraints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Helvetica 65 Medium" pitchFamily="2" charset="0"/>
              </a:rPr>
              <a:t> </a:t>
            </a:r>
            <a:r>
              <a:rPr lang="en-US" dirty="0">
                <a:latin typeface="cmsy10" pitchFamily="34" charset="0"/>
              </a:rPr>
              <a:t>!</a:t>
            </a:r>
            <a:r>
              <a:rPr lang="en-US" dirty="0">
                <a:latin typeface="Helvetica 65 Medium" pitchFamily="2" charset="0"/>
              </a:rPr>
              <a:t> </a:t>
            </a:r>
            <a:r>
              <a:rPr lang="en-US" dirty="0"/>
              <a:t>Oversimplified model to focus on heterogeneity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zizo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7567" y="1230629"/>
            <a:ext cx="697833" cy="883921"/>
          </a:xfrm>
          <a:prstGeom prst="rect">
            <a:avLst/>
          </a:prstGeom>
        </p:spPr>
      </p:pic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0488" y="2308225"/>
            <a:ext cx="426575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eterogeneity-hotp2p75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imple_chun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4864" y="2501836"/>
            <a:ext cx="4600575" cy="3609975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EA4F-617D-4877-B995-51B069F29DE1}" type="slidenum">
              <a:rPr lang="fr-FR" smtClean="0"/>
              <a:pPr/>
              <a:t>5</a:t>
            </a:fld>
            <a:r>
              <a:rPr lang="fr-FR" dirty="0" smtClean="0"/>
              <a:t>/22</a:t>
            </a:r>
            <a:endParaRPr lang="fr-FR" dirty="0"/>
          </a:p>
        </p:txBody>
      </p:sp>
      <p:pic>
        <p:nvPicPr>
          <p:cNvPr id="811010" name="Picture 2" descr="multiple_chunk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7308" y="2570671"/>
            <a:ext cx="4600575" cy="3609975"/>
          </a:xfrm>
          <a:prstGeom prst="rect">
            <a:avLst/>
          </a:prstGeom>
          <a:noFill/>
        </p:spPr>
      </p:pic>
      <p:sp>
        <p:nvSpPr>
          <p:cNvPr id="81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delay in the homogeneous case</a:t>
            </a:r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11238" y="1012825"/>
            <a:ext cx="7097712" cy="1765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Homogeneity allows to work in slotted time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The best way to broadcast one chunk takes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Extends </a:t>
            </a:r>
            <a:r>
              <a:rPr lang="en-US" sz="1600" dirty="0"/>
              <a:t>to a stream of chunks by permutation of the single chunk </a:t>
            </a:r>
            <a:r>
              <a:rPr lang="en-US" sz="1600" dirty="0" smtClean="0"/>
              <a:t>tree</a:t>
            </a:r>
            <a:endParaRPr lang="en-US" sz="1600" dirty="0"/>
          </a:p>
        </p:txBody>
      </p:sp>
      <p:graphicFrame>
        <p:nvGraphicFramePr>
          <p:cNvPr id="811013" name="Object 5"/>
          <p:cNvGraphicFramePr>
            <a:graphicFrameLocks noChangeAspect="1"/>
          </p:cNvGraphicFramePr>
          <p:nvPr/>
        </p:nvGraphicFramePr>
        <p:xfrm>
          <a:off x="5198301" y="1146302"/>
          <a:ext cx="1443037" cy="642938"/>
        </p:xfrm>
        <a:graphic>
          <a:graphicData uri="http://schemas.openxmlformats.org/presentationml/2006/ole">
            <p:oleObj spid="_x0000_s811013" name="Equation" r:id="rId8" imgW="939600" imgH="419040" progId="Equation.DSMT4">
              <p:embed/>
            </p:oleObj>
          </a:graphicData>
        </a:graphic>
      </p:graphicFrame>
      <p:pic>
        <p:nvPicPr>
          <p:cNvPr id="9" name="heterogeneity-hotp2p755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1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06EC-2841-4E3B-8232-610998E863AD}" type="slidenum">
              <a:rPr lang="fr-FR" smtClean="0"/>
              <a:pPr/>
              <a:t>6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delay in the heterogeneous case</a:t>
            </a:r>
            <a:endParaRPr lang="fr-FR"/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33" y="1363165"/>
            <a:ext cx="7097712" cy="4479925"/>
          </a:xfrm>
        </p:spPr>
        <p:txBody>
          <a:bodyPr/>
          <a:lstStyle/>
          <a:p>
            <a:r>
              <a:rPr lang="fr-FR" dirty="0"/>
              <a:t>Nice formula for the optimal single </a:t>
            </a:r>
            <a:r>
              <a:rPr lang="fr-FR" dirty="0" err="1"/>
              <a:t>chunk</a:t>
            </a:r>
            <a:r>
              <a:rPr lang="fr-FR" dirty="0"/>
              <a:t> transmission: </a:t>
            </a:r>
            <a:r>
              <a:rPr lang="fr-FR" dirty="0" err="1"/>
              <a:t>failed</a:t>
            </a:r>
            <a:endParaRPr lang="fr-FR" dirty="0"/>
          </a:p>
          <a:p>
            <a:r>
              <a:rPr lang="fr-FR" dirty="0"/>
              <a:t>Direct </a:t>
            </a:r>
            <a:r>
              <a:rPr lang="fr-FR" dirty="0" err="1"/>
              <a:t>link</a:t>
            </a:r>
            <a:r>
              <a:rPr lang="fr-FR" dirty="0"/>
              <a:t> single </a:t>
            </a:r>
            <a:r>
              <a:rPr lang="fr-FR" dirty="0" err="1"/>
              <a:t>chunk</a:t>
            </a:r>
            <a:r>
              <a:rPr lang="fr-FR" dirty="0"/>
              <a:t> / </a:t>
            </a:r>
            <a:r>
              <a:rPr lang="fr-FR" dirty="0" err="1"/>
              <a:t>stream</a:t>
            </a:r>
            <a:r>
              <a:rPr lang="fr-FR" dirty="0"/>
              <a:t> of </a:t>
            </a:r>
            <a:r>
              <a:rPr lang="fr-FR" dirty="0" err="1"/>
              <a:t>chunks</a:t>
            </a:r>
            <a:r>
              <a:rPr lang="fr-FR" dirty="0"/>
              <a:t>: </a:t>
            </a:r>
            <a:r>
              <a:rPr lang="fr-FR" dirty="0" err="1"/>
              <a:t>failed</a:t>
            </a:r>
            <a:endParaRPr lang="fr-FR" dirty="0"/>
          </a:p>
          <a:p>
            <a:r>
              <a:rPr lang="fr-FR" dirty="0"/>
              <a:t>Intuition: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(</a:t>
            </a:r>
            <a:r>
              <a:rPr lang="fr-FR" dirty="0" err="1"/>
              <a:t>centralization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extreme</a:t>
            </a:r>
            <a:r>
              <a:rPr lang="fr-FR" dirty="0"/>
              <a:t> case)</a:t>
            </a:r>
          </a:p>
          <a:p>
            <a:r>
              <a:rPr lang="fr-FR" dirty="0"/>
              <a:t>In practice: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 smtClean="0"/>
              <a:t>                            (Bonald </a:t>
            </a:r>
            <a:r>
              <a:rPr lang="fr-FR" i="1" dirty="0" smtClean="0"/>
              <a:t>et al.</a:t>
            </a:r>
            <a:r>
              <a:rPr lang="fr-FR" dirty="0" smtClean="0"/>
              <a:t>, </a:t>
            </a:r>
            <a:r>
              <a:rPr lang="fr-FR" dirty="0" err="1" smtClean="0"/>
              <a:t>Sigmetrics</a:t>
            </a:r>
            <a:r>
              <a:rPr lang="fr-FR" dirty="0" smtClean="0"/>
              <a:t>, </a:t>
            </a:r>
            <a:r>
              <a:rPr lang="fr-FR" dirty="0" smtClean="0"/>
              <a:t>2208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Summary</a:t>
            </a:r>
            <a:r>
              <a:rPr lang="fr-FR" dirty="0"/>
              <a:t>: </a:t>
            </a:r>
            <a:r>
              <a:rPr lang="fr-FR" dirty="0" err="1"/>
              <a:t>heterogeneity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b….</a:t>
            </a:r>
          </a:p>
        </p:txBody>
      </p: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3821" y="2686186"/>
            <a:ext cx="38274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heterogeneity-hotp2p73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7B79-36BF-4A76-9F1C-E12F1AF5E8C0}" type="slidenum">
              <a:rPr lang="fr-FR" smtClean="0"/>
              <a:pPr/>
              <a:t>7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Model extension: forwarding policies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244600"/>
            <a:ext cx="7097712" cy="499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 err="1"/>
              <a:t>Authorize</a:t>
            </a:r>
            <a:r>
              <a:rPr lang="fr-FR" dirty="0"/>
              <a:t> collaborations, or force </a:t>
            </a:r>
            <a:r>
              <a:rPr lang="fr-FR" dirty="0" err="1"/>
              <a:t>parallelism</a:t>
            </a:r>
            <a:r>
              <a:rPr lang="fr-FR" dirty="0"/>
              <a:t>:</a:t>
            </a:r>
          </a:p>
          <a:p>
            <a:r>
              <a:rPr lang="fr-FR" dirty="0" err="1"/>
              <a:t>Many</a:t>
            </a:r>
            <a:r>
              <a:rPr lang="fr-FR" dirty="0"/>
              <a:t>-to-one: </a:t>
            </a:r>
            <a:r>
              <a:rPr lang="fr-FR" dirty="0" err="1"/>
              <a:t>any</a:t>
            </a:r>
            <a:r>
              <a:rPr lang="fr-FR" dirty="0"/>
              <a:t> set of </a:t>
            </a:r>
            <a:r>
              <a:rPr lang="fr-FR" dirty="0" err="1"/>
              <a:t>peers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chunk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forward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chunk</a:t>
            </a:r>
            <a:r>
              <a:rPr lang="fr-FR" dirty="0"/>
              <a:t> in time 1/</a:t>
            </a:r>
            <a:r>
              <a:rPr lang="fr-FR" dirty="0">
                <a:latin typeface="Symbol" pitchFamily="18" charset="2"/>
                <a:sym typeface="Symbol" pitchFamily="18" charset="2"/>
              </a:rPr>
              <a:t></a:t>
            </a:r>
            <a:r>
              <a:rPr lang="fr-FR" baseline="-25000" dirty="0" err="1">
                <a:sym typeface="Symbol" pitchFamily="18" charset="2"/>
              </a:rPr>
              <a:t>i</a:t>
            </a:r>
            <a:r>
              <a:rPr lang="fr-FR" dirty="0" err="1"/>
              <a:t>u</a:t>
            </a:r>
            <a:r>
              <a:rPr lang="fr-FR" baseline="-25000" dirty="0" err="1"/>
              <a:t>i</a:t>
            </a:r>
            <a:r>
              <a:rPr lang="fr-FR" dirty="0"/>
              <a:t>.            </a:t>
            </a:r>
          </a:p>
          <a:p>
            <a:pPr lvl="1"/>
            <a:r>
              <a:rPr lang="fr-FR" dirty="0"/>
              <a:t>Not </a:t>
            </a:r>
            <a:r>
              <a:rPr lang="fr-FR" dirty="0" err="1"/>
              <a:t>realistic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all, but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easier</a:t>
            </a:r>
            <a:r>
              <a:rPr lang="fr-FR" dirty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;</a:t>
            </a:r>
            <a:endParaRPr lang="fr-FR" dirty="0"/>
          </a:p>
          <a:p>
            <a:pPr lvl="1"/>
            <a:r>
              <a:rPr lang="fr-FR" dirty="0"/>
              <a:t>Will help </a:t>
            </a:r>
            <a:r>
              <a:rPr lang="fr-FR" dirty="0" err="1"/>
              <a:t>understand</a:t>
            </a:r>
            <a:r>
              <a:rPr lang="fr-FR" dirty="0"/>
              <a:t>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One-to-one (mono-source): a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i="1" dirty="0"/>
              <a:t>i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chunk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forward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in time 1/</a:t>
            </a:r>
            <a:r>
              <a:rPr lang="fr-FR" dirty="0" err="1"/>
              <a:t>u</a:t>
            </a:r>
            <a:r>
              <a:rPr lang="fr-FR" baseline="-25000" dirty="0" err="1"/>
              <a:t>i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genuine</a:t>
            </a:r>
            <a:r>
              <a:rPr lang="fr-FR" dirty="0"/>
              <a:t> model;</a:t>
            </a:r>
          </a:p>
          <a:p>
            <a:pPr lvl="1"/>
            <a:r>
              <a:rPr lang="fr-FR" dirty="0" err="1"/>
              <a:t>slower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-to-one, but more </a:t>
            </a:r>
            <a:r>
              <a:rPr lang="fr-FR" dirty="0" err="1"/>
              <a:t>realistic</a:t>
            </a:r>
            <a:r>
              <a:rPr lang="fr-FR" dirty="0"/>
              <a:t>.</a:t>
            </a:r>
          </a:p>
          <a:p>
            <a:r>
              <a:rPr lang="fr-FR" dirty="0"/>
              <a:t>One-to-</a:t>
            </a:r>
            <a:r>
              <a:rPr lang="fr-FR" i="1" dirty="0"/>
              <a:t>c</a:t>
            </a:r>
            <a:r>
              <a:rPr lang="fr-FR" dirty="0"/>
              <a:t> (</a:t>
            </a:r>
            <a:r>
              <a:rPr lang="fr-FR" dirty="0" err="1"/>
              <a:t>parallelism</a:t>
            </a:r>
            <a:r>
              <a:rPr lang="fr-FR" dirty="0"/>
              <a:t>): a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i="1" dirty="0"/>
              <a:t>i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least c/</a:t>
            </a:r>
            <a:r>
              <a:rPr lang="fr-FR" dirty="0" err="1"/>
              <a:t>u</a:t>
            </a:r>
            <a:r>
              <a:rPr lang="fr-FR" baseline="-25000" dirty="0" err="1"/>
              <a:t>i</a:t>
            </a:r>
            <a:r>
              <a:rPr lang="fr-FR" dirty="0"/>
              <a:t> to </a:t>
            </a:r>
            <a:r>
              <a:rPr lang="fr-FR" dirty="0" err="1"/>
              <a:t>forward</a:t>
            </a:r>
            <a:r>
              <a:rPr lang="fr-FR" dirty="0"/>
              <a:t> a </a:t>
            </a:r>
            <a:r>
              <a:rPr lang="fr-FR" dirty="0" err="1"/>
              <a:t>chunk</a:t>
            </a:r>
            <a:r>
              <a:rPr lang="fr-FR" dirty="0"/>
              <a:t>, up to c </a:t>
            </a:r>
            <a:r>
              <a:rPr lang="fr-FR" dirty="0" err="1"/>
              <a:t>peers</a:t>
            </a:r>
            <a:r>
              <a:rPr lang="fr-FR" dirty="0"/>
              <a:t> </a:t>
            </a:r>
            <a:r>
              <a:rPr lang="fr-FR" dirty="0" err="1"/>
              <a:t>simultaneously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Extend</a:t>
            </a:r>
            <a:r>
              <a:rPr lang="fr-FR" dirty="0"/>
              <a:t> the </a:t>
            </a:r>
            <a:r>
              <a:rPr lang="fr-FR" dirty="0" err="1"/>
              <a:t>classical</a:t>
            </a:r>
            <a:r>
              <a:rPr lang="fr-FR" dirty="0"/>
              <a:t> model;</a:t>
            </a:r>
          </a:p>
          <a:p>
            <a:pPr lvl="1"/>
            <a:r>
              <a:rPr lang="fr-FR" dirty="0" err="1"/>
              <a:t>parallelism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bandwidth</a:t>
            </a:r>
            <a:r>
              <a:rPr lang="fr-FR" dirty="0"/>
              <a:t> </a:t>
            </a:r>
            <a:r>
              <a:rPr lang="fr-FR" dirty="0" err="1"/>
              <a:t>waste</a:t>
            </a:r>
            <a:r>
              <a:rPr lang="fr-FR" dirty="0"/>
              <a:t>,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slower</a:t>
            </a:r>
            <a:r>
              <a:rPr lang="fr-FR" dirty="0"/>
              <a:t>.</a:t>
            </a:r>
          </a:p>
        </p:txBody>
      </p:sp>
      <p:pic>
        <p:nvPicPr>
          <p:cNvPr id="5" name="heterogeneity-hotp2p73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EE654-BA33-40C2-AB67-42DCA99ADFE1}" type="slidenum">
              <a:rPr lang="fr-FR" smtClean="0"/>
              <a:pPr/>
              <a:t>8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Delays under the model</a:t>
            </a:r>
          </a:p>
        </p:txBody>
      </p:sp>
      <p:pic>
        <p:nvPicPr>
          <p:cNvPr id="78439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388" y="1239838"/>
            <a:ext cx="621665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heterogeneity-hotp2p73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5CA9E-B00D-4525-BC78-6DCC506F20DC}" type="slidenum">
              <a:rPr lang="fr-FR" smtClean="0"/>
              <a:pPr/>
              <a:t>9</a:t>
            </a:fld>
            <a:r>
              <a:rPr lang="fr-FR" dirty="0" smtClean="0"/>
              <a:t>/22</a:t>
            </a:r>
            <a:endParaRPr lang="fr-FR" dirty="0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Example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499616"/>
            <a:ext cx="7097712" cy="4739259"/>
          </a:xfrm>
        </p:spPr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peers</a:t>
            </a:r>
            <a:r>
              <a:rPr lang="fr-FR" dirty="0"/>
              <a:t>, </a:t>
            </a:r>
            <a:r>
              <a:rPr lang="fr-FR" dirty="0" smtClean="0"/>
              <a:t>s=1</a:t>
            </a:r>
            <a:r>
              <a:rPr lang="fr-FR" dirty="0"/>
              <a:t>, n</a:t>
            </a:r>
            <a:r>
              <a:rPr lang="fr-FR" baseline="-25000" dirty="0"/>
              <a:t>0</a:t>
            </a:r>
            <a:r>
              <a:rPr lang="fr-FR" dirty="0"/>
              <a:t>=u</a:t>
            </a:r>
            <a:r>
              <a:rPr lang="fr-FR" baseline="-25000" dirty="0"/>
              <a:t>1</a:t>
            </a:r>
            <a:r>
              <a:rPr lang="fr-FR" dirty="0"/>
              <a:t>=1, </a:t>
            </a:r>
            <a:r>
              <a:rPr lang="fr-FR" dirty="0" smtClean="0"/>
              <a:t>u</a:t>
            </a:r>
            <a:r>
              <a:rPr lang="fr-FR" baseline="-25000" dirty="0" smtClean="0"/>
              <a:t>2</a:t>
            </a:r>
            <a:r>
              <a:rPr lang="fr-FR" dirty="0" smtClean="0"/>
              <a:t>=u</a:t>
            </a:r>
            <a:r>
              <a:rPr lang="fr-FR" baseline="-25000" dirty="0" smtClean="0"/>
              <a:t>3</a:t>
            </a:r>
            <a:r>
              <a:rPr lang="fr-FR" dirty="0" smtClean="0"/>
              <a:t>=1/2</a:t>
            </a:r>
          </a:p>
          <a:p>
            <a:r>
              <a:rPr lang="fr-FR" dirty="0" err="1" smtClean="0"/>
              <a:t>Exactly</a:t>
            </a:r>
            <a:r>
              <a:rPr lang="fr-FR" dirty="0" smtClean="0"/>
              <a:t> the </a:t>
            </a:r>
            <a:r>
              <a:rPr lang="fr-FR" dirty="0" err="1" smtClean="0"/>
              <a:t>bandwidth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Bandwidth</a:t>
            </a:r>
            <a:r>
              <a:rPr lang="fr-FR" dirty="0" smtClean="0"/>
              <a:t> Conservation Law (BCL)</a:t>
            </a:r>
            <a:endParaRPr lang="fr-FR" dirty="0"/>
          </a:p>
          <a:p>
            <a:r>
              <a:rPr lang="fr-FR" dirty="0"/>
              <a:t>Equivalent </a:t>
            </a:r>
            <a:r>
              <a:rPr lang="fr-FR" dirty="0" err="1"/>
              <a:t>homogeneous</a:t>
            </a:r>
            <a:r>
              <a:rPr lang="fr-FR" dirty="0"/>
              <a:t> system: n</a:t>
            </a:r>
            <a:r>
              <a:rPr lang="fr-FR" baseline="-25000" dirty="0"/>
              <a:t>0</a:t>
            </a:r>
            <a:r>
              <a:rPr lang="fr-FR" dirty="0"/>
              <a:t>=1, </a:t>
            </a:r>
            <a:r>
              <a:rPr lang="fr-FR" dirty="0" smtClean="0"/>
              <a:t>u=2/3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Streaming </a:t>
            </a:r>
            <a:r>
              <a:rPr lang="fr-FR" dirty="0" err="1"/>
              <a:t>is</a:t>
            </a:r>
            <a:r>
              <a:rPr lang="fr-FR" dirty="0"/>
              <a:t> the issue</a:t>
            </a:r>
          </a:p>
        </p:txBody>
      </p:sp>
      <p:pic>
        <p:nvPicPr>
          <p:cNvPr id="8140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3371406"/>
            <a:ext cx="7956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heterogeneity-hotp2p75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7"/>
  <p:tag name="DEFAULTHEIGHT" val="3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,amsmath}&#10;\begin{document}&#10;$$D_m\leq D_1&lt; 2D_m+\frac{n_0}{U_{n_0}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26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D_m\leq D_1&lt;\frac{D_m}{\ln(2)}+\frac{n_0}{U_{n_0}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234"/>
  <p:tag name="PICTUREFILESIZE" val="15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1}{\ln(2)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32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D_m\leq D_c&lt;c\frac{D_m}{\ln(1+c)}+c\frac{n_0}{U_{n_0}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288"/>
  <p:tag name="PICTUREFILESIZE" val="177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c}{\ln(1+c)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88"/>
  <p:tag name="PICTUREFILESIZE" val="44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itemize}&#10; \item A Sig'08 papers based on substreams can be adapted to chunk-based diffusion.&#10; \item Good news: proves the feasibility of chunk diffusion as long as BCL is OK.&#10; \item Bad news: designed for latency-based transmissions, not chunk-based ones&#10;\item $\rightarrow$ poor delay guarantee: $\tilde{D_1}&lt;2\frac{N-1}{\min_{u_i&gt;0}u_i}$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458"/>
  <p:tag name="PICTUREFILESIZE" val="1451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n_0$, $V$, there are systems such that $U_N\geq rN+V$ (scalable system plus additive constant) and&#10;$\tilde{D}=\Omega(N)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466"/>
  <p:tag name="PICTUREFILESIZE" val="555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itemize}&#10;\item A sufficient condition for $\tilde{D}=D$ is $Dr\leq 1$ (time-disjoint trees)&#10;\item Necessary for the $\infty/1$ case with $u_1&gt;u_2$.&#10;\item Requires tremendous bandwidth over-provisioning: $\bar{u}\geq f(h)r$, with $1\leq f(h)\leq \left[\ln/\log_2/c\log_{1+c}\right](\frac{N}{n_0})$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521"/>
  <p:tag name="PICTUREFILESIZE" val="1102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6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cus on full dissemination (lossless) delay&#10;\begin{itemize}&#10;\item $D$: minimal delay for a single chunk transmission (no competition);&#10;\item $\rightarrow$ $D_m$, $D_1$, $D_c$.&#10;\item $\tilde{D}$: min-max delay for an infinite stream of chunk ($\tilde{D}\geq D$);&#10; \item $\tilde{D}_m$, $\tilde{D}_1$, $\tilde{D}_c$.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1047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tabular}{|l|c|c|c|c|}&#10;\cline{2-5}&#10;\multicolumn{1}{c|}{} &amp; Many-to-$1$ &amp; $1$-to-$1$ &amp; $1$-to-$2$ &amp; Eq. homo.\\&#10;\hline&#10;$D$ &amp; $\frac{5}{3}$ &amp; $2$ &amp; $2$ &amp; $3$ \\&#10;\hline&#10;$\tilde{D}$ &amp; $3$ &amp; $3$ &amp; $4$ &amp; $3$\\&#10;\hline&#10;\end{tabular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459"/>
  <p:tag name="PICTUREFILESIZE" val="311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,amsmath}&#10;\begin{document}&#10;$$D_m=\sum_{k=s}^{N-1}\frac{1}{U_k}\text{, with }U_k=\sum_{i=1}^ku_i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310"/>
  <p:tag name="PICTUREFILESIZE" val="209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D_m^u\approx \frac{\ln(\frac{N}{n_0})}{u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94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D_m^{u_1}\leq D_m\leq D_m^{\bar{u}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305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8328"/>
</p:tagLst>
</file>

<file path=ppt/theme/theme1.xml><?xml version="1.0" encoding="utf-8"?>
<a:theme xmlns:a="http://schemas.openxmlformats.org/drawingml/2006/main" name="English slide unrestricted (11)">
  <a:themeElements>
    <a:clrScheme name="English slide unrestricted (11) 2">
      <a:dk1>
        <a:srgbClr val="000000"/>
      </a:dk1>
      <a:lt1>
        <a:srgbClr val="FFFFFF"/>
      </a:lt1>
      <a:dk2>
        <a:srgbClr val="FF6600"/>
      </a:dk2>
      <a:lt2>
        <a:srgbClr val="DDDDDD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6600"/>
      </a:hlink>
      <a:folHlink>
        <a:srgbClr val="FF6600"/>
      </a:folHlink>
    </a:clrScheme>
    <a:fontScheme name="English slide unrestricted (11)">
      <a:majorFont>
        <a:latin typeface="Helvetica 65 Medium"/>
        <a:ea typeface=""/>
        <a:cs typeface=""/>
      </a:majorFont>
      <a:minorFont>
        <a:latin typeface="Helvetica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45 Light" pitchFamily="34" charset="0"/>
          </a:defRPr>
        </a:defPPr>
      </a:lstStyle>
    </a:lnDef>
  </a:objectDefaults>
  <a:extraClrSchemeLst>
    <a:extraClrScheme>
      <a:clrScheme name="English slide unrestricted (11)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unrestricted (11)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slide unrestricted (11)</Template>
  <TotalTime>2711</TotalTime>
  <Words>1009</Words>
  <Application>Microsoft Office PowerPoint</Application>
  <PresentationFormat>Affichage à l'écran (4:3)</PresentationFormat>
  <Paragraphs>224</Paragraphs>
  <Slides>22</Slides>
  <Notes>21</Notes>
  <HiddenSlides>0</HiddenSlides>
  <MMClips>22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Helvetica 35 Thin</vt:lpstr>
      <vt:lpstr>Helvetica 45 Light</vt:lpstr>
      <vt:lpstr>Wingdings</vt:lpstr>
      <vt:lpstr>Helvetica 65 Medium</vt:lpstr>
      <vt:lpstr>Times New Roman</vt:lpstr>
      <vt:lpstr>cmsy10</vt:lpstr>
      <vt:lpstr>Symbol</vt:lpstr>
      <vt:lpstr>English slide unrestricted (11)</vt:lpstr>
      <vt:lpstr>Equation</vt:lpstr>
      <vt:lpstr>MathType 6.0 Equation</vt:lpstr>
      <vt:lpstr>Heterogeneity in Data-Driven Live Streaming: Blessing or Curse?</vt:lpstr>
      <vt:lpstr>Roadmap</vt:lpstr>
      <vt:lpstr>The Live Streaming Problem</vt:lpstr>
      <vt:lpstr>Chunk-based  (aka data-driven) diffusion</vt:lpstr>
      <vt:lpstr>Optimal delay in the homogeneous case</vt:lpstr>
      <vt:lpstr>Optimal delay in the heterogeneous case</vt:lpstr>
      <vt:lpstr>Model extension: forwarding policies</vt:lpstr>
      <vt:lpstr>Delays under the model</vt:lpstr>
      <vt:lpstr>Example</vt:lpstr>
      <vt:lpstr>Single CHUNK</vt:lpstr>
      <vt:lpstr>Results for the single chunk transmission</vt:lpstr>
      <vt:lpstr>Results for the single chunk transmission</vt:lpstr>
      <vt:lpstr>STREAM OF CHUNKS</vt:lpstr>
      <vt:lpstr>Streaming case: feasibility</vt:lpstr>
      <vt:lpstr>Bad case scenario</vt:lpstr>
      <vt:lpstr>Good case 1: emulating homogeneity</vt:lpstr>
      <vt:lpstr>Good case 2: avoiding competition</vt:lpstr>
      <vt:lpstr>Good case 2: avoiding competition</vt:lpstr>
      <vt:lpstr>Good case 2: avoiding competition</vt:lpstr>
      <vt:lpstr>Chunk-based model and delay: summary</vt:lpstr>
      <vt:lpstr>And then? Limits of the chunk-based model</vt:lpstr>
      <vt:lpstr>Thank you very many!</vt:lpstr>
    </vt:vector>
  </TitlesOfParts>
  <Company>France Télécom Division 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with the Bandwidth Conservation Law</dc:title>
  <dc:creator>Fabien Mathieu</dc:creator>
  <cp:lastModifiedBy>fmathieu</cp:lastModifiedBy>
  <cp:revision>69</cp:revision>
  <cp:lastPrinted>2006-12-15T12:06:31Z</cp:lastPrinted>
  <dcterms:created xsi:type="dcterms:W3CDTF">2008-07-07T12:22:22Z</dcterms:created>
  <dcterms:modified xsi:type="dcterms:W3CDTF">2010-04-22T21:21:08Z</dcterms:modified>
</cp:coreProperties>
</file>