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0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0" r:id="rId4"/>
    <p:sldId id="258" r:id="rId5"/>
    <p:sldId id="271" r:id="rId6"/>
    <p:sldId id="272" r:id="rId7"/>
    <p:sldId id="259" r:id="rId8"/>
    <p:sldId id="261" r:id="rId9"/>
    <p:sldId id="262" r:id="rId10"/>
    <p:sldId id="263" r:id="rId11"/>
    <p:sldId id="273" r:id="rId12"/>
    <p:sldId id="265" r:id="rId13"/>
    <p:sldId id="276" r:id="rId14"/>
    <p:sldId id="277" r:id="rId15"/>
    <p:sldId id="274" r:id="rId16"/>
    <p:sldId id="267" r:id="rId17"/>
    <p:sldId id="268" r:id="rId18"/>
    <p:sldId id="269" r:id="rId19"/>
    <p:sldId id="281" r:id="rId20"/>
    <p:sldId id="286" r:id="rId21"/>
    <p:sldId id="264" r:id="rId22"/>
    <p:sldId id="287" r:id="rId23"/>
    <p:sldId id="288" r:id="rId24"/>
    <p:sldId id="289" r:id="rId25"/>
    <p:sldId id="290" r:id="rId26"/>
    <p:sldId id="291" r:id="rId27"/>
    <p:sldId id="29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2C9D31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6466D-AC89-694B-A91E-FC3AC03068B0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7B2CC-4FF0-1E40-A23E-89ACF34D32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2733E-ADE6-224D-9556-30CEA04254CE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16ECC-38DB-F241-834E-5AB59C115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465E-E4F0-D64B-8BD0-79415A77AB9A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2C2-3E47-044F-A587-710F1476B60E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927-4F25-3846-836C-31EA9F71183C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8B3B-84C6-BB4F-A7DA-22D63260101B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9D42-AA16-5746-9561-90945056EFE9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CCE8-8638-524A-B3CF-92FDBAEDAB77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9BD05-E3D0-B146-BDEE-B956AE681344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513E-4693-D742-90BB-82186716825C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B70A-93F0-C84B-8048-2DF20E5D0FEC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0C44-68BF-6C48-8E72-084D1A1AFEAE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D6FF-25E5-BD47-82BA-4C5844DFC0A0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D1988-479B-4E48-8306-5334FF47F851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AC0E9-FF08-4144-AA66-09DF22B9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Towards Execution Guarantees for Stream Queries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>
                <a:solidFill>
                  <a:schemeClr val="tx1"/>
                </a:solidFill>
              </a:rPr>
              <a:t>Rafael J. Fernández-Moctezuma, David Maier, and Kristin A. Tufte</a:t>
            </a:r>
          </a:p>
          <a:p>
            <a:endParaRPr lang="en-US" smtClean="0">
              <a:solidFill>
                <a:schemeClr val="tx1"/>
              </a:solidFill>
            </a:endParaRPr>
          </a:p>
          <a:p>
            <a:r>
              <a:rPr lang="en-US" smtClean="0">
                <a:solidFill>
                  <a:schemeClr val="tx1"/>
                </a:solidFill>
              </a:rPr>
              <a:t>SSPS 2010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7912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Acknowledgements: </a:t>
            </a: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Lois Delcambre, Len Shapiro, Tim Chevalier, Jeremy Steinhauer, CONACyT México (178258), NSF (IIS-0917349)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Punctuation Templates</a:t>
            </a:r>
          </a:p>
          <a:p>
            <a:r>
              <a:rPr lang="en-US" dirty="0" smtClean="0"/>
              <a:t>Three styles : some tell you “up to value </a:t>
            </a:r>
            <a:r>
              <a:rPr lang="en-US" i="1" dirty="0" err="1" smtClean="0"/>
              <a:t>x</a:t>
            </a:r>
            <a:r>
              <a:rPr lang="en-US" dirty="0" smtClean="0"/>
              <a:t>”, others about a specific item </a:t>
            </a:r>
            <a:r>
              <a:rPr lang="en-US" i="1" dirty="0" err="1" smtClean="0"/>
              <a:t>y</a:t>
            </a:r>
            <a:r>
              <a:rPr lang="en-US" i="1" dirty="0" smtClean="0"/>
              <a:t>, others tell you about “anything”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 </a:t>
            </a:r>
            <a:r>
              <a:rPr lang="en-US" i="1" dirty="0" smtClean="0"/>
              <a:t>template</a:t>
            </a:r>
            <a:r>
              <a:rPr lang="en-US" dirty="0" smtClean="0"/>
              <a:t> captures these styles:</a:t>
            </a:r>
          </a:p>
          <a:p>
            <a:pPr lvl="1"/>
            <a:r>
              <a:rPr lang="en-US" dirty="0" smtClean="0"/>
              <a:t>“+” for the “up to” pattern</a:t>
            </a:r>
          </a:p>
          <a:p>
            <a:pPr lvl="1"/>
            <a:r>
              <a:rPr lang="en-US" dirty="0" smtClean="0"/>
              <a:t> “#” for the “point” pattern</a:t>
            </a:r>
          </a:p>
          <a:p>
            <a:pPr lvl="1"/>
            <a:r>
              <a:rPr lang="en-US" dirty="0" smtClean="0"/>
              <a:t> “-” for the “anything” pattern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Punctuation Templates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[[a:+,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:#,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:-]]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describes punctuations such as:</a:t>
            </a:r>
            <a:endParaRPr lang="en-US" sz="2400" dirty="0" smtClean="0"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[a:&lt;‘11:30 p.m.’, b:26,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:*]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but not: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[a:*, b:26,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[a:&lt;‘11:30 p.m.’,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:&lt;26,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[a:&lt;‘11:30 p.m.’, b:26, c:3]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Punctuation Scheme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Operators may be able to process more than one template. A </a:t>
            </a:r>
            <a:r>
              <a:rPr lang="en-US" i="1" dirty="0" smtClean="0"/>
              <a:t>punctuation scheme</a:t>
            </a:r>
            <a:r>
              <a:rPr lang="en-US" dirty="0" smtClean="0"/>
              <a:t> is a set of one or more punctuation templates: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PS1 = {[[a:+,b:#,c:-]]}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PS2 = {[[a:+,b:-,c:-]], [[a:-,b:#,c:-]]}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PS1 = {[[a:+,b:#,c:-]]}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[a:&lt;‘10:00 p.m.’,b:1,c:*]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[a:&lt;‘10:00 p.m.’,b:2,c:*]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[a:&lt;‘10:05 p.m.’,b:1,c:*]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[a:&lt;‘10:05 p.m.’,b:2,c:*]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[a:&lt;‘10:00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p.m.’,b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:*,c:*]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[a:*,b:2,c:*]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[a:&lt;‘10:05 p.m.’,b:1,c:*]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2895600"/>
            <a:ext cx="1880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obeys PS1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4872335"/>
            <a:ext cx="2856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does not obey PS1</a:t>
            </a:r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00601" y="0"/>
            <a:ext cx="4343400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A stream </a:t>
            </a:r>
            <a:r>
              <a:rPr lang="en-US" i="1" dirty="0" smtClean="0"/>
              <a:t>S </a:t>
            </a:r>
            <a:r>
              <a:rPr lang="en-US" dirty="0" smtClean="0"/>
              <a:t> obeys a scheme </a:t>
            </a:r>
            <a:r>
              <a:rPr lang="en-US" i="1" dirty="0" smtClean="0"/>
              <a:t>PS </a:t>
            </a:r>
            <a:r>
              <a:rPr lang="en-US" dirty="0" smtClean="0"/>
              <a:t> if: </a:t>
            </a:r>
          </a:p>
          <a:p>
            <a:pPr>
              <a:buFont typeface="Arial"/>
              <a:buChar char="•"/>
            </a:pPr>
            <a:r>
              <a:rPr lang="en-US" dirty="0" smtClean="0"/>
              <a:t>Any punctuation </a:t>
            </a:r>
            <a:r>
              <a:rPr lang="en-US" i="1" dirty="0" err="1" smtClean="0"/>
              <a:t>p</a:t>
            </a:r>
            <a:r>
              <a:rPr lang="en-US" dirty="0" smtClean="0"/>
              <a:t> in </a:t>
            </a:r>
            <a:r>
              <a:rPr lang="en-US" i="1" dirty="0" smtClean="0"/>
              <a:t>S</a:t>
            </a:r>
            <a:r>
              <a:rPr lang="en-US" dirty="0" smtClean="0"/>
              <a:t> conforms to </a:t>
            </a:r>
            <a:r>
              <a:rPr lang="en-US" i="1" dirty="0" smtClean="0"/>
              <a:t>at least one</a:t>
            </a:r>
            <a:r>
              <a:rPr lang="en-US" dirty="0" smtClean="0"/>
              <a:t> punctuation template </a:t>
            </a:r>
            <a:r>
              <a:rPr lang="en-US" i="1" dirty="0" smtClean="0"/>
              <a:t>T</a:t>
            </a:r>
            <a:r>
              <a:rPr lang="en-US" dirty="0" smtClean="0"/>
              <a:t> in </a:t>
            </a:r>
            <a:r>
              <a:rPr lang="en-US" i="1" dirty="0" smtClean="0"/>
              <a:t>PS</a:t>
            </a:r>
          </a:p>
          <a:p>
            <a:pPr>
              <a:buFont typeface="Arial"/>
              <a:buChar char="•"/>
            </a:pPr>
            <a:r>
              <a:rPr lang="en-US" dirty="0" smtClean="0"/>
              <a:t>For any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r>
              <a:rPr lang="en-US" i="1" dirty="0" err="1" smtClean="0"/>
              <a:t>t</a:t>
            </a:r>
            <a:r>
              <a:rPr lang="en-US" dirty="0" smtClean="0"/>
              <a:t> in </a:t>
            </a:r>
            <a:r>
              <a:rPr lang="en-US" i="1" dirty="0" smtClean="0"/>
              <a:t>S</a:t>
            </a:r>
            <a:r>
              <a:rPr lang="en-US" dirty="0" smtClean="0"/>
              <a:t>, and each template </a:t>
            </a:r>
            <a:r>
              <a:rPr lang="en-US" i="1" dirty="0" smtClean="0"/>
              <a:t>T</a:t>
            </a:r>
            <a:r>
              <a:rPr lang="en-US" dirty="0" smtClean="0"/>
              <a:t>  in </a:t>
            </a:r>
            <a:r>
              <a:rPr lang="en-US" i="1" dirty="0" smtClean="0"/>
              <a:t>PS</a:t>
            </a:r>
            <a:r>
              <a:rPr lang="en-US" dirty="0" smtClean="0"/>
              <a:t>, there is a 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. </a:t>
            </a:r>
            <a:r>
              <a:rPr lang="en-US" i="1" dirty="0" err="1" smtClean="0"/>
              <a:t>p</a:t>
            </a:r>
            <a:r>
              <a:rPr lang="en-US" dirty="0" smtClean="0"/>
              <a:t> conforms to </a:t>
            </a:r>
            <a:r>
              <a:rPr lang="en-US" i="1" dirty="0" smtClean="0"/>
              <a:t>T</a:t>
            </a:r>
            <a:r>
              <a:rPr lang="en-US" dirty="0" smtClean="0"/>
              <a:t> and </a:t>
            </a:r>
            <a:r>
              <a:rPr lang="en-US" i="1" dirty="0" err="1" smtClean="0"/>
              <a:t>t</a:t>
            </a:r>
            <a:r>
              <a:rPr lang="en-US" dirty="0" smtClean="0"/>
              <a:t> matches </a:t>
            </a:r>
            <a:r>
              <a:rPr lang="en-US" i="1" dirty="0" err="1" smtClean="0"/>
              <a:t>p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983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PS2 = {[[a:+,b:-,c:-]], [[a:-,b:#,c:-]]}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[a:&lt;‘10:00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p.m.’,b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:*,c:*]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[a:&lt;‘10:05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p.m.’,b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:*,c:*]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[a:*,b:1,c:*]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[a:&lt;‘10:10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p.m.’,b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:*,c:*]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[a:*,b:2,c:*]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[a:&lt;‘10:15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p.m.’,b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:*,c:*]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[a:&lt;‘10:00 p.m.’,b:2,c:-]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2895600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obeys PS2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6091535"/>
            <a:ext cx="2856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 does not obey PS2</a:t>
            </a:r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1" y="0"/>
            <a:ext cx="4343400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A stream </a:t>
            </a:r>
            <a:r>
              <a:rPr lang="en-US" i="1" dirty="0" smtClean="0"/>
              <a:t>S </a:t>
            </a:r>
            <a:r>
              <a:rPr lang="en-US" dirty="0" smtClean="0"/>
              <a:t> obeys a scheme </a:t>
            </a:r>
            <a:r>
              <a:rPr lang="en-US" i="1" dirty="0" smtClean="0"/>
              <a:t>PS </a:t>
            </a:r>
            <a:r>
              <a:rPr lang="en-US" dirty="0" smtClean="0"/>
              <a:t> if: </a:t>
            </a:r>
          </a:p>
          <a:p>
            <a:pPr>
              <a:buFont typeface="Arial"/>
              <a:buChar char="•"/>
            </a:pPr>
            <a:r>
              <a:rPr lang="en-US" dirty="0" smtClean="0"/>
              <a:t>Any punctuation </a:t>
            </a:r>
            <a:r>
              <a:rPr lang="en-US" i="1" dirty="0" err="1" smtClean="0"/>
              <a:t>p</a:t>
            </a:r>
            <a:r>
              <a:rPr lang="en-US" dirty="0" smtClean="0"/>
              <a:t> in </a:t>
            </a:r>
            <a:r>
              <a:rPr lang="en-US" i="1" dirty="0" smtClean="0"/>
              <a:t>S</a:t>
            </a:r>
            <a:r>
              <a:rPr lang="en-US" dirty="0" smtClean="0"/>
              <a:t> conforms to </a:t>
            </a:r>
            <a:r>
              <a:rPr lang="en-US" i="1" dirty="0" smtClean="0"/>
              <a:t>at least one</a:t>
            </a:r>
            <a:r>
              <a:rPr lang="en-US" dirty="0" smtClean="0"/>
              <a:t> punctuation template </a:t>
            </a:r>
            <a:r>
              <a:rPr lang="en-US" i="1" dirty="0" smtClean="0"/>
              <a:t>T</a:t>
            </a:r>
            <a:r>
              <a:rPr lang="en-US" dirty="0" smtClean="0"/>
              <a:t> in </a:t>
            </a:r>
            <a:r>
              <a:rPr lang="en-US" i="1" dirty="0" smtClean="0"/>
              <a:t>PS</a:t>
            </a:r>
          </a:p>
          <a:p>
            <a:pPr>
              <a:buFont typeface="Arial"/>
              <a:buChar char="•"/>
            </a:pPr>
            <a:r>
              <a:rPr lang="en-US" dirty="0" smtClean="0"/>
              <a:t>For any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r>
              <a:rPr lang="en-US" i="1" dirty="0" err="1" smtClean="0"/>
              <a:t>t</a:t>
            </a:r>
            <a:r>
              <a:rPr lang="en-US" dirty="0" smtClean="0"/>
              <a:t> in </a:t>
            </a:r>
            <a:r>
              <a:rPr lang="en-US" i="1" dirty="0" smtClean="0"/>
              <a:t>S</a:t>
            </a:r>
            <a:r>
              <a:rPr lang="en-US" dirty="0" smtClean="0"/>
              <a:t>, and each template </a:t>
            </a:r>
            <a:r>
              <a:rPr lang="en-US" i="1" dirty="0" smtClean="0"/>
              <a:t>T</a:t>
            </a:r>
            <a:r>
              <a:rPr lang="en-US" dirty="0" smtClean="0"/>
              <a:t>  in </a:t>
            </a:r>
            <a:r>
              <a:rPr lang="en-US" i="1" dirty="0" smtClean="0"/>
              <a:t>PS</a:t>
            </a:r>
            <a:r>
              <a:rPr lang="en-US" dirty="0" smtClean="0"/>
              <a:t>, there is a 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. </a:t>
            </a:r>
            <a:r>
              <a:rPr lang="en-US" i="1" dirty="0" err="1" smtClean="0"/>
              <a:t>p</a:t>
            </a:r>
            <a:r>
              <a:rPr lang="en-US" dirty="0" smtClean="0"/>
              <a:t> conforms to </a:t>
            </a:r>
            <a:r>
              <a:rPr lang="en-US" i="1" dirty="0" smtClean="0"/>
              <a:t>T</a:t>
            </a:r>
            <a:r>
              <a:rPr lang="en-US" dirty="0" smtClean="0"/>
              <a:t> and </a:t>
            </a:r>
            <a:r>
              <a:rPr lang="en-US" i="1" dirty="0" err="1" smtClean="0"/>
              <a:t>t</a:t>
            </a:r>
            <a:r>
              <a:rPr lang="en-US" dirty="0" smtClean="0"/>
              <a:t> matches </a:t>
            </a:r>
            <a:r>
              <a:rPr lang="en-US" i="1" dirty="0" err="1" smtClean="0"/>
              <a:t>p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Punctuation Contracts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mtClean="0"/>
              <a:t>	Records of punctuation schemes corresponding to each input and output of an operator.</a:t>
            </a:r>
          </a:p>
          <a:p>
            <a:endParaRPr lang="en-US" smtClean="0"/>
          </a:p>
          <a:p>
            <a:pPr>
              <a:buNone/>
            </a:pPr>
            <a:r>
              <a:rPr lang="en-US" smtClean="0"/>
              <a:t>Two contracts for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smtClean="0"/>
              <a:t>: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CT1 = &lt;In={[[a:+,b:-,c:-]]}, </a:t>
            </a:r>
          </a:p>
          <a:p>
            <a:pPr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       Out={[[a:+,b:-,c:-]]}&gt;</a:t>
            </a:r>
            <a:endParaRPr lang="en-US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CT2 = &lt;In={[[a:+,b:-,c:-]],[[a:-,b:#,c:-]]}, </a:t>
            </a:r>
          </a:p>
          <a:p>
            <a:pPr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       Out={[[a:+,b:-,c:-]],[[a:-,b:#,c:-]]}&gt;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For operator </a:t>
            </a:r>
            <a:r>
              <a:rPr lang="en-US" i="1" dirty="0" smtClean="0"/>
              <a:t>R</a:t>
            </a:r>
            <a:r>
              <a:rPr lang="en-US" dirty="0" smtClean="0"/>
              <a:t> with an input stream that obeys the input punctuation scheme in R’s contract </a:t>
            </a:r>
            <a:r>
              <a:rPr lang="en-US" i="1" dirty="0" smtClean="0"/>
              <a:t>CT</a:t>
            </a:r>
            <a:r>
              <a:rPr lang="en-US" dirty="0" smtClean="0"/>
              <a:t>, the following </a:t>
            </a:r>
            <a:r>
              <a:rPr lang="en-US" i="1" dirty="0" smtClean="0"/>
              <a:t>guarantees </a:t>
            </a:r>
            <a:r>
              <a:rPr lang="en-US" dirty="0" smtClean="0"/>
              <a:t>hold: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i="1" dirty="0" smtClean="0"/>
              <a:t>R</a:t>
            </a:r>
            <a:r>
              <a:rPr lang="en-US" dirty="0" smtClean="0"/>
              <a:t>’s output stream obeys the output punctuation scheme in </a:t>
            </a:r>
            <a:r>
              <a:rPr lang="en-US" i="1" dirty="0" smtClean="0"/>
              <a:t>CT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No piece of state remains is held by </a:t>
            </a:r>
            <a:r>
              <a:rPr lang="en-US" i="1" dirty="0" smtClean="0"/>
              <a:t>R </a:t>
            </a:r>
            <a:r>
              <a:rPr lang="en-US" dirty="0" smtClean="0"/>
              <a:t>forever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R</a:t>
            </a:r>
            <a:r>
              <a:rPr lang="en-US" dirty="0" smtClean="0"/>
              <a:t> produces the maximal possible correct output – no output is blocked forever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JOIN characterization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I1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I2</a:t>
            </a:r>
            <a:r>
              <a:rPr lang="en-US" dirty="0" smtClean="0"/>
              <a:t> = input schemas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JOIN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 smtClean="0"/>
              <a:t> = set of joining attributes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 smtClean="0"/>
              <a:t>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I1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 smtClean="0"/>
              <a:t>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I2</a:t>
            </a:r>
            <a:r>
              <a:rPr lang="en-US" dirty="0" smtClean="0"/>
              <a:t>).</a:t>
            </a:r>
            <a:br>
              <a:rPr lang="en-US" dirty="0" smtClean="0"/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/>
              <a:t> = sets of attributes exclusive to inputs 1 and 2, respectively</a:t>
            </a:r>
          </a:p>
          <a:p>
            <a:pPr lvl="1">
              <a:buNone/>
            </a:pPr>
            <a:r>
              <a:rPr lang="en-US" dirty="0" smtClean="0"/>
              <a:t>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 = I1 – J, R = I2 - J</a:t>
            </a:r>
            <a:r>
              <a:rPr lang="en-US" dirty="0" smtClean="0"/>
              <a:t>). </a:t>
            </a:r>
          </a:p>
          <a:p>
            <a:pPr>
              <a:buNone/>
            </a:pPr>
            <a:r>
              <a:rPr lang="en-US" i="1" dirty="0" smtClean="0"/>
              <a:t>General contract forms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GC1 = &lt;In1={[[L:-,J:+]]},In2={[[J:+,R:-]]}, Out = {[[L:-,J:+,R:-]]}&gt;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GC2 = &lt;In1={[[L:-,J:#]]},In2={[[J:#,R:-]]}, Out = {[[L:-,J:#,R:-]]}&gt;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Full-query analysis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An </a:t>
            </a:r>
            <a:r>
              <a:rPr lang="en-US" i="1" smtClean="0"/>
              <a:t>accordance</a:t>
            </a:r>
            <a:r>
              <a:rPr lang="en-US" smtClean="0"/>
              <a:t> is a pairing of selections of contracts from operator contracts: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Stream1 </a:t>
            </a:r>
            <a:r>
              <a:rPr lang="en-US" smtClean="0">
                <a:sym typeface="Wingdings" pitchFamily="2" charset="2"/>
              </a:rPr>
              <a:t> Op1</a:t>
            </a:r>
          </a:p>
          <a:p>
            <a:pPr>
              <a:buNone/>
            </a:pPr>
            <a:r>
              <a:rPr lang="en-US" smtClean="0">
                <a:sym typeface="Wingdings" pitchFamily="2" charset="2"/>
              </a:rPr>
              <a:t>Stream1 Offering = </a:t>
            </a:r>
            <a:r>
              <a:rPr lang="en-US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{C1}</a:t>
            </a:r>
          </a:p>
          <a:p>
            <a:pPr>
              <a:buNone/>
            </a:pPr>
            <a:r>
              <a:rPr lang="en-US" smtClean="0">
                <a:sym typeface="Wingdings" pitchFamily="2" charset="2"/>
              </a:rPr>
              <a:t>Op1 Offering = </a:t>
            </a:r>
            <a:r>
              <a:rPr lang="en-US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{C2, C3}</a:t>
            </a:r>
          </a:p>
          <a:p>
            <a:pPr>
              <a:buNone/>
            </a:pPr>
            <a:endParaRPr lang="en-US" smtClean="0">
              <a:sym typeface="Wingdings" pitchFamily="2" charset="2"/>
            </a:endParaRPr>
          </a:p>
          <a:p>
            <a:pPr>
              <a:buNone/>
            </a:pPr>
            <a:r>
              <a:rPr lang="en-US" smtClean="0">
                <a:sym typeface="Wingdings" pitchFamily="2" charset="2"/>
              </a:rPr>
              <a:t>Accordances: </a:t>
            </a:r>
            <a:r>
              <a:rPr lang="en-US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(C1, C2), (C1, C3)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A </a:t>
            </a:r>
            <a:r>
              <a:rPr lang="en-US" i="1" smtClean="0"/>
              <a:t>Consistent accordance</a:t>
            </a:r>
            <a:r>
              <a:rPr lang="en-US" smtClean="0"/>
              <a:t> is an accordance where corresponding input and output schemes match.</a:t>
            </a:r>
            <a:endParaRPr lang="en-US" i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Full-query analysis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C1 = &lt;Out={[[a:+,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:-]]}&gt;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C2 = &lt;In={[[a:#,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:-]]}, Out={[[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a:#,b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:-]]}&gt;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C3 = &lt;In={[[a:+,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:-]]}, Out={[[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a:+,b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:-]]}&gt;</a:t>
            </a:r>
          </a:p>
          <a:p>
            <a:pPr>
              <a:buNone/>
            </a:pPr>
            <a:r>
              <a:rPr lang="en-US" dirty="0" smtClean="0"/>
              <a:t>Stream1 </a:t>
            </a:r>
            <a:r>
              <a:rPr lang="en-US" dirty="0" err="1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Op1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Stream1 Offering =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{C1}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Op1 Offering =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{C2, C3}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err="1" smtClean="0">
                <a:sym typeface="Wingdings" pitchFamily="2" charset="2"/>
              </a:rPr>
              <a:t>Accordances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(C1, C2),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(C1, C3)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One </a:t>
            </a:r>
            <a:r>
              <a:rPr lang="en-US" b="1" dirty="0" smtClean="0"/>
              <a:t>consistent accordance</a:t>
            </a:r>
            <a:r>
              <a:rPr lang="en-US" dirty="0" smtClean="0"/>
              <a:t> is found.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Continuous Queries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Data Stream Management Systems allow evaluation of </a:t>
            </a:r>
            <a:r>
              <a:rPr lang="en-US" i="1" smtClean="0"/>
              <a:t>continuous queries</a:t>
            </a:r>
            <a:r>
              <a:rPr lang="en-US" smtClean="0"/>
              <a:t> over </a:t>
            </a:r>
            <a:r>
              <a:rPr lang="en-US" i="1" smtClean="0"/>
              <a:t>data streams – </a:t>
            </a:r>
            <a:r>
              <a:rPr lang="en-US" smtClean="0"/>
              <a:t>data flows </a:t>
            </a:r>
            <a:r>
              <a:rPr lang="en-US" i="1" smtClean="0"/>
              <a:t>through</a:t>
            </a:r>
            <a:r>
              <a:rPr lang="en-US" smtClean="0"/>
              <a:t> the query plan</a:t>
            </a:r>
          </a:p>
          <a:p>
            <a:r>
              <a:rPr lang="en-US" smtClean="0"/>
              <a:t>Contrast with Database Management Systems, where data </a:t>
            </a:r>
            <a:r>
              <a:rPr lang="en-US" i="1" smtClean="0"/>
              <a:t>sets</a:t>
            </a:r>
            <a:r>
              <a:rPr lang="en-US" smtClean="0"/>
              <a:t> are static and queries are issued against them to produce result </a:t>
            </a:r>
            <a:r>
              <a:rPr lang="en-US" i="1" smtClean="0"/>
              <a:t>sets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an accordance as a join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748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Contract offerings for each operator are relations, each contract is a row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791647"/>
              </p:ext>
            </p:extLst>
          </p:nvPr>
        </p:nvGraphicFramePr>
        <p:xfrm>
          <a:off x="228600" y="3266440"/>
          <a:ext cx="6324600" cy="138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8200"/>
                <a:gridCol w="2108200"/>
                <a:gridCol w="210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Offering for operator A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Out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{[[a:+,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b:-]]}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{[[a:+,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b:-]]}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{[[a:#,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b:-]]}</a:t>
                      </a:r>
                      <a:endParaRPr lang="en-US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{[[a:#,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b:-]]}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78331509"/>
              </p:ext>
            </p:extLst>
          </p:nvPr>
        </p:nvGraphicFramePr>
        <p:xfrm>
          <a:off x="228600" y="5085080"/>
          <a:ext cx="6324600" cy="1010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8200"/>
                <a:gridCol w="2108200"/>
                <a:gridCol w="210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Offering for operator B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Out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{[[a:+,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b:-]]}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{[[a:+,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b:-]]}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86600" y="3124200"/>
            <a:ext cx="1905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query is a DAG, can be cast as a </a:t>
            </a:r>
            <a:r>
              <a:rPr lang="en-US" smtClean="0"/>
              <a:t>Full Reducers </a:t>
            </a:r>
            <a:r>
              <a:rPr lang="en-US" dirty="0" smtClean="0"/>
              <a:t>problem, which admits an efficient solution.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7273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Considerations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No permanent lodging of state, but doesn’t bound state at any instance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Band join at right: Needs to buffer 5 minutes of </a:t>
            </a:r>
            <a:r>
              <a:rPr lang="en-US" i="1" dirty="0" err="1" smtClean="0"/>
              <a:t>tuples</a:t>
            </a:r>
            <a:endParaRPr lang="en-US" i="1" dirty="0" smtClean="0"/>
          </a:p>
          <a:p>
            <a:pPr>
              <a:buNone/>
            </a:pPr>
            <a:r>
              <a:rPr lang="en-US" b="1" dirty="0" smtClean="0">
                <a:solidFill>
                  <a:srgbClr val="2C9D31"/>
                </a:solidFill>
              </a:rPr>
              <a:t>Data Density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943600" y="2514600"/>
            <a:ext cx="2149629" cy="1850555"/>
            <a:chOff x="2578779" y="1448594"/>
            <a:chExt cx="2149629" cy="1850555"/>
          </a:xfrm>
        </p:grpSpPr>
        <p:sp>
          <p:nvSpPr>
            <p:cNvPr id="18" name="TextBox 17"/>
            <p:cNvSpPr txBox="1"/>
            <p:nvPr/>
          </p:nvSpPr>
          <p:spPr>
            <a:xfrm>
              <a:off x="3112995" y="2095499"/>
              <a:ext cx="1066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r.A</a:t>
              </a: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 = </a:t>
              </a:r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s.A</a:t>
              </a: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,</a:t>
              </a:r>
            </a:p>
            <a:p>
              <a:pPr algn="ctr"/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|</a:t>
              </a:r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r.ts</a:t>
              </a: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 – </a:t>
              </a:r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s.ts</a:t>
              </a: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| &lt; 5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9" name="Straight Arrow Connector 18"/>
            <p:cNvCxnSpPr>
              <a:endCxn id="27" idx="2"/>
            </p:cNvCxnSpPr>
            <p:nvPr/>
          </p:nvCxnSpPr>
          <p:spPr>
            <a:xfrm flipV="1">
              <a:off x="2705100" y="2552700"/>
              <a:ext cx="914400" cy="381000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27" idx="2"/>
            </p:cNvCxnSpPr>
            <p:nvPr/>
          </p:nvCxnSpPr>
          <p:spPr>
            <a:xfrm rot="10800000">
              <a:off x="3619500" y="2552700"/>
              <a:ext cx="952500" cy="381000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27" idx="0"/>
            </p:cNvCxnSpPr>
            <p:nvPr/>
          </p:nvCxnSpPr>
          <p:spPr>
            <a:xfrm rot="5400000" flipH="1" flipV="1">
              <a:off x="3448050" y="1619250"/>
              <a:ext cx="342900" cy="158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3534335" y="1866900"/>
              <a:ext cx="228600" cy="228600"/>
              <a:chOff x="6438900" y="1981200"/>
              <a:chExt cx="228600" cy="228600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rot="5400000">
                <a:off x="6324600" y="2095500"/>
                <a:ext cx="228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6553200" y="2095500"/>
                <a:ext cx="228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6438900" y="1981200"/>
                <a:ext cx="228600" cy="2286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6438900" y="1981200"/>
                <a:ext cx="228600" cy="2286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ounded Rectangle 26"/>
            <p:cNvSpPr/>
            <p:nvPr/>
          </p:nvSpPr>
          <p:spPr>
            <a:xfrm>
              <a:off x="3124200" y="1790700"/>
              <a:ext cx="990600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78779" y="2960013"/>
              <a:ext cx="258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latin typeface="+mj-lt"/>
                  <a:cs typeface="Courier New" pitchFamily="49" charset="0"/>
                </a:rPr>
                <a:t>r</a:t>
              </a:r>
              <a:endParaRPr lang="en-US" sz="1600" dirty="0" smtClean="0">
                <a:latin typeface="+mj-lt"/>
                <a:cs typeface="Courier New" pitchFamily="49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461988" y="2960595"/>
              <a:ext cx="2664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latin typeface="+mj-lt"/>
                  <a:cs typeface="Courier New" pitchFamily="49" charset="0"/>
                </a:rPr>
                <a:t>s</a:t>
              </a:r>
              <a:endParaRPr lang="en-US" sz="1600" dirty="0" smtClean="0">
                <a:latin typeface="+mj-lt"/>
                <a:cs typeface="Courier New" pitchFamily="49" charset="0"/>
              </a:endParaRPr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Considerations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2C9D31"/>
                </a:solidFill>
              </a:rPr>
              <a:t>Distribution </a:t>
            </a:r>
            <a:r>
              <a:rPr lang="en-US" dirty="0" smtClean="0"/>
              <a:t>of data values can also affect operator memory needs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In windowed aggregate below, number of distinct </a:t>
            </a:r>
            <a:r>
              <a:rPr lang="en-US" i="1" dirty="0" err="1" smtClean="0"/>
              <a:t>SourceIDs</a:t>
            </a:r>
            <a:r>
              <a:rPr lang="en-US" i="1" dirty="0" smtClean="0"/>
              <a:t> in 2 minutes determines entries in </a:t>
            </a:r>
            <a:r>
              <a:rPr lang="en-US" dirty="0" smtClean="0">
                <a:latin typeface="Courier New"/>
                <a:cs typeface="Courier New"/>
              </a:rPr>
              <a:t>Count</a:t>
            </a:r>
            <a:endParaRPr lang="en-US" i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1219200" y="5257800"/>
            <a:ext cx="5513354" cy="876300"/>
            <a:chOff x="1380268" y="3424304"/>
            <a:chExt cx="5513354" cy="876300"/>
          </a:xfrm>
        </p:grpSpPr>
        <p:sp>
          <p:nvSpPr>
            <p:cNvPr id="15" name="TextBox 14"/>
            <p:cNvSpPr txBox="1"/>
            <p:nvPr/>
          </p:nvSpPr>
          <p:spPr>
            <a:xfrm>
              <a:off x="4887346" y="3661934"/>
              <a:ext cx="1904999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Count</a:t>
              </a:r>
            </a:p>
            <a:p>
              <a:pPr algn="ctr"/>
              <a:r>
                <a:rPr lang="en-US" sz="1100" smtClean="0">
                  <a:latin typeface="Calibri" pitchFamily="34" charset="0"/>
                  <a:cs typeface="Calibri" pitchFamily="34" charset="0"/>
                </a:rPr>
                <a:t>GROUP BY WID, SourceID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060476" y="3695700"/>
              <a:ext cx="1562100" cy="49095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 rot="16200000">
              <a:off x="3543301" y="3229108"/>
              <a:ext cx="876300" cy="1266692"/>
              <a:chOff x="3543300" y="3229108"/>
              <a:chExt cx="876300" cy="1266692"/>
            </a:xfrm>
          </p:grpSpPr>
          <p:sp>
            <p:nvSpPr>
              <p:cNvPr id="18" name="TextBox 17"/>
              <p:cNvSpPr txBox="1"/>
              <p:nvPr/>
            </p:nvSpPr>
            <p:spPr>
              <a:xfrm rot="5400000">
                <a:off x="3355367" y="3431567"/>
                <a:ext cx="1266692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ω</a:t>
                </a: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LENGTH= 2 minute</a:t>
                </a:r>
              </a:p>
              <a:p>
                <a:pPr algn="ctr"/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SLIDE= 1 minute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5400000">
                <a:off x="3295650" y="3486151"/>
                <a:ext cx="1219200" cy="7239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0" name="Straight Arrow Connector 19"/>
            <p:cNvCxnSpPr>
              <a:stCxn id="22" idx="3"/>
              <a:endCxn id="19" idx="1"/>
            </p:cNvCxnSpPr>
            <p:nvPr/>
          </p:nvCxnSpPr>
          <p:spPr>
            <a:xfrm>
              <a:off x="2875468" y="3937896"/>
              <a:ext cx="482030" cy="75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380268" y="3717370"/>
              <a:ext cx="15648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smtClean="0">
                  <a:latin typeface="+mj-lt"/>
                  <a:cs typeface="Courier New" pitchFamily="49" charset="0"/>
                </a:rPr>
                <a:t>Msg1</a:t>
              </a:r>
              <a:r>
                <a:rPr lang="en-US" sz="1100" smtClean="0">
                  <a:latin typeface="+mj-lt"/>
                  <a:cs typeface="Courier New" pitchFamily="49" charset="0"/>
                </a:rPr>
                <a:t>(timestamp, </a:t>
              </a:r>
            </a:p>
            <a:p>
              <a:pPr algn="ctr"/>
              <a:r>
                <a:rPr lang="en-US" sz="1100" smtClean="0">
                  <a:latin typeface="+mj-lt"/>
                  <a:cs typeface="Courier New" pitchFamily="49" charset="0"/>
                </a:rPr>
                <a:t>sourceID, destinationID)</a:t>
              </a:r>
              <a:endParaRPr lang="en-US" sz="1600">
                <a:latin typeface="+mj-lt"/>
                <a:cs typeface="Courier New" pitchFamily="49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447800" y="3671196"/>
              <a:ext cx="1427668" cy="533399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6622576" y="3941240"/>
              <a:ext cx="271046" cy="1120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4572000" y="3937948"/>
              <a:ext cx="482030" cy="75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59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Considerations 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Even if an event is cleared from state, its progeny may live 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Autocorrelation query below permits chains of derived </a:t>
            </a:r>
            <a:r>
              <a:rPr lang="en-US" i="1" dirty="0" err="1" smtClean="0"/>
              <a:t>tuples</a:t>
            </a:r>
            <a:endParaRPr lang="en-US" i="1" dirty="0"/>
          </a:p>
        </p:txBody>
      </p:sp>
      <p:grpSp>
        <p:nvGrpSpPr>
          <p:cNvPr id="3" name="Group 2"/>
          <p:cNvGrpSpPr/>
          <p:nvPr/>
        </p:nvGrpSpPr>
        <p:grpSpPr>
          <a:xfrm>
            <a:off x="381000" y="4495800"/>
            <a:ext cx="7730569" cy="1883217"/>
            <a:chOff x="312095" y="2300965"/>
            <a:chExt cx="7730569" cy="1883217"/>
          </a:xfrm>
        </p:grpSpPr>
        <p:sp>
          <p:nvSpPr>
            <p:cNvPr id="5" name="TextBox 4"/>
            <p:cNvSpPr txBox="1"/>
            <p:nvPr/>
          </p:nvSpPr>
          <p:spPr>
            <a:xfrm>
              <a:off x="2199430" y="3689403"/>
              <a:ext cx="1066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smtClean="0">
                  <a:latin typeface="Calibri" pitchFamily="34" charset="0"/>
                  <a:cs typeface="Calibri" pitchFamily="34" charset="0"/>
                </a:rPr>
                <a:t>r.A = i.A,</a:t>
              </a:r>
            </a:p>
            <a:p>
              <a:pPr algn="ctr"/>
              <a:r>
                <a:rPr lang="en-US" sz="1100" smtClean="0">
                  <a:latin typeface="Calibri" pitchFamily="34" charset="0"/>
                  <a:cs typeface="Calibri" pitchFamily="34" charset="0"/>
                </a:rPr>
                <a:t>|r.ts – i.ts| &lt; 3</a:t>
              </a:r>
              <a:endParaRPr lang="en-US" sz="110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1738430" y="3044950"/>
              <a:ext cx="498795" cy="422547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3" idx="3"/>
              <a:endCxn id="17" idx="1"/>
            </p:cNvCxnSpPr>
            <p:nvPr/>
          </p:nvCxnSpPr>
          <p:spPr>
            <a:xfrm>
              <a:off x="3227825" y="3722686"/>
              <a:ext cx="336050" cy="6469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8" name="Group 32"/>
            <p:cNvGrpSpPr/>
            <p:nvPr/>
          </p:nvGrpSpPr>
          <p:grpSpPr>
            <a:xfrm rot="5400000">
              <a:off x="2615175" y="3469235"/>
              <a:ext cx="228600" cy="228600"/>
              <a:chOff x="6438900" y="1981200"/>
              <a:chExt cx="228600" cy="228600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cxnSp>
            <p:nvCxnSpPr>
              <p:cNvPr id="9" name="Straight Connector 8"/>
              <p:cNvCxnSpPr/>
              <p:nvPr/>
            </p:nvCxnSpPr>
            <p:spPr>
              <a:xfrm rot="5400000">
                <a:off x="6324600" y="2095500"/>
                <a:ext cx="228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>
                <a:off x="6553200" y="2095500"/>
                <a:ext cx="228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6438900" y="1981200"/>
                <a:ext cx="228600" cy="2286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>
                <a:off x="6438900" y="1981200"/>
                <a:ext cx="228600" cy="2286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ounded Rectangle 12"/>
            <p:cNvSpPr/>
            <p:nvPr/>
          </p:nvSpPr>
          <p:spPr>
            <a:xfrm>
              <a:off x="2237225" y="3341686"/>
              <a:ext cx="990600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92766" y="3211279"/>
              <a:ext cx="258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>
                  <a:latin typeface="+mj-lt"/>
                  <a:cs typeface="Courier New" pitchFamily="49" charset="0"/>
                </a:rPr>
                <a:t>r</a:t>
              </a:r>
              <a:endParaRPr lang="en-US" sz="1600" smtClean="0">
                <a:latin typeface="+mj-lt"/>
                <a:cs typeface="Courier New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91625" y="3845628"/>
              <a:ext cx="2343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>
                  <a:latin typeface="+mj-lt"/>
                  <a:cs typeface="Courier New" pitchFamily="49" charset="0"/>
                </a:rPr>
                <a:t>i</a:t>
              </a:r>
              <a:endParaRPr lang="en-US" sz="1600" smtClean="0">
                <a:latin typeface="+mj-lt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30855" y="3313785"/>
              <a:ext cx="1143000" cy="687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π</a:t>
              </a:r>
              <a:r>
                <a:rPr lang="en-US" sz="1600" baseline="-25000" dirty="0" err="1" smtClean="0">
                  <a:cs typeface="Courier New" pitchFamily="49" charset="0"/>
                </a:rPr>
                <a:t>i.A</a:t>
              </a:r>
              <a:r>
                <a:rPr lang="en-US" sz="1600" baseline="-25000" dirty="0" smtClean="0">
                  <a:cs typeface="Courier New" pitchFamily="49" charset="0"/>
                </a:rPr>
                <a:t>,</a:t>
              </a:r>
            </a:p>
            <a:p>
              <a:pPr algn="ctr"/>
              <a:r>
                <a:rPr lang="en-US" sz="1600" baseline="-25000" dirty="0" err="1" smtClean="0">
                  <a:cs typeface="Courier New" pitchFamily="49" charset="0"/>
                </a:rPr>
                <a:t>r.ts</a:t>
              </a:r>
              <a:r>
                <a:rPr lang="en-US" sz="1600" baseline="-25000" dirty="0" smtClean="0">
                  <a:cs typeface="Courier New" pitchFamily="49" charset="0"/>
                </a:rPr>
                <a:t> + 1 AS </a:t>
              </a:r>
              <a:r>
                <a:rPr lang="en-US" sz="1600" baseline="-25000" dirty="0" err="1" smtClean="0">
                  <a:cs typeface="Courier New" pitchFamily="49" charset="0"/>
                </a:rPr>
                <a:t>i.ts</a:t>
              </a:r>
              <a:endParaRPr lang="en-US" baseline="-25000" dirty="0" smtClean="0">
                <a:cs typeface="Courier New" pitchFamily="49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563875" y="3443405"/>
              <a:ext cx="1143000" cy="571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462080" y="2468875"/>
              <a:ext cx="1028700" cy="4191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Duplicate</a:t>
              </a: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10800000" flipH="1" flipV="1">
              <a:off x="7508470" y="2568833"/>
              <a:ext cx="534194" cy="158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ounded Rectangle 19"/>
            <p:cNvSpPr/>
            <p:nvPr/>
          </p:nvSpPr>
          <p:spPr>
            <a:xfrm>
              <a:off x="701330" y="2660900"/>
              <a:ext cx="1028700" cy="4191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Duplicate</a:t>
              </a: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1738428" y="2681965"/>
              <a:ext cx="533401" cy="4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ounded Rectangle 21"/>
            <p:cNvSpPr/>
            <p:nvPr/>
          </p:nvSpPr>
          <p:spPr>
            <a:xfrm>
              <a:off x="5002690" y="2468875"/>
              <a:ext cx="1028700" cy="4191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UNION</a:t>
              </a: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Arrow Connector 22"/>
            <p:cNvCxnSpPr>
              <a:stCxn id="22" idx="3"/>
              <a:endCxn id="18" idx="1"/>
            </p:cNvCxnSpPr>
            <p:nvPr/>
          </p:nvCxnSpPr>
          <p:spPr>
            <a:xfrm>
              <a:off x="6031390" y="2678425"/>
              <a:ext cx="430690" cy="0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0800000" flipH="1" flipV="1">
              <a:off x="312095" y="2852925"/>
              <a:ext cx="381000" cy="158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7" idx="3"/>
            </p:cNvCxnSpPr>
            <p:nvPr/>
          </p:nvCxnSpPr>
          <p:spPr>
            <a:xfrm flipV="1">
              <a:off x="4706875" y="2781719"/>
              <a:ext cx="295815" cy="947436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ounded Rectangle 25"/>
            <p:cNvSpPr/>
            <p:nvPr/>
          </p:nvSpPr>
          <p:spPr>
            <a:xfrm rot="5400000">
              <a:off x="2311220" y="2261575"/>
              <a:ext cx="762000" cy="84078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80546" y="2338281"/>
              <a:ext cx="1143000" cy="687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smtClean="0">
                  <a:latin typeface="Times New Roman" pitchFamily="18" charset="0"/>
                  <a:cs typeface="Times New Roman" pitchFamily="18" charset="0"/>
                </a:rPr>
                <a:t>π</a:t>
              </a:r>
              <a:r>
                <a:rPr lang="en-US" sz="1600" baseline="-25000" smtClean="0">
                  <a:cs typeface="Courier New" pitchFamily="49" charset="0"/>
                </a:rPr>
                <a:t>r.A AS i.A</a:t>
              </a:r>
            </a:p>
            <a:p>
              <a:pPr algn="ctr"/>
              <a:r>
                <a:rPr lang="en-US" sz="1600" baseline="-25000" smtClean="0">
                  <a:cs typeface="Courier New" pitchFamily="49" charset="0"/>
                </a:rPr>
                <a:t>r.Ts AS i.ts</a:t>
              </a:r>
              <a:endParaRPr lang="en-US" baseline="-25000" smtClean="0">
                <a:cs typeface="Courier New" pitchFamily="49" charset="0"/>
              </a:endParaRPr>
            </a:p>
          </p:txBody>
        </p:sp>
        <p:cxnSp>
          <p:nvCxnSpPr>
            <p:cNvPr id="28" name="Straight Arrow Connector 27"/>
            <p:cNvCxnSpPr>
              <a:stCxn id="26" idx="0"/>
              <a:endCxn id="22" idx="1"/>
            </p:cNvCxnSpPr>
            <p:nvPr/>
          </p:nvCxnSpPr>
          <p:spPr>
            <a:xfrm flipV="1">
              <a:off x="3112610" y="2678425"/>
              <a:ext cx="1890080" cy="3540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18" idx="3"/>
              <a:endCxn id="5" idx="1"/>
            </p:cNvCxnSpPr>
            <p:nvPr/>
          </p:nvCxnSpPr>
          <p:spPr>
            <a:xfrm flipH="1">
              <a:off x="2199430" y="2678425"/>
              <a:ext cx="5291350" cy="1226422"/>
            </a:xfrm>
            <a:prstGeom prst="curvedConnector5">
              <a:avLst>
                <a:gd name="adj1" fmla="val -4320"/>
                <a:gd name="adj2" fmla="val 135191"/>
                <a:gd name="adj3" fmla="val 104320"/>
              </a:avLst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246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Considerations 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Need to consider data outside of operator state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“Reticent” select operator below stops reading input once it produces its final output</a:t>
            </a:r>
            <a:endParaRPr lang="en-US" i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676400" y="4953000"/>
            <a:ext cx="5190190" cy="1103531"/>
            <a:chOff x="1401110" y="3090446"/>
            <a:chExt cx="5190190" cy="1103531"/>
          </a:xfrm>
        </p:grpSpPr>
        <p:sp>
          <p:nvSpPr>
            <p:cNvPr id="5" name="Rounded Rectangle 4"/>
            <p:cNvSpPr/>
            <p:nvPr/>
          </p:nvSpPr>
          <p:spPr>
            <a:xfrm>
              <a:off x="3619500" y="3429000"/>
              <a:ext cx="723900" cy="4572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90900" y="3352800"/>
              <a:ext cx="1143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US" sz="1600" baseline="-25000" dirty="0" err="1" smtClean="0">
                  <a:cs typeface="Courier New" pitchFamily="49" charset="0"/>
                </a:rPr>
                <a:t>r.A</a:t>
              </a:r>
              <a:r>
                <a:rPr lang="en-US" sz="1600" baseline="-25000" dirty="0" smtClean="0">
                  <a:cs typeface="Courier New" pitchFamily="49" charset="0"/>
                </a:rPr>
                <a:t> &lt; 12</a:t>
              </a:r>
              <a:endParaRPr lang="en-US" baseline="-25000" dirty="0" smtClean="0">
                <a:cs typeface="Courier New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057400" y="3619500"/>
              <a:ext cx="258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>
                  <a:latin typeface="+mj-lt"/>
                  <a:cs typeface="Courier New" pitchFamily="49" charset="0"/>
                </a:rPr>
                <a:t>r</a:t>
              </a:r>
              <a:endParaRPr lang="en-US" sz="1600" smtClean="0">
                <a:latin typeface="+mj-lt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58610" y="3886200"/>
              <a:ext cx="23326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Out = {[[a:+, b:-]]}</a:t>
              </a:r>
              <a:endParaRPr lang="en-US" sz="140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01110" y="3090446"/>
              <a:ext cx="23326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smtClean="0">
                  <a:latin typeface="Courier New" pitchFamily="49" charset="0"/>
                  <a:cs typeface="Courier New" pitchFamily="49" charset="0"/>
                </a:rPr>
                <a:t>In  = {[[a:+, b:-]]}</a:t>
              </a:r>
              <a:endParaRPr lang="en-US" sz="1400" smtClean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0" name="Straight Arrow Connector 9"/>
            <p:cNvCxnSpPr>
              <a:stCxn id="12" idx="0"/>
              <a:endCxn id="5" idx="1"/>
            </p:cNvCxnSpPr>
            <p:nvPr/>
          </p:nvCxnSpPr>
          <p:spPr>
            <a:xfrm>
              <a:off x="3238500" y="3657600"/>
              <a:ext cx="381000" cy="158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2476500" y="3505200"/>
              <a:ext cx="762000" cy="304800"/>
              <a:chOff x="2590800" y="3505200"/>
              <a:chExt cx="762000" cy="304800"/>
            </a:xfrm>
          </p:grpSpPr>
          <p:sp>
            <p:nvSpPr>
              <p:cNvPr id="12" name="Rectangle 11"/>
              <p:cNvSpPr/>
              <p:nvPr/>
            </p:nvSpPr>
            <p:spPr>
              <a:xfrm rot="5400000">
                <a:off x="3124200" y="3581400"/>
                <a:ext cx="304800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 rot="5400000">
                <a:off x="2971800" y="3581400"/>
                <a:ext cx="304800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5400000">
                <a:off x="2819400" y="3581400"/>
                <a:ext cx="304800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 rot="5400000">
                <a:off x="2667000" y="3581400"/>
                <a:ext cx="304800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 rot="5400000">
                <a:off x="2514600" y="3581400"/>
                <a:ext cx="304800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" name="Straight Arrow Connector 16"/>
            <p:cNvCxnSpPr>
              <a:endCxn id="16" idx="2"/>
            </p:cNvCxnSpPr>
            <p:nvPr/>
          </p:nvCxnSpPr>
          <p:spPr>
            <a:xfrm>
              <a:off x="2095500" y="3657600"/>
              <a:ext cx="381000" cy="1588"/>
            </a:xfrm>
            <a:prstGeom prst="straightConnector1">
              <a:avLst/>
            </a:prstGeom>
            <a:ln w="31750"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4343400" y="3657600"/>
              <a:ext cx="838200" cy="158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144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Considerations 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79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Even reasonable operator implementations can result in unbounded buffer growth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Evil query below has unbounded growth on r1 because of different consumption rates</a:t>
            </a:r>
            <a:endParaRPr lang="en-US" i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286000" y="5029200"/>
            <a:ext cx="4495800" cy="1329154"/>
            <a:chOff x="1409700" y="3585746"/>
            <a:chExt cx="4495800" cy="1329154"/>
          </a:xfrm>
        </p:grpSpPr>
        <p:sp>
          <p:nvSpPr>
            <p:cNvPr id="5" name="TextBox 4"/>
            <p:cNvSpPr txBox="1"/>
            <p:nvPr/>
          </p:nvSpPr>
          <p:spPr>
            <a:xfrm>
              <a:off x="1447800" y="3890546"/>
              <a:ext cx="258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>
                  <a:latin typeface="+mj-lt"/>
                  <a:cs typeface="Courier New" pitchFamily="49" charset="0"/>
                </a:rPr>
                <a:t>r</a:t>
              </a:r>
              <a:endParaRPr lang="en-US" sz="1600" smtClean="0">
                <a:latin typeface="+mj-lt"/>
                <a:cs typeface="Courier New" pitchFamily="49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895828" y="3810000"/>
              <a:ext cx="1075972" cy="8001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Duplicate</a:t>
              </a: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971800" y="4015855"/>
              <a:ext cx="1104900" cy="158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 rot="5400000">
              <a:off x="3647515" y="3943350"/>
              <a:ext cx="2667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3495115" y="3943350"/>
              <a:ext cx="2667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3342715" y="3943350"/>
              <a:ext cx="2667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3190315" y="3943350"/>
              <a:ext cx="2667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3037915" y="3943350"/>
              <a:ext cx="2667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971800" y="4473055"/>
              <a:ext cx="1104900" cy="158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 rot="5400000">
              <a:off x="3647515" y="4400550"/>
              <a:ext cx="2667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 rot="5400000">
              <a:off x="3495115" y="4400550"/>
              <a:ext cx="2667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3342715" y="4400550"/>
              <a:ext cx="2667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3190315" y="4400550"/>
              <a:ext cx="2667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 rot="5400000">
              <a:off x="3037915" y="4400550"/>
              <a:ext cx="266700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74455" y="4103013"/>
              <a:ext cx="1371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smtClean="0">
                  <a:latin typeface="Calibri" pitchFamily="34" charset="0"/>
                  <a:cs typeface="Calibri" pitchFamily="34" charset="0"/>
                </a:rPr>
                <a:t>r1.A = r2.A,</a:t>
              </a:r>
            </a:p>
            <a:p>
              <a:pPr algn="ctr"/>
              <a:r>
                <a:rPr lang="en-US" sz="1100" smtClean="0">
                  <a:latin typeface="Calibri" pitchFamily="34" charset="0"/>
                  <a:cs typeface="Calibri" pitchFamily="34" charset="0"/>
                </a:rPr>
                <a:t>2 × r1.seq# = r2.seq#</a:t>
              </a:r>
              <a:endParaRPr lang="en-US" sz="1100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4639235" y="3886200"/>
              <a:ext cx="228600" cy="228600"/>
              <a:chOff x="6438900" y="1981200"/>
              <a:chExt cx="228600" cy="228600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rot="5400000">
                <a:off x="6324600" y="2095500"/>
                <a:ext cx="228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>
                <a:off x="6553200" y="2095500"/>
                <a:ext cx="228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6438900" y="1981200"/>
                <a:ext cx="228600" cy="2286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6438900" y="1981200"/>
                <a:ext cx="228600" cy="2286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ounded Rectangle 24"/>
            <p:cNvSpPr/>
            <p:nvPr/>
          </p:nvSpPr>
          <p:spPr>
            <a:xfrm>
              <a:off x="4076700" y="3828274"/>
              <a:ext cx="1344705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95700" y="3585746"/>
              <a:ext cx="3626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>
                  <a:latin typeface="+mj-lt"/>
                  <a:cs typeface="Courier New" pitchFamily="49" charset="0"/>
                </a:rPr>
                <a:t>r1</a:t>
              </a:r>
              <a:endParaRPr lang="en-US" sz="1600" smtClean="0">
                <a:latin typeface="+mj-lt"/>
                <a:cs typeface="Courier New" pitchFamily="49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95700" y="4576346"/>
              <a:ext cx="3626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>
                  <a:latin typeface="+mj-lt"/>
                  <a:cs typeface="Courier New" pitchFamily="49" charset="0"/>
                </a:rPr>
                <a:t>r2</a:t>
              </a:r>
              <a:endParaRPr lang="en-US" sz="1600" smtClean="0">
                <a:latin typeface="+mj-lt"/>
                <a:cs typeface="Courier New" pitchFamily="49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410200" y="4191000"/>
              <a:ext cx="495300" cy="158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1409700" y="4227512"/>
              <a:ext cx="495300" cy="1588"/>
            </a:xfrm>
            <a:prstGeom prst="straightConnector1">
              <a:avLst/>
            </a:prstGeom>
            <a:ln w="31750">
              <a:tailEnd type="triangl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568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Four D’s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Key properties in determining memory and CPU use</a:t>
            </a:r>
          </a:p>
          <a:p>
            <a:r>
              <a:rPr lang="en-US" b="1" dirty="0" smtClean="0">
                <a:solidFill>
                  <a:srgbClr val="2C9D31"/>
                </a:solidFill>
              </a:rPr>
              <a:t>Density:</a:t>
            </a:r>
            <a:r>
              <a:rPr lang="en-US" dirty="0" smtClean="0"/>
              <a:t> Items per logical time unit</a:t>
            </a:r>
          </a:p>
          <a:p>
            <a:r>
              <a:rPr lang="en-US" b="1" dirty="0" smtClean="0">
                <a:solidFill>
                  <a:srgbClr val="2C9D31"/>
                </a:solidFill>
              </a:rPr>
              <a:t>Disorder:</a:t>
            </a:r>
            <a:r>
              <a:rPr lang="en-US" dirty="0" smtClean="0"/>
              <a:t> Specifically, how late can an item be</a:t>
            </a:r>
          </a:p>
          <a:p>
            <a:r>
              <a:rPr lang="en-US" b="1" dirty="0" smtClean="0">
                <a:solidFill>
                  <a:srgbClr val="2C9D31"/>
                </a:solidFill>
              </a:rPr>
              <a:t>Distribution</a:t>
            </a:r>
            <a:r>
              <a:rPr lang="en-US" dirty="0" smtClean="0">
                <a:solidFill>
                  <a:srgbClr val="2C9D31"/>
                </a:solidFill>
              </a:rPr>
              <a:t>:</a:t>
            </a:r>
            <a:r>
              <a:rPr lang="en-US" dirty="0" smtClean="0"/>
              <a:t> Number and density of groups</a:t>
            </a:r>
          </a:p>
          <a:p>
            <a:r>
              <a:rPr lang="en-US" b="1" dirty="0" smtClean="0">
                <a:solidFill>
                  <a:srgbClr val="2C9D31"/>
                </a:solidFill>
              </a:rPr>
              <a:t>Divergence</a:t>
            </a:r>
            <a:r>
              <a:rPr lang="en-US" dirty="0" smtClean="0">
                <a:solidFill>
                  <a:srgbClr val="2C9D31"/>
                </a:solidFill>
              </a:rPr>
              <a:t>:</a:t>
            </a:r>
            <a:r>
              <a:rPr lang="en-US" dirty="0" smtClean="0"/>
              <a:t> Offset in time stamps between streams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157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Extension to query processing styles in which contextual information flows contrary to the stream </a:t>
            </a:r>
            <a:r>
              <a:rPr lang="en-US" dirty="0" smtClean="0"/>
              <a:t>direction</a:t>
            </a:r>
          </a:p>
          <a:p>
            <a:r>
              <a:rPr lang="en-US" dirty="0" smtClean="0"/>
              <a:t>Need to adjust punctuation density to match data density (</a:t>
            </a:r>
            <a:r>
              <a:rPr lang="en-US" i="1" dirty="0" smtClean="0"/>
              <a:t>e.g.</a:t>
            </a:r>
            <a:r>
              <a:rPr lang="en-US" dirty="0" smtClean="0"/>
              <a:t>, “you won’t see more than 500 events without a punctuation”)</a:t>
            </a:r>
            <a:endParaRPr lang="en-US" dirty="0" smtClean="0"/>
          </a:p>
          <a:p>
            <a:r>
              <a:rPr lang="en-US" dirty="0" smtClean="0"/>
              <a:t>Revisiting </a:t>
            </a:r>
            <a:r>
              <a:rPr lang="en-US" dirty="0" err="1" smtClean="0"/>
              <a:t>adaptivity</a:t>
            </a:r>
            <a:r>
              <a:rPr lang="en-US" dirty="0"/>
              <a:t> </a:t>
            </a:r>
            <a:r>
              <a:rPr lang="en-US" dirty="0" smtClean="0"/>
              <a:t>in the light of the four D’s. If you don’t address those, you might not get much benefit.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388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9216" y="6198513"/>
            <a:ext cx="1564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smtClean="0">
                <a:latin typeface="+mj-lt"/>
                <a:cs typeface="Courier New" pitchFamily="49" charset="0"/>
              </a:rPr>
              <a:t>Msg1</a:t>
            </a:r>
            <a:r>
              <a:rPr lang="en-US" sz="1100" smtClean="0">
                <a:latin typeface="+mj-lt"/>
                <a:cs typeface="Courier New" pitchFamily="49" charset="0"/>
              </a:rPr>
              <a:t>(timestamp, </a:t>
            </a:r>
          </a:p>
          <a:p>
            <a:pPr algn="ctr"/>
            <a:r>
              <a:rPr lang="en-US" sz="1100" smtClean="0">
                <a:latin typeface="+mj-lt"/>
                <a:cs typeface="Courier New" pitchFamily="49" charset="0"/>
              </a:rPr>
              <a:t>sourceID, destinationID)</a:t>
            </a:r>
            <a:endParaRPr lang="en-US" sz="1600">
              <a:latin typeface="+mj-lt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6774" y="4991100"/>
            <a:ext cx="12666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ω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LENGHT= 1 minute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SLIDE= 1 minute</a:t>
            </a:r>
            <a:endParaRPr lang="en-US" sz="11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3220" y="3064014"/>
            <a:ext cx="1835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smtClean="0">
                <a:latin typeface="Courier New" pitchFamily="49" charset="0"/>
                <a:cs typeface="Courier New" pitchFamily="49" charset="0"/>
              </a:rPr>
              <a:t>Count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GROUP BY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WID, sourceID, destinationID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93035" y="4116015"/>
            <a:ext cx="1956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baseline="-25000" smtClean="0">
                <a:latin typeface="Calibri" pitchFamily="34" charset="0"/>
                <a:cs typeface="Calibri" pitchFamily="34" charset="0"/>
              </a:rPr>
              <a:t>WID, sourceID, destinationID</a:t>
            </a:r>
            <a:endParaRPr lang="en-US" baseline="-25000" smtClean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6200000" flipV="1">
            <a:off x="2778330" y="3997949"/>
            <a:ext cx="385822" cy="280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13019" y="1526240"/>
            <a:ext cx="2319866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mtClean="0">
              <a:latin typeface="dbsym" pitchFamily="34" charset="2"/>
              <a:cs typeface="Courier New" pitchFamily="49" charset="0"/>
            </a:endParaRPr>
          </a:p>
          <a:p>
            <a:pPr algn="ctr"/>
            <a:endParaRPr lang="en-US" smtClean="0">
              <a:latin typeface="dbsym" pitchFamily="34" charset="2"/>
              <a:cs typeface="Courier New" pitchFamily="49" charset="0"/>
            </a:endParaRP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Msg1.WID = Msg2.WID,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Msg1.sourceID = Msg2.destinationID,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Msg1.destinationID = Msg2.sourceID</a:t>
            </a:r>
            <a:endParaRPr lang="en-US" sz="11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1934" y="646132"/>
            <a:ext cx="3009899" cy="687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baseline="-25000" smtClean="0">
                <a:cs typeface="Courier New" pitchFamily="49" charset="0"/>
              </a:rPr>
              <a:t>WID, Msg1.sourceID, Msg1.destinationID,</a:t>
            </a:r>
          </a:p>
          <a:p>
            <a:pPr algn="ctr"/>
            <a:r>
              <a:rPr lang="en-US" sz="1600" baseline="-25000" smtClean="0">
                <a:cs typeface="Courier New" pitchFamily="49" charset="0"/>
              </a:rPr>
              <a:t>(Msg1.count / Msg2.count) AS ratio</a:t>
            </a:r>
            <a:endParaRPr lang="en-US" baseline="-25000" smtClean="0"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>
            <a:stCxn id="4" idx="0"/>
            <a:endCxn id="5" idx="2"/>
          </p:cNvCxnSpPr>
          <p:nvPr/>
        </p:nvCxnSpPr>
        <p:spPr>
          <a:xfrm rot="16200000" flipV="1">
            <a:off x="2798063" y="6024933"/>
            <a:ext cx="345639" cy="1521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0"/>
            <a:endCxn id="7" idx="2"/>
          </p:cNvCxnSpPr>
          <p:nvPr/>
        </p:nvCxnSpPr>
        <p:spPr>
          <a:xfrm rot="5400000" flipH="1" flipV="1">
            <a:off x="2794819" y="4814538"/>
            <a:ext cx="351865" cy="1260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00463" y="6199376"/>
            <a:ext cx="1564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smtClean="0">
                <a:latin typeface="+mj-lt"/>
                <a:cs typeface="Courier New" pitchFamily="49" charset="0"/>
              </a:rPr>
              <a:t>Msg2</a:t>
            </a:r>
            <a:r>
              <a:rPr lang="en-US" sz="1100" smtClean="0">
                <a:latin typeface="+mj-lt"/>
                <a:cs typeface="Courier New" pitchFamily="49" charset="0"/>
              </a:rPr>
              <a:t>(timestamp, </a:t>
            </a:r>
          </a:p>
          <a:p>
            <a:pPr algn="ctr"/>
            <a:r>
              <a:rPr lang="en-US" sz="1100" smtClean="0">
                <a:latin typeface="+mj-lt"/>
                <a:cs typeface="Courier New" pitchFamily="49" charset="0"/>
              </a:rPr>
              <a:t>sourceID, destinationID)</a:t>
            </a:r>
            <a:endParaRPr lang="en-US" sz="1600">
              <a:latin typeface="+mj-lt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48020" y="4991963"/>
            <a:ext cx="12666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ω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LENGTH= 1 minute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SLIDE= 1 minute</a:t>
            </a:r>
            <a:endParaRPr lang="en-US" sz="11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2769" y="3064014"/>
            <a:ext cx="1835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smtClean="0">
                <a:latin typeface="Courier New" pitchFamily="49" charset="0"/>
                <a:cs typeface="Courier New" pitchFamily="49" charset="0"/>
              </a:rPr>
              <a:t>Count</a:t>
            </a:r>
            <a:endParaRPr lang="en-US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GROUP BY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WID, sourceID, destinationID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02455" y="4116878"/>
            <a:ext cx="1960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baseline="-25000" smtClean="0">
                <a:latin typeface="Calibri" pitchFamily="34" charset="0"/>
                <a:cs typeface="Calibri" pitchFamily="34" charset="0"/>
              </a:rPr>
              <a:t>WID ,sourceID, destinationID</a:t>
            </a:r>
            <a:endParaRPr lang="en-US" baseline="-25000" smtClean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6200000" flipV="1">
            <a:off x="5989577" y="3998812"/>
            <a:ext cx="385822" cy="280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0"/>
            <a:endCxn id="14" idx="2"/>
          </p:cNvCxnSpPr>
          <p:nvPr/>
        </p:nvCxnSpPr>
        <p:spPr>
          <a:xfrm rot="16200000" flipV="1">
            <a:off x="6009309" y="6025795"/>
            <a:ext cx="345639" cy="1523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4" idx="0"/>
            <a:endCxn id="16" idx="2"/>
          </p:cNvCxnSpPr>
          <p:nvPr/>
        </p:nvCxnSpPr>
        <p:spPr>
          <a:xfrm rot="5400000" flipH="1" flipV="1">
            <a:off x="6006065" y="4815400"/>
            <a:ext cx="351865" cy="1262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0"/>
            <a:endCxn id="9" idx="2"/>
          </p:cNvCxnSpPr>
          <p:nvPr/>
        </p:nvCxnSpPr>
        <p:spPr>
          <a:xfrm rot="5400000" flipH="1" flipV="1">
            <a:off x="3580220" y="2071282"/>
            <a:ext cx="383612" cy="1601852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0"/>
            <a:endCxn id="9" idx="2"/>
          </p:cNvCxnSpPr>
          <p:nvPr/>
        </p:nvCxnSpPr>
        <p:spPr>
          <a:xfrm rot="16200000" flipV="1">
            <a:off x="5189995" y="2063359"/>
            <a:ext cx="383612" cy="1617697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V="1">
            <a:off x="4378685" y="1542458"/>
            <a:ext cx="341332" cy="2752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V="1">
            <a:off x="4376035" y="588390"/>
            <a:ext cx="341332" cy="2752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80060" y="506730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/>
              <a:t>1</a:t>
            </a:r>
            <a:endParaRPr lang="en-US" sz="900"/>
          </a:p>
        </p:txBody>
      </p:sp>
      <p:sp>
        <p:nvSpPr>
          <p:cNvPr id="25" name="TextBox 24"/>
          <p:cNvSpPr txBox="1"/>
          <p:nvPr/>
        </p:nvSpPr>
        <p:spPr>
          <a:xfrm>
            <a:off x="6194234" y="5067300"/>
            <a:ext cx="2487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/>
              <a:t>2</a:t>
            </a:r>
            <a:endParaRPr lang="en-US" sz="900"/>
          </a:p>
        </p:txBody>
      </p:sp>
      <p:sp>
        <p:nvSpPr>
          <p:cNvPr id="26" name="TextBox 25"/>
          <p:cNvSpPr txBox="1"/>
          <p:nvPr/>
        </p:nvSpPr>
        <p:spPr>
          <a:xfrm>
            <a:off x="2231834" y="41887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/>
              <a:t>1</a:t>
            </a:r>
            <a:endParaRPr lang="en-US" sz="900"/>
          </a:p>
        </p:txBody>
      </p:sp>
      <p:sp>
        <p:nvSpPr>
          <p:cNvPr id="27" name="TextBox 26"/>
          <p:cNvSpPr txBox="1"/>
          <p:nvPr/>
        </p:nvSpPr>
        <p:spPr>
          <a:xfrm>
            <a:off x="5432234" y="4188768"/>
            <a:ext cx="26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/>
              <a:t>2</a:t>
            </a:r>
            <a:endParaRPr lang="en-US" sz="900"/>
          </a:p>
        </p:txBody>
      </p:sp>
      <p:sp>
        <p:nvSpPr>
          <p:cNvPr id="28" name="TextBox 27"/>
          <p:cNvSpPr txBox="1"/>
          <p:nvPr/>
        </p:nvSpPr>
        <p:spPr>
          <a:xfrm>
            <a:off x="6460934" y="3048000"/>
            <a:ext cx="26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/>
              <a:t>2</a:t>
            </a:r>
            <a:endParaRPr lang="en-US" sz="900"/>
          </a:p>
        </p:txBody>
      </p:sp>
      <p:sp>
        <p:nvSpPr>
          <p:cNvPr id="29" name="TextBox 28"/>
          <p:cNvSpPr txBox="1"/>
          <p:nvPr/>
        </p:nvSpPr>
        <p:spPr>
          <a:xfrm>
            <a:off x="3222434" y="3048000"/>
            <a:ext cx="26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/>
              <a:t>1</a:t>
            </a:r>
            <a:endParaRPr lang="en-US" sz="900"/>
          </a:p>
        </p:txBody>
      </p:sp>
      <p:sp>
        <p:nvSpPr>
          <p:cNvPr id="30" name="TextBox 29"/>
          <p:cNvSpPr txBox="1"/>
          <p:nvPr/>
        </p:nvSpPr>
        <p:spPr>
          <a:xfrm>
            <a:off x="3451034" y="685800"/>
            <a:ext cx="26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/>
              <a:t>3</a:t>
            </a:r>
            <a:endParaRPr lang="en-US" sz="900"/>
          </a:p>
        </p:txBody>
      </p:sp>
      <p:grpSp>
        <p:nvGrpSpPr>
          <p:cNvPr id="31" name="Group 30"/>
          <p:cNvGrpSpPr/>
          <p:nvPr/>
        </p:nvGrpSpPr>
        <p:grpSpPr>
          <a:xfrm>
            <a:off x="4441634" y="1828800"/>
            <a:ext cx="228600" cy="228600"/>
            <a:chOff x="6438900" y="1981200"/>
            <a:chExt cx="228600" cy="228600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6324600" y="2095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6553200" y="2095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6438900" y="1981200"/>
              <a:ext cx="2286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6438900" y="1981200"/>
              <a:ext cx="2286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ounded Rectangular Callout 35"/>
          <p:cNvSpPr/>
          <p:nvPr/>
        </p:nvSpPr>
        <p:spPr>
          <a:xfrm>
            <a:off x="7315200" y="1752600"/>
            <a:ext cx="1371600" cy="1524000"/>
          </a:xfrm>
          <a:prstGeom prst="wedgeRoundRectCallout">
            <a:avLst>
              <a:gd name="adj1" fmla="val -74850"/>
              <a:gd name="adj2" fmla="val 4464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Grouping by window id and process pairs</a:t>
            </a:r>
            <a:endParaRPr lang="en-US" dirty="0"/>
          </a:p>
        </p:txBody>
      </p:sp>
      <p:sp>
        <p:nvSpPr>
          <p:cNvPr id="37" name="Rounded Rectangular Callout 36"/>
          <p:cNvSpPr/>
          <p:nvPr/>
        </p:nvSpPr>
        <p:spPr>
          <a:xfrm>
            <a:off x="304800" y="4724400"/>
            <a:ext cx="1371600" cy="838200"/>
          </a:xfrm>
          <a:prstGeom prst="wedgeRoundRectCallout">
            <a:avLst>
              <a:gd name="adj1" fmla="val 82791"/>
              <a:gd name="adj2" fmla="val 4662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Windowing by time</a:t>
            </a:r>
            <a:endParaRPr lang="en-US" dirty="0"/>
          </a:p>
        </p:txBody>
      </p:sp>
      <p:sp>
        <p:nvSpPr>
          <p:cNvPr id="38" name="Rounded Rectangular Callout 37"/>
          <p:cNvSpPr/>
          <p:nvPr/>
        </p:nvSpPr>
        <p:spPr>
          <a:xfrm>
            <a:off x="1524000" y="1524000"/>
            <a:ext cx="1371600" cy="762000"/>
          </a:xfrm>
          <a:prstGeom prst="wedgeRoundRectCallout">
            <a:avLst>
              <a:gd name="adj1" fmla="val 82791"/>
              <a:gd name="adj2" fmla="val 4662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Windowed join</a:t>
            </a:r>
            <a:endParaRPr lang="en-US" dirty="0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Data Stream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Streams are unbounded – don’t know for sure when they end</a:t>
            </a:r>
          </a:p>
          <a:p>
            <a:r>
              <a:rPr lang="en-US" dirty="0" smtClean="0"/>
              <a:t>“Average speed on US 26”. Let me know when you’ve seen all cars. I may not be willing to wait.</a:t>
            </a:r>
          </a:p>
          <a:p>
            <a:r>
              <a:rPr lang="en-US" dirty="0" smtClean="0"/>
              <a:t>“Average speed on US 26 for yesterday”. Let me know when you’ve seen all data points for yesterday.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Punctuated Data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know for sure when you’ve seen all data points in a stream?</a:t>
            </a:r>
          </a:p>
          <a:p>
            <a:pPr lvl="1"/>
            <a:r>
              <a:rPr lang="en-US" dirty="0" smtClean="0"/>
              <a:t>May be out of order</a:t>
            </a:r>
          </a:p>
          <a:p>
            <a:r>
              <a:rPr lang="en-US" dirty="0" smtClean="0"/>
              <a:t>Latency in result production, correctness of the result, and efficient use of resources are important.</a:t>
            </a:r>
          </a:p>
          <a:p>
            <a:r>
              <a:rPr lang="en-US" dirty="0" smtClean="0"/>
              <a:t>Punctuations (Tucker </a:t>
            </a:r>
            <a:r>
              <a:rPr lang="en-US" i="1" dirty="0" smtClean="0"/>
              <a:t>et al.</a:t>
            </a:r>
            <a:r>
              <a:rPr lang="en-US" dirty="0" smtClean="0"/>
              <a:t>) are delimiters in the stream that help track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Punctuated Data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667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 10:00:00 p.m.,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sensorID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 1, speed: 20&gt;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 10:00:00 p.m.,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sensorID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 2, speed: 30&gt;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 10:00:30 p.m.,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sensorID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 1, speed: 25&gt;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 10:00:30 p.m.,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sensorID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 2, speed: 25&gt;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[ts:≤10:00:30 p.m.,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sensorID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*, speed: *]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… 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114800"/>
            <a:ext cx="8229600" cy="2667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10:00:00 p.m.,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sensorID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1, speed: 20&gt;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10:00:00 p.m.,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sensorID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2, speed: 30&gt;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10:00:30 p.m.,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sensorID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1, speed: 25&gt;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10:00:30 p.m.,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sensorID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2, speed: 25&gt;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[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ts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     *,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sensorID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1, speed: *]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…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10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More than one punctuation style works…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15381" y="6350050"/>
            <a:ext cx="1564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smtClean="0">
                <a:latin typeface="+mj-lt"/>
                <a:cs typeface="Courier New" pitchFamily="49" charset="0"/>
              </a:rPr>
              <a:t>Msg1</a:t>
            </a:r>
            <a:r>
              <a:rPr lang="en-US" sz="1100" smtClean="0">
                <a:latin typeface="+mj-lt"/>
                <a:cs typeface="Courier New" pitchFamily="49" charset="0"/>
              </a:rPr>
              <a:t>(timestamp, </a:t>
            </a:r>
          </a:p>
          <a:p>
            <a:pPr algn="ctr"/>
            <a:r>
              <a:rPr lang="en-US" sz="1100" smtClean="0">
                <a:latin typeface="+mj-lt"/>
                <a:cs typeface="Courier New" pitchFamily="49" charset="0"/>
              </a:rPr>
              <a:t>sourceID, destinationID)</a:t>
            </a:r>
            <a:endParaRPr lang="en-US" sz="1600">
              <a:latin typeface="+mj-lt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2939" y="5142637"/>
            <a:ext cx="12666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ω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LENGHT= 1 minute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SLIDE= 1 minute</a:t>
            </a:r>
            <a:endParaRPr lang="en-US" sz="11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9385" y="3215551"/>
            <a:ext cx="1835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smtClean="0">
                <a:latin typeface="Courier New" pitchFamily="49" charset="0"/>
                <a:cs typeface="Courier New" pitchFamily="49" charset="0"/>
              </a:rPr>
              <a:t>Count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GROUP BY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WID, sourceID, destinationID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4267552"/>
            <a:ext cx="1956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baseline="-25000" smtClean="0">
                <a:latin typeface="Calibri" pitchFamily="34" charset="0"/>
                <a:cs typeface="Calibri" pitchFamily="34" charset="0"/>
              </a:rPr>
              <a:t>WID, sourceID, destinationID</a:t>
            </a:r>
            <a:endParaRPr lang="en-US" baseline="-25000" smtClean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6200000" flipV="1">
            <a:off x="2004495" y="4149486"/>
            <a:ext cx="385822" cy="280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39184" y="1677777"/>
            <a:ext cx="2319866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mtClean="0">
              <a:latin typeface="dbsym" pitchFamily="34" charset="2"/>
              <a:cs typeface="Courier New" pitchFamily="49" charset="0"/>
            </a:endParaRPr>
          </a:p>
          <a:p>
            <a:pPr algn="ctr"/>
            <a:endParaRPr lang="en-US" smtClean="0">
              <a:latin typeface="dbsym" pitchFamily="34" charset="2"/>
              <a:cs typeface="Courier New" pitchFamily="49" charset="0"/>
            </a:endParaRP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Msg1.WID = Msg2.WID,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Msg1.sourceID = Msg2.destinationID,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Msg1.destinationID = Msg2.sourceID</a:t>
            </a:r>
            <a:endParaRPr lang="en-US" sz="11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58099" y="797669"/>
            <a:ext cx="3009899" cy="687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baseline="-25000" smtClean="0">
                <a:cs typeface="Courier New" pitchFamily="49" charset="0"/>
              </a:rPr>
              <a:t>WID, Msg1.sourceID, Msg1.destinationID,</a:t>
            </a:r>
          </a:p>
          <a:p>
            <a:pPr algn="ctr"/>
            <a:r>
              <a:rPr lang="en-US" sz="1600" baseline="-25000" smtClean="0">
                <a:cs typeface="Courier New" pitchFamily="49" charset="0"/>
              </a:rPr>
              <a:t>(Msg1.count / Msg2.count) AS ratio</a:t>
            </a:r>
            <a:endParaRPr lang="en-US" baseline="-25000" smtClean="0"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>
            <a:stCxn id="4" idx="0"/>
            <a:endCxn id="5" idx="2"/>
          </p:cNvCxnSpPr>
          <p:nvPr/>
        </p:nvCxnSpPr>
        <p:spPr>
          <a:xfrm rot="16200000" flipV="1">
            <a:off x="2024228" y="6176470"/>
            <a:ext cx="345639" cy="1521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0"/>
            <a:endCxn id="7" idx="2"/>
          </p:cNvCxnSpPr>
          <p:nvPr/>
        </p:nvCxnSpPr>
        <p:spPr>
          <a:xfrm rot="5400000" flipH="1" flipV="1">
            <a:off x="2020984" y="4966075"/>
            <a:ext cx="351865" cy="1260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6628" y="6350913"/>
            <a:ext cx="1564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smtClean="0">
                <a:latin typeface="+mj-lt"/>
                <a:cs typeface="Courier New" pitchFamily="49" charset="0"/>
              </a:rPr>
              <a:t>Msg2</a:t>
            </a:r>
            <a:r>
              <a:rPr lang="en-US" sz="1100" smtClean="0">
                <a:latin typeface="+mj-lt"/>
                <a:cs typeface="Courier New" pitchFamily="49" charset="0"/>
              </a:rPr>
              <a:t>(timestamp, </a:t>
            </a:r>
          </a:p>
          <a:p>
            <a:pPr algn="ctr"/>
            <a:r>
              <a:rPr lang="en-US" sz="1100" smtClean="0">
                <a:latin typeface="+mj-lt"/>
                <a:cs typeface="Courier New" pitchFamily="49" charset="0"/>
              </a:rPr>
              <a:t>sourceID, destinationID)</a:t>
            </a:r>
            <a:endParaRPr lang="en-US" sz="1600">
              <a:latin typeface="+mj-lt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74185" y="5143500"/>
            <a:ext cx="12666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ω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LENGTH= 1 minute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SLIDE= 1 minute</a:t>
            </a:r>
            <a:endParaRPr lang="en-US" sz="11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8934" y="3215551"/>
            <a:ext cx="1835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smtClean="0">
                <a:latin typeface="Courier New" pitchFamily="49" charset="0"/>
                <a:cs typeface="Courier New" pitchFamily="49" charset="0"/>
              </a:rPr>
              <a:t>Count</a:t>
            </a:r>
            <a:endParaRPr lang="en-US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GROUP BY</a:t>
            </a:r>
          </a:p>
          <a:p>
            <a:pPr algn="ctr"/>
            <a:r>
              <a:rPr lang="en-US" sz="1100" smtClean="0">
                <a:latin typeface="Calibri" pitchFamily="34" charset="0"/>
                <a:cs typeface="Calibri" pitchFamily="34" charset="0"/>
              </a:rPr>
              <a:t>WID, sourceID, destinationID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28620" y="4268415"/>
            <a:ext cx="1960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baseline="-25000" smtClean="0">
                <a:latin typeface="Calibri" pitchFamily="34" charset="0"/>
                <a:cs typeface="Calibri" pitchFamily="34" charset="0"/>
              </a:rPr>
              <a:t>WID ,sourceID, destinationID</a:t>
            </a:r>
            <a:endParaRPr lang="en-US" baseline="-25000" smtClean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6200000" flipV="1">
            <a:off x="5215742" y="4150349"/>
            <a:ext cx="385822" cy="280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0"/>
            <a:endCxn id="14" idx="2"/>
          </p:cNvCxnSpPr>
          <p:nvPr/>
        </p:nvCxnSpPr>
        <p:spPr>
          <a:xfrm rot="16200000" flipV="1">
            <a:off x="5235474" y="6177332"/>
            <a:ext cx="345639" cy="1523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4" idx="0"/>
            <a:endCxn id="16" idx="2"/>
          </p:cNvCxnSpPr>
          <p:nvPr/>
        </p:nvCxnSpPr>
        <p:spPr>
          <a:xfrm rot="5400000" flipH="1" flipV="1">
            <a:off x="5232230" y="4966937"/>
            <a:ext cx="351865" cy="1262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0"/>
            <a:endCxn id="9" idx="2"/>
          </p:cNvCxnSpPr>
          <p:nvPr/>
        </p:nvCxnSpPr>
        <p:spPr>
          <a:xfrm rot="5400000" flipH="1" flipV="1">
            <a:off x="2806385" y="2222819"/>
            <a:ext cx="383612" cy="1601852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0"/>
            <a:endCxn id="9" idx="2"/>
          </p:cNvCxnSpPr>
          <p:nvPr/>
        </p:nvCxnSpPr>
        <p:spPr>
          <a:xfrm rot="16200000" flipV="1">
            <a:off x="4416160" y="2214896"/>
            <a:ext cx="383612" cy="1617697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V="1">
            <a:off x="3604850" y="1693995"/>
            <a:ext cx="341332" cy="2752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V="1">
            <a:off x="3602200" y="739927"/>
            <a:ext cx="341332" cy="2752"/>
          </a:xfrm>
          <a:prstGeom prst="straightConnector1">
            <a:avLst/>
          </a:prstGeom>
          <a:ln w="19050"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06225" y="5218837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/>
              <a:t>1</a:t>
            </a:r>
            <a:endParaRPr lang="en-US" sz="900"/>
          </a:p>
        </p:txBody>
      </p:sp>
      <p:sp>
        <p:nvSpPr>
          <p:cNvPr id="25" name="TextBox 24"/>
          <p:cNvSpPr txBox="1"/>
          <p:nvPr/>
        </p:nvSpPr>
        <p:spPr>
          <a:xfrm>
            <a:off x="5420399" y="5218837"/>
            <a:ext cx="2487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/>
              <a:t>2</a:t>
            </a:r>
            <a:endParaRPr lang="en-US" sz="900"/>
          </a:p>
        </p:txBody>
      </p:sp>
      <p:sp>
        <p:nvSpPr>
          <p:cNvPr id="26" name="TextBox 25"/>
          <p:cNvSpPr txBox="1"/>
          <p:nvPr/>
        </p:nvSpPr>
        <p:spPr>
          <a:xfrm>
            <a:off x="1457999" y="4340305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/>
              <a:t>1</a:t>
            </a:r>
            <a:endParaRPr lang="en-US" sz="900"/>
          </a:p>
        </p:txBody>
      </p:sp>
      <p:sp>
        <p:nvSpPr>
          <p:cNvPr id="27" name="TextBox 26"/>
          <p:cNvSpPr txBox="1"/>
          <p:nvPr/>
        </p:nvSpPr>
        <p:spPr>
          <a:xfrm>
            <a:off x="4658399" y="4340305"/>
            <a:ext cx="26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/>
              <a:t>2</a:t>
            </a:r>
            <a:endParaRPr lang="en-US" sz="900"/>
          </a:p>
        </p:txBody>
      </p:sp>
      <p:sp>
        <p:nvSpPr>
          <p:cNvPr id="28" name="TextBox 27"/>
          <p:cNvSpPr txBox="1"/>
          <p:nvPr/>
        </p:nvSpPr>
        <p:spPr>
          <a:xfrm>
            <a:off x="5687099" y="3199537"/>
            <a:ext cx="26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/>
              <a:t>2</a:t>
            </a:r>
            <a:endParaRPr lang="en-US" sz="900"/>
          </a:p>
        </p:txBody>
      </p:sp>
      <p:sp>
        <p:nvSpPr>
          <p:cNvPr id="29" name="TextBox 28"/>
          <p:cNvSpPr txBox="1"/>
          <p:nvPr/>
        </p:nvSpPr>
        <p:spPr>
          <a:xfrm>
            <a:off x="2448599" y="3199537"/>
            <a:ext cx="26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/>
              <a:t>1</a:t>
            </a:r>
            <a:endParaRPr lang="en-US" sz="900"/>
          </a:p>
        </p:txBody>
      </p:sp>
      <p:sp>
        <p:nvSpPr>
          <p:cNvPr id="30" name="TextBox 29"/>
          <p:cNvSpPr txBox="1"/>
          <p:nvPr/>
        </p:nvSpPr>
        <p:spPr>
          <a:xfrm>
            <a:off x="2677199" y="837337"/>
            <a:ext cx="26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/>
              <a:t>3</a:t>
            </a:r>
            <a:endParaRPr lang="en-US" sz="900"/>
          </a:p>
        </p:txBody>
      </p:sp>
      <p:grpSp>
        <p:nvGrpSpPr>
          <p:cNvPr id="31" name="Group 30"/>
          <p:cNvGrpSpPr/>
          <p:nvPr/>
        </p:nvGrpSpPr>
        <p:grpSpPr>
          <a:xfrm>
            <a:off x="3667799" y="1980337"/>
            <a:ext cx="228600" cy="228600"/>
            <a:chOff x="6438900" y="1981200"/>
            <a:chExt cx="228600" cy="228600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6324600" y="2095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6553200" y="2095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6438900" y="1981200"/>
              <a:ext cx="2286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6438900" y="1981200"/>
              <a:ext cx="2286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6629400" y="1143001"/>
            <a:ext cx="2133600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Can track progress</a:t>
            </a:r>
          </a:p>
          <a:p>
            <a:r>
              <a:rPr lang="en-US" dirty="0" smtClean="0"/>
              <a:t>by time, or by</a:t>
            </a:r>
          </a:p>
          <a:p>
            <a:r>
              <a:rPr lang="en-US" dirty="0" smtClean="0"/>
              <a:t>process termination.</a:t>
            </a:r>
          </a:p>
          <a:p>
            <a:endParaRPr lang="en-US" dirty="0" smtClean="0"/>
          </a:p>
          <a:p>
            <a:r>
              <a:rPr lang="en-US" i="1" dirty="0" smtClean="0"/>
              <a:t>How do we know, before execution, if a query executes successfully given a specific punctuation style?</a:t>
            </a:r>
          </a:p>
          <a:p>
            <a:endParaRPr lang="en-US" dirty="0"/>
          </a:p>
        </p:txBody>
      </p:sp>
      <p:sp>
        <p:nvSpPr>
          <p:cNvPr id="37" name="Rounded Rectangular Callout 36"/>
          <p:cNvSpPr/>
          <p:nvPr/>
        </p:nvSpPr>
        <p:spPr>
          <a:xfrm flipH="1">
            <a:off x="6705600" y="4953000"/>
            <a:ext cx="2057400" cy="1524000"/>
          </a:xfrm>
          <a:prstGeom prst="wedgeRoundRectCallout">
            <a:avLst>
              <a:gd name="adj1" fmla="val 82791"/>
              <a:gd name="adj2" fmla="val 4662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Punctuation on process ID vs. Punctuation on time</a:t>
            </a:r>
            <a:endParaRPr lang="en-US"/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Execution Guarantees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A query will execute successfully if:</a:t>
            </a:r>
          </a:p>
          <a:p>
            <a:pPr>
              <a:buNone/>
            </a:pPr>
            <a:endParaRPr lang="en-US" smtClean="0"/>
          </a:p>
          <a:p>
            <a:r>
              <a:rPr lang="en-US" smtClean="0"/>
              <a:t>Every </a:t>
            </a:r>
            <a:r>
              <a:rPr lang="en-US" i="1" smtClean="0"/>
              <a:t>correct</a:t>
            </a:r>
            <a:r>
              <a:rPr lang="en-US" smtClean="0"/>
              <a:t> output will be eventually delivered by the query</a:t>
            </a:r>
          </a:p>
          <a:p>
            <a:pPr>
              <a:buNone/>
            </a:pPr>
            <a:r>
              <a:rPr lang="en-US" smtClean="0"/>
              <a:t>	</a:t>
            </a:r>
          </a:p>
          <a:p>
            <a:r>
              <a:rPr lang="en-US" smtClean="0"/>
              <a:t>No piece of state remains indefinitely in any query operator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Framework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Tucker </a:t>
            </a:r>
            <a:r>
              <a:rPr lang="en-US" i="1" dirty="0" smtClean="0"/>
              <a:t>et al.</a:t>
            </a:r>
            <a:r>
              <a:rPr lang="en-US" dirty="0" smtClean="0"/>
              <a:t> Characterized how an operator processes </a:t>
            </a:r>
            <a:r>
              <a:rPr lang="en-US" i="1" dirty="0" smtClean="0">
                <a:solidFill>
                  <a:srgbClr val="0000FF"/>
                </a:solidFill>
              </a:rPr>
              <a:t>one</a:t>
            </a:r>
            <a:r>
              <a:rPr lang="en-US" i="1" dirty="0" smtClean="0"/>
              <a:t> </a:t>
            </a:r>
            <a:r>
              <a:rPr lang="en-US" dirty="0" smtClean="0"/>
              <a:t>punctuation</a:t>
            </a:r>
          </a:p>
          <a:p>
            <a:pPr lvl="1"/>
            <a:r>
              <a:rPr lang="en-US" dirty="0" smtClean="0"/>
              <a:t>Frees up internal state</a:t>
            </a:r>
          </a:p>
          <a:p>
            <a:pPr lvl="1"/>
            <a:r>
              <a:rPr lang="en-US" dirty="0" smtClean="0"/>
              <a:t>Emit output</a:t>
            </a:r>
          </a:p>
          <a:p>
            <a:pPr lvl="1"/>
            <a:r>
              <a:rPr lang="en-US" dirty="0" smtClean="0"/>
              <a:t>Emit punctuation</a:t>
            </a:r>
          </a:p>
          <a:p>
            <a:r>
              <a:rPr lang="en-US" dirty="0" smtClean="0"/>
              <a:t>We want to consider all the punctuations in a stream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AC0E9-FF08-4144-AA66-09DF22B93B4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2521</Words>
  <Application>Microsoft Macintosh PowerPoint</Application>
  <PresentationFormat>On-screen Show (4:3)</PresentationFormat>
  <Paragraphs>315</Paragraphs>
  <Slides>27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Towards Execution Guarantees for Stream Queries</vt:lpstr>
      <vt:lpstr>Continuous Queries</vt:lpstr>
      <vt:lpstr>Slide 2</vt:lpstr>
      <vt:lpstr>Assessing Data Stream Progress</vt:lpstr>
      <vt:lpstr>Punctuated Data Streams</vt:lpstr>
      <vt:lpstr>Punctuated Data Streams</vt:lpstr>
      <vt:lpstr>More than one punctuation style works…</vt:lpstr>
      <vt:lpstr>Execution Guarantees</vt:lpstr>
      <vt:lpstr>Framework</vt:lpstr>
      <vt:lpstr>Slide 9</vt:lpstr>
      <vt:lpstr>Slide 10</vt:lpstr>
      <vt:lpstr>Slide 11</vt:lpstr>
      <vt:lpstr>Slide 12</vt:lpstr>
      <vt:lpstr>Slide 13</vt:lpstr>
      <vt:lpstr>Punctuation Contracts</vt:lpstr>
      <vt:lpstr>Execution Guarantees</vt:lpstr>
      <vt:lpstr>JOIN characterization</vt:lpstr>
      <vt:lpstr>Full-query analysis</vt:lpstr>
      <vt:lpstr>Full-query analysis</vt:lpstr>
      <vt:lpstr>Finding an accordance as a join problem</vt:lpstr>
      <vt:lpstr>Further Considerations 1</vt:lpstr>
      <vt:lpstr>Further Considerations 2</vt:lpstr>
      <vt:lpstr>Further Considerations 3</vt:lpstr>
      <vt:lpstr>Further Considerations 4</vt:lpstr>
      <vt:lpstr>Further Considerations 5</vt:lpstr>
      <vt:lpstr>The Four D’s</vt:lpstr>
      <vt:lpstr>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Execution Guarantees for Continuous Queries over Punctuated Streams </dc:title>
  <dc:creator>Rafael J. Fernández-Moctezuma</dc:creator>
  <cp:lastModifiedBy>David Maier</cp:lastModifiedBy>
  <cp:revision>42</cp:revision>
  <dcterms:created xsi:type="dcterms:W3CDTF">2010-04-19T19:09:27Z</dcterms:created>
  <dcterms:modified xsi:type="dcterms:W3CDTF">2010-04-19T19:11:31Z</dcterms:modified>
</cp:coreProperties>
</file>